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8" r:id="rId4"/>
    <p:sldId id="265" r:id="rId5"/>
    <p:sldId id="259" r:id="rId6"/>
    <p:sldId id="262" r:id="rId7"/>
    <p:sldId id="260" r:id="rId8"/>
    <p:sldId id="263" r:id="rId9"/>
    <p:sldId id="257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993300"/>
    <a:srgbClr val="CCCC00"/>
    <a:srgbClr val="FFFF00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62456-3631-4413-A9D5-6EA4CB05B3E6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3E424-EB8C-41BB-A498-34DA03651A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D187A-8E1C-4425-A8B4-1CC23FCDD59D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76D7C6-FCE1-4031-9983-085E2095F3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35DDE-E8FC-437F-959A-A28EF1C54644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CECE21-814D-4141-9768-05E16402D0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B8209-9031-4215-8438-EBCE0550AC34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16CA2-242A-4D63-B3E4-59F394B853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824A4-B07C-49B3-840E-F152AA294429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71E20-F9FD-4844-8B0D-3BE60593AC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20DC6-C2ED-4619-A1D8-67B755494FAF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4E0A9-5157-4A02-ACDA-D4CEFBC57C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AC372-3DB9-4152-889F-269783DE0C35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1E5A0-D82B-40C0-ADBD-C59A623F8D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49C53-4283-4F5C-BB94-5411363537EE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D3FF06-A3F4-48DF-B4F6-D98A8B318A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279DB-4A66-42F1-9CAA-4BDA240FA523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F0B6B-3999-480C-A80A-68822D421A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245B8-73F8-47AC-B114-DA6B1508643B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72169-3DB3-4AB5-A4CA-830425B5AB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E6A24-67A6-4686-B33C-F766833CBFBE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1BA88-6AD9-4FB9-B56F-C99C657B0E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09EA51-EAF2-4D2B-B84F-85EEF0DD8B81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F6DF4-C8A7-4EB0-8B7C-6DA30B7239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470000"/>
            </a:gs>
            <a:gs pos="50000">
              <a:srgbClr val="990000"/>
            </a:gs>
            <a:gs pos="100000">
              <a:srgbClr val="47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85A766-B4FF-45EC-AD4B-61FFC49DF9D1}" type="datetimeFigureOut">
              <a:rPr lang="cs-CZ"/>
              <a:pPr>
                <a:defRPr/>
              </a:pPr>
              <a:t>6.2.2014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9DCB3EA-E451-407D-9E5E-AA19BF8582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transition>
    <p:zoom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rial" charset="0"/>
              </a:rPr>
              <a:t>Historie Bučovic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750" y="3886200"/>
            <a:ext cx="8064500" cy="199072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Základní škola a mateřská škola Nesovice, příspěvková organizace; </a:t>
            </a:r>
          </a:p>
          <a:p>
            <a:pPr eaLnBrk="1" hangingPunct="1">
              <a:defRPr/>
            </a:pPr>
            <a:r>
              <a:rPr lang="cs-CZ" sz="2000" dirty="0" smtClean="0"/>
              <a:t>CZ.1.07/1.4.00/21.1167</a:t>
            </a:r>
            <a:endParaRPr lang="cs-CZ" sz="2000" dirty="0"/>
          </a:p>
          <a:p>
            <a:pPr eaLnBrk="1" hangingPunct="1">
              <a:defRPr/>
            </a:pPr>
            <a:endParaRPr lang="cs-CZ" sz="2000" dirty="0" smtClean="0">
              <a:solidFill>
                <a:srgbClr val="898989"/>
              </a:solidFill>
            </a:endParaRPr>
          </a:p>
          <a:p>
            <a:pPr eaLnBrk="1" hangingPunct="1"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III/2 Inovace a zkvalitnění výuky prostřednictvím ICT</a:t>
            </a:r>
          </a:p>
          <a:p>
            <a:pPr eaLnBrk="1" hangingPunct="1"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VY_32_INOVACE_16_Historie </a:t>
            </a:r>
            <a:r>
              <a:rPr lang="cs-CZ" sz="2000" dirty="0" smtClean="0">
                <a:solidFill>
                  <a:srgbClr val="898989"/>
                </a:solidFill>
              </a:rPr>
              <a:t>Bučovic</a:t>
            </a:r>
          </a:p>
          <a:p>
            <a:pPr eaLnBrk="1" hangingPunct="1"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Žáci se seznámí s historii Bučovic</a:t>
            </a:r>
          </a:p>
          <a:p>
            <a:pPr eaLnBrk="1" hangingPunct="1">
              <a:defRPr/>
            </a:pPr>
            <a:r>
              <a:rPr lang="cs-CZ" sz="2000" dirty="0" smtClean="0">
                <a:solidFill>
                  <a:srgbClr val="898989"/>
                </a:solidFill>
              </a:rPr>
              <a:t>Autor</a:t>
            </a:r>
            <a:r>
              <a:rPr lang="cs-CZ" sz="2000" dirty="0" smtClean="0">
                <a:solidFill>
                  <a:srgbClr val="898989"/>
                </a:solidFill>
                <a:latin typeface="Arial" charset="0"/>
              </a:rPr>
              <a:t> Daniela Zezulová</a:t>
            </a:r>
          </a:p>
          <a:p>
            <a:pPr eaLnBrk="1" hangingPunct="1">
              <a:defRPr/>
            </a:pPr>
            <a:endParaRPr lang="cs-CZ" sz="3000" dirty="0" smtClean="0">
              <a:solidFill>
                <a:srgbClr val="898989"/>
              </a:solidFill>
            </a:endParaRPr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0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Anotace</a:t>
            </a:r>
          </a:p>
        </p:txBody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Historie bučovického zámku, kostela a jiných památek</a:t>
            </a:r>
          </a:p>
          <a:p>
            <a:r>
              <a:rPr lang="cs-CZ" smtClean="0">
                <a:latin typeface="Arial" charset="0"/>
              </a:rPr>
              <a:t>Pro žáky 4. tříd</a:t>
            </a:r>
          </a:p>
          <a:p>
            <a:r>
              <a:rPr lang="cs-CZ" smtClean="0">
                <a:latin typeface="Arial" charset="0"/>
              </a:rPr>
              <a:t>Učivo Člověk a jeho svět vlastivěda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Historie Bučovic</a:t>
            </a:r>
          </a:p>
        </p:txBody>
      </p:sp>
      <p:sp>
        <p:nvSpPr>
          <p:cNvPr id="5123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>
                <a:latin typeface="Arial" charset="0"/>
              </a:rPr>
              <a:t>První písemné zmínky o Bučovicích jako městečku pochází z roku 1322.</a:t>
            </a:r>
          </a:p>
        </p:txBody>
      </p:sp>
      <p:pic>
        <p:nvPicPr>
          <p:cNvPr id="5124" name="Picture 6" descr="P10704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3159125"/>
            <a:ext cx="4075113" cy="305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Kalvárie</a:t>
            </a:r>
          </a:p>
        </p:txBody>
      </p:sp>
      <p:sp>
        <p:nvSpPr>
          <p:cNvPr id="6147" name="Rectangle 6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smtClean="0">
                <a:latin typeface="Arial" charset="0"/>
              </a:rPr>
              <a:t>Podle pověsti měl zámek původně stát na kopci Kalvárie. Ale ráno byl stavební materiál vždy dole v bažinách. Přenesli ho čerti, kteří na kopci bydlí.</a:t>
            </a:r>
          </a:p>
        </p:txBody>
      </p:sp>
      <p:sp>
        <p:nvSpPr>
          <p:cNvPr id="6148" name="Rectangle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z="2800" smtClean="0"/>
          </a:p>
        </p:txBody>
      </p:sp>
      <p:pic>
        <p:nvPicPr>
          <p:cNvPr id="6149" name="Picture 7" descr="P10708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2997200"/>
            <a:ext cx="4437062" cy="348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Zámek Bučovice</a:t>
            </a:r>
          </a:p>
        </p:txBody>
      </p:sp>
      <p:sp>
        <p:nvSpPr>
          <p:cNvPr id="7171" name="Rectangle 5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Ve 2. polovině 16. století (1567 - 1582) dal tehdejší majitel bučovického panství Jan Šembera z Boskovic postavit renesanční zámek, který patří k nejcennějším renesančním stavbám.</a:t>
            </a:r>
          </a:p>
          <a:p>
            <a:pPr>
              <a:lnSpc>
                <a:spcPct val="90000"/>
              </a:lnSpc>
            </a:pPr>
            <a:r>
              <a:rPr lang="cs-CZ" sz="2400" smtClean="0">
                <a:latin typeface="Arial" charset="0"/>
              </a:rPr>
              <a:t> Od roku 1597 až do roku 1945 patřil zámek i s panstvím známému rodu Lichtenštejnů.</a:t>
            </a:r>
            <a:r>
              <a:rPr lang="cs-CZ" sz="2400" smtClean="0"/>
              <a:t> </a:t>
            </a:r>
          </a:p>
          <a:p>
            <a:pPr>
              <a:lnSpc>
                <a:spcPct val="90000"/>
              </a:lnSpc>
            </a:pPr>
            <a:endParaRPr lang="cs-CZ" sz="2400" smtClean="0"/>
          </a:p>
        </p:txBody>
      </p:sp>
      <p:pic>
        <p:nvPicPr>
          <p:cNvPr id="7172" name="Picture 6" descr="P10708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2781300"/>
            <a:ext cx="4291012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>
                <a:latin typeface="Arial" charset="0"/>
              </a:rPr>
              <a:t>Nádvoří zámku je tvořeno arkádami a kašnou</a:t>
            </a:r>
          </a:p>
        </p:txBody>
      </p:sp>
      <p:pic>
        <p:nvPicPr>
          <p:cNvPr id="8195" name="Picture 7" descr="Nádvo&amp;rcaron;í zámku s kašno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775" y="1916113"/>
            <a:ext cx="3240088" cy="337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Kostel</a:t>
            </a:r>
          </a:p>
        </p:txBody>
      </p:sp>
      <p:sp>
        <p:nvSpPr>
          <p:cNvPr id="9219" name="Rectangle 4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sz="2800" dirty="0" smtClean="0">
                <a:latin typeface="Arial" charset="0"/>
              </a:rPr>
              <a:t>Farní kostel Nanebevzetí Panny Marie pochází rovněž z let 1637 – 1641</a:t>
            </a:r>
            <a:r>
              <a:rPr lang="cs-CZ" sz="2800" dirty="0" smtClean="0">
                <a:latin typeface="Arial" charset="0"/>
              </a:rPr>
              <a:t>. Před </a:t>
            </a:r>
            <a:r>
              <a:rPr lang="cs-CZ" sz="2800" dirty="0" smtClean="0">
                <a:latin typeface="Arial" charset="0"/>
              </a:rPr>
              <a:t>kostelem jsou  barokní sochy sv. Jana Nepomuckého z roku 1722 a sv. Jana </a:t>
            </a:r>
            <a:r>
              <a:rPr lang="cs-CZ" sz="2800" dirty="0" err="1" smtClean="0">
                <a:latin typeface="Arial" charset="0"/>
              </a:rPr>
              <a:t>Sarkandra</a:t>
            </a:r>
            <a:r>
              <a:rPr lang="cs-CZ" sz="2800" dirty="0" smtClean="0">
                <a:latin typeface="Arial" charset="0"/>
              </a:rPr>
              <a:t>.</a:t>
            </a:r>
            <a:r>
              <a:rPr lang="cs-CZ" sz="2800" dirty="0" smtClean="0"/>
              <a:t> </a:t>
            </a:r>
          </a:p>
        </p:txBody>
      </p:sp>
      <p:pic>
        <p:nvPicPr>
          <p:cNvPr id="9220" name="Picture 7" descr="P10708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205038"/>
            <a:ext cx="3455988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>
                <a:latin typeface="Arial" charset="0"/>
              </a:rPr>
              <a:t>Budova na </a:t>
            </a:r>
            <a:r>
              <a:rPr lang="cs-CZ" sz="4000" dirty="0" smtClean="0">
                <a:latin typeface="Arial" charset="0"/>
              </a:rPr>
              <a:t>náměstí, </a:t>
            </a:r>
            <a:r>
              <a:rPr lang="cs-CZ" sz="4000" dirty="0" smtClean="0">
                <a:latin typeface="Arial" charset="0"/>
              </a:rPr>
              <a:t>v současnosti Komerční banka</a:t>
            </a:r>
            <a:br>
              <a:rPr lang="cs-CZ" sz="4000" dirty="0" smtClean="0">
                <a:latin typeface="Arial" charset="0"/>
              </a:rPr>
            </a:br>
            <a:endParaRPr lang="cs-CZ" sz="4000" dirty="0" smtClean="0">
              <a:latin typeface="Arial" charset="0"/>
            </a:endParaRPr>
          </a:p>
        </p:txBody>
      </p:sp>
      <p:sp>
        <p:nvSpPr>
          <p:cNvPr id="10243" name="Rectangle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10244" name="Picture 6" descr="P10708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1484313"/>
            <a:ext cx="6235700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Bibliografické citace</a:t>
            </a:r>
          </a:p>
        </p:txBody>
      </p:sp>
      <p:sp>
        <p:nvSpPr>
          <p:cNvPr id="11267" name="Obdélník 3"/>
          <p:cNvSpPr>
            <a:spLocks noChangeArrowheads="1"/>
          </p:cNvSpPr>
          <p:nvPr/>
        </p:nvSpPr>
        <p:spPr bwMode="auto">
          <a:xfrm>
            <a:off x="395288" y="1773238"/>
            <a:ext cx="80645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Calibri" pitchFamily="34" charset="0"/>
              <a:buAutoNum type="arabicPeriod"/>
            </a:pPr>
            <a:endParaRPr lang="cs-CZ" i="1">
              <a:latin typeface="Calibri" pitchFamily="34" charset="0"/>
            </a:endParaRPr>
          </a:p>
        </p:txBody>
      </p:sp>
      <p:sp>
        <p:nvSpPr>
          <p:cNvPr id="11268" name="Rectangle 5"/>
          <p:cNvSpPr>
            <a:spLocks noChangeArrowheads="1"/>
          </p:cNvSpPr>
          <p:nvPr/>
        </p:nvSpPr>
        <p:spPr bwMode="auto">
          <a:xfrm>
            <a:off x="1619250" y="1341438"/>
            <a:ext cx="7283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/>
              <a:t>Fotografie: archiv autora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199</Words>
  <Application>Microsoft Office PowerPoint</Application>
  <PresentationFormat>Předvádění na obrazovce (4:3)</PresentationFormat>
  <Paragraphs>25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Calibri</vt:lpstr>
      <vt:lpstr>Motiv sady Office</vt:lpstr>
      <vt:lpstr>Historie Bučovic</vt:lpstr>
      <vt:lpstr>Anotace</vt:lpstr>
      <vt:lpstr>Historie Bučovic</vt:lpstr>
      <vt:lpstr>Kalvárie</vt:lpstr>
      <vt:lpstr>Zámek Bučovice</vt:lpstr>
      <vt:lpstr>Nádvoří zámku je tvořeno arkádami a kašnou</vt:lpstr>
      <vt:lpstr>Kostel</vt:lpstr>
      <vt:lpstr>Budova na náměstí, v současnosti Komerční banka 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DUMu</dc:title>
  <dc:creator>Iva</dc:creator>
  <cp:lastModifiedBy>Dum</cp:lastModifiedBy>
  <cp:revision>23</cp:revision>
  <dcterms:created xsi:type="dcterms:W3CDTF">2011-04-12T15:51:18Z</dcterms:created>
  <dcterms:modified xsi:type="dcterms:W3CDTF">2014-02-06T18:51:22Z</dcterms:modified>
</cp:coreProperties>
</file>