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56" r:id="rId2"/>
    <p:sldId id="27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57" r:id="rId2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FF9900"/>
    <a:srgbClr val="99CCFF"/>
    <a:srgbClr val="66FFCC"/>
    <a:srgbClr val="00FFFF"/>
    <a:srgbClr val="CCCC00"/>
    <a:srgbClr val="FFFF00"/>
    <a:srgbClr val="66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935" autoAdjust="0"/>
  </p:normalViewPr>
  <p:slideViewPr>
    <p:cSldViewPr>
      <p:cViewPr varScale="1">
        <p:scale>
          <a:sx n="93" d="100"/>
          <a:sy n="93" d="100"/>
        </p:scale>
        <p:origin x="-5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597B5-A5EF-4B99-A318-272283FD87E8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A5261-3638-43D3-BB4D-D18A78ABA2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95735-3ADF-44CF-A912-A492464B3D6E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92CCB-7FB6-495F-BFC3-50BF56EF18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4F37C-79DB-4F6C-85C9-0317BF74B48C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ED080-BC22-4AA1-958A-288ABFFBAC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85033-286F-4CD8-A5F2-14B42AF944DD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CF744-6557-4FBB-BB1A-A76CBF3FA8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C33D2-DF85-4B7D-B2BE-0C64E3620EDA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0E5C5-7C1B-4C18-8B6F-294702D2E7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548AC-334C-4EE6-A2A5-ACC736314696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BA66E-8457-442E-B9FE-1384B93D6B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C9C27-647B-4BA5-9DE9-291DD6DCC646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9C94D-E300-4CFF-AEBA-E75DBEEC5E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A9683-C034-4FC1-B9C7-1D45F9AA9268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2DDBA-6E81-4F11-8B37-53530BD511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096A4-660C-47AC-9AAA-7E5AEED445EE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502E7-32DB-46A2-B886-A192665DAF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8FD06-AC4F-4A96-AACF-369440F4DA6A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3683F-AEC9-449C-B1EE-63AB93E030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864BE-3841-42D0-8D34-B09AA4C48DC6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B86B3-3B0F-4557-B3B7-8944FE34CD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1DA09-2362-4969-9AA2-4293F85EC90E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AC456-F253-4EF3-B4CD-073CC0DEF6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BD7E6-D446-405D-90CE-173A80A97C68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1DF8D-BF7F-4C9F-859F-1A3F7B201E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25662-CE42-4F64-B3EA-C603C9C594B1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9F90F-1695-4BB9-A385-A7F93525C8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D1395-03D2-44B8-BFB8-1702BF7C74EA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132E2-26F7-4A44-9B44-440DAB58F1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AA18D-4ACC-453E-A325-D1393008FE17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45DB2-3189-474D-9823-36BE0CB6D2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D285F7-2CE4-48DA-9EB1-BD5F31561997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1E55E3-029C-4426-9844-2CFD785DEF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5" r:id="rId12"/>
    <p:sldLayoutId id="2147483666" r:id="rId13"/>
    <p:sldLayoutId id="2147483667" r:id="rId14"/>
    <p:sldLayoutId id="2147483668" r:id="rId15"/>
    <p:sldLayoutId id="2147483669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323850" y="2565400"/>
            <a:ext cx="8229600" cy="1143000"/>
          </a:xfrm>
        </p:spPr>
        <p:txBody>
          <a:bodyPr/>
          <a:lstStyle/>
          <a:p>
            <a:pPr eaLnBrk="1" hangingPunct="1"/>
            <a:r>
              <a:rPr lang="cs-CZ" sz="4000" smtClean="0">
                <a:latin typeface="Arial" charset="0"/>
              </a:rPr>
              <a:t>Lidové zvyky v Nesovicích a Milonicích</a:t>
            </a:r>
          </a:p>
        </p:txBody>
      </p:sp>
      <p:sp>
        <p:nvSpPr>
          <p:cNvPr id="2051" name="Podnadpis 2"/>
          <p:cNvSpPr>
            <a:spLocks noGrp="1"/>
          </p:cNvSpPr>
          <p:nvPr>
            <p:ph type="subTitle" idx="4294967295"/>
          </p:nvPr>
        </p:nvSpPr>
        <p:spPr>
          <a:xfrm>
            <a:off x="395288" y="4076700"/>
            <a:ext cx="8353425" cy="233680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r>
              <a:rPr lang="cs-CZ" sz="1800" dirty="0" smtClean="0">
                <a:solidFill>
                  <a:srgbClr val="898989"/>
                </a:solidFill>
              </a:rPr>
              <a:t>                                Základní škola a mateřská škola Nesovice, příspěvková organizace;    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1800" dirty="0">
                <a:solidFill>
                  <a:srgbClr val="898989"/>
                </a:solidFill>
              </a:rPr>
              <a:t> </a:t>
            </a:r>
            <a:r>
              <a:rPr lang="cs-CZ" sz="1800" dirty="0" smtClean="0">
                <a:solidFill>
                  <a:srgbClr val="898989"/>
                </a:solidFill>
              </a:rPr>
              <a:t>                                                   I</a:t>
            </a:r>
            <a:r>
              <a:rPr lang="cs-CZ" sz="1800" dirty="0" smtClean="0"/>
              <a:t>CZ.1.07/1.4.00/21.1167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1800" dirty="0">
                <a:solidFill>
                  <a:srgbClr val="898989"/>
                </a:solidFill>
              </a:rPr>
              <a:t> </a:t>
            </a:r>
            <a:r>
              <a:rPr lang="cs-CZ" sz="1800" dirty="0" smtClean="0">
                <a:solidFill>
                  <a:srgbClr val="898989"/>
                </a:solidFill>
              </a:rPr>
              <a:t>                                 III/2 Inovace a zkvalitnění výuky prostřednictvím ICT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1800" dirty="0" smtClean="0">
                <a:solidFill>
                  <a:srgbClr val="898989"/>
                </a:solidFill>
              </a:rPr>
              <a:t>                                       VY_32_INOVACE_19_</a:t>
            </a:r>
            <a:r>
              <a:rPr lang="cs-CZ" sz="1800" dirty="0" smtClean="0">
                <a:solidFill>
                  <a:srgbClr val="898989"/>
                </a:solidFill>
                <a:latin typeface="Arial" charset="0"/>
              </a:rPr>
              <a:t>Lidové zvyky Nesovic a Milonic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1800" dirty="0" smtClean="0">
                <a:solidFill>
                  <a:srgbClr val="898989"/>
                </a:solidFill>
                <a:latin typeface="Arial" charset="0"/>
              </a:rPr>
              <a:t>                                Žáci se seznámí se zvyky v </a:t>
            </a:r>
            <a:r>
              <a:rPr lang="cs-CZ" sz="1800" dirty="0" smtClean="0">
                <a:solidFill>
                  <a:srgbClr val="898989"/>
                </a:solidFill>
                <a:latin typeface="Arial" charset="0"/>
              </a:rPr>
              <a:t>Nesovicích a Milonicích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1800" dirty="0" smtClean="0">
                <a:solidFill>
                  <a:srgbClr val="898989"/>
                </a:solidFill>
              </a:rPr>
              <a:t>                                                               Autor</a:t>
            </a:r>
            <a:r>
              <a:rPr lang="cs-CZ" sz="1800" dirty="0" smtClean="0">
                <a:solidFill>
                  <a:srgbClr val="898989"/>
                </a:solidFill>
                <a:latin typeface="Arial" charset="0"/>
              </a:rPr>
              <a:t> Daniela Zezulová</a:t>
            </a:r>
          </a:p>
          <a:p>
            <a:pPr eaLnBrk="1" hangingPunct="1">
              <a:defRPr/>
            </a:pPr>
            <a:endParaRPr lang="cs-CZ" sz="2600" dirty="0" smtClean="0">
              <a:solidFill>
                <a:srgbClr val="898989"/>
              </a:solidFill>
            </a:endParaRP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692150"/>
            <a:ext cx="6080125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anotace</a:t>
            </a:r>
          </a:p>
        </p:txBody>
      </p:sp>
      <p:sp>
        <p:nvSpPr>
          <p:cNvPr id="307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Seznámení žáků se zvyky v průběhu roku v Nesovicích a Milonicích, které jsou zlidovělé.</a:t>
            </a:r>
          </a:p>
          <a:p>
            <a:r>
              <a:rPr lang="cs-CZ" smtClean="0">
                <a:latin typeface="Arial" charset="0"/>
              </a:rPr>
              <a:t>Pro žáky 4. třídy</a:t>
            </a:r>
          </a:p>
          <a:p>
            <a:r>
              <a:rPr lang="cs-CZ" smtClean="0">
                <a:latin typeface="Arial" charset="0"/>
              </a:rPr>
              <a:t>Učivo Člověk a jeho svět</a:t>
            </a:r>
          </a:p>
          <a:p>
            <a:r>
              <a:rPr lang="cs-CZ" smtClean="0">
                <a:latin typeface="Arial" charset="0"/>
              </a:rPr>
              <a:t>vlastivěda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Tříkrálové obchůzky</a:t>
            </a:r>
          </a:p>
        </p:txBody>
      </p:sp>
      <p:pic>
        <p:nvPicPr>
          <p:cNvPr id="4099" name="Picture 5" descr="tři kr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347913"/>
            <a:ext cx="4038600" cy="3028950"/>
          </a:xfrm>
        </p:spPr>
      </p:pic>
      <p:sp>
        <p:nvSpPr>
          <p:cNvPr id="4100" name="Rectangl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2400" dirty="0" smtClean="0">
                <a:latin typeface="Arial" charset="0"/>
              </a:rPr>
              <a:t>Průvod tvoří tři děti oblečené do dlouhých bílých košil</a:t>
            </a:r>
          </a:p>
          <a:p>
            <a:pPr>
              <a:lnSpc>
                <a:spcPct val="80000"/>
              </a:lnSpc>
            </a:pPr>
            <a:r>
              <a:rPr lang="cs-CZ" sz="2400" dirty="0" smtClean="0">
                <a:latin typeface="Arial" charset="0"/>
              </a:rPr>
              <a:t>Na hlavách mají čepice </a:t>
            </a:r>
          </a:p>
          <a:p>
            <a:pPr>
              <a:lnSpc>
                <a:spcPct val="80000"/>
              </a:lnSpc>
            </a:pPr>
            <a:r>
              <a:rPr lang="cs-CZ" sz="2400" dirty="0" smtClean="0">
                <a:latin typeface="Arial" charset="0"/>
              </a:rPr>
              <a:t>Chodí dům od domu a zpívají „My tři králové </a:t>
            </a:r>
            <a:r>
              <a:rPr lang="cs-CZ" sz="2400" dirty="0" smtClean="0">
                <a:latin typeface="Arial" charset="0"/>
              </a:rPr>
              <a:t>jdeme </a:t>
            </a:r>
            <a:r>
              <a:rPr lang="cs-CZ" sz="2400" dirty="0" smtClean="0">
                <a:latin typeface="Arial" charset="0"/>
              </a:rPr>
              <a:t>k vám…“</a:t>
            </a:r>
          </a:p>
          <a:p>
            <a:pPr>
              <a:lnSpc>
                <a:spcPct val="80000"/>
              </a:lnSpc>
            </a:pPr>
            <a:r>
              <a:rPr lang="cs-CZ" sz="2400" dirty="0" smtClean="0">
                <a:latin typeface="Arial" charset="0"/>
              </a:rPr>
              <a:t>Nad dveře píší křídou K+M+B . Smyslem obchůzky je předat požehnání domu a </a:t>
            </a:r>
            <a:r>
              <a:rPr lang="cs-CZ" sz="2400" dirty="0" smtClean="0">
                <a:latin typeface="Arial" charset="0"/>
              </a:rPr>
              <a:t>lidem, </a:t>
            </a:r>
            <a:r>
              <a:rPr lang="cs-CZ" sz="2400" dirty="0" smtClean="0">
                <a:latin typeface="Arial" charset="0"/>
              </a:rPr>
              <a:t>kteří tam žijí</a:t>
            </a:r>
          </a:p>
          <a:p>
            <a:pPr>
              <a:lnSpc>
                <a:spcPct val="80000"/>
              </a:lnSpc>
            </a:pPr>
            <a:r>
              <a:rPr lang="cs-CZ" sz="2400" dirty="0" smtClean="0">
                <a:latin typeface="Arial" charset="0"/>
              </a:rPr>
              <a:t>V současné době jde o charitativní sbírku </a:t>
            </a:r>
          </a:p>
          <a:p>
            <a:pPr>
              <a:lnSpc>
                <a:spcPct val="80000"/>
              </a:lnSpc>
            </a:pPr>
            <a:endParaRPr lang="cs-CZ" sz="2400" dirty="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Ostatky - </a:t>
            </a:r>
            <a:r>
              <a:rPr lang="cs-CZ" dirty="0" smtClean="0">
                <a:latin typeface="Arial" charset="0"/>
              </a:rPr>
              <a:t>Masopust 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2800" smtClean="0">
                <a:latin typeface="Arial" charset="0"/>
              </a:rPr>
              <a:t>Je to začátek období střídmosti v zábavách i jídle.</a:t>
            </a:r>
          </a:p>
          <a:p>
            <a:r>
              <a:rPr lang="cs-CZ" sz="2800" smtClean="0">
                <a:latin typeface="Arial" charset="0"/>
              </a:rPr>
              <a:t>Vesnicí chodí lidé převlečeni za maškary</a:t>
            </a:r>
          </a:p>
          <a:p>
            <a:r>
              <a:rPr lang="cs-CZ" sz="2800" smtClean="0">
                <a:latin typeface="Arial" charset="0"/>
              </a:rPr>
              <a:t>Nesmí chybět medvěd -  symbol rozmnožování</a:t>
            </a:r>
          </a:p>
        </p:txBody>
      </p:sp>
      <p:pic>
        <p:nvPicPr>
          <p:cNvPr id="5124" name="Picture 5" descr="MC900337918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8275" y="3690938"/>
            <a:ext cx="1831975" cy="180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Pochovávání basy</a:t>
            </a:r>
          </a:p>
        </p:txBody>
      </p:sp>
      <p:sp>
        <p:nvSpPr>
          <p:cNvPr id="6147" name="Rectangle 3"/>
          <p:cNvSpPr>
            <a:spLocks noGrp="1"/>
          </p:cNvSpPr>
          <p:nvPr>
            <p:ph type="body" sz="half" idx="1"/>
          </p:nvPr>
        </p:nvSpPr>
        <p:spPr>
          <a:xfrm>
            <a:off x="468313" y="1628775"/>
            <a:ext cx="4038600" cy="4525963"/>
          </a:xfrm>
        </p:spPr>
        <p:txBody>
          <a:bodyPr/>
          <a:lstStyle/>
          <a:p>
            <a:r>
              <a:rPr lang="cs-CZ" sz="2800" smtClean="0">
                <a:latin typeface="Arial" charset="0"/>
              </a:rPr>
              <a:t>Po skončení ostatkového veselí je symbolicky pochovávání figuríny basy.</a:t>
            </a:r>
          </a:p>
          <a:p>
            <a:r>
              <a:rPr lang="cs-CZ" sz="2800" smtClean="0">
                <a:latin typeface="Arial" charset="0"/>
              </a:rPr>
              <a:t>Tímto zvykem se dává na vědomí, že  40 dní by se mělo věnovat rozjímání a půstu</a:t>
            </a:r>
          </a:p>
          <a:p>
            <a:endParaRPr lang="cs-CZ" sz="28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Zvyky v Milonicích</a:t>
            </a:r>
          </a:p>
        </p:txBody>
      </p:sp>
      <p:sp>
        <p:nvSpPr>
          <p:cNvPr id="7171" name="Rectangle 3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2800" smtClean="0">
                <a:latin typeface="Arial" charset="0"/>
              </a:rPr>
              <a:t>Jednou za pět let je zvykem v Milonicích, že přijedou hrabě a hraběnka – ostatky s právem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35150" y="2492375"/>
            <a:ext cx="5400675" cy="410527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8195" name="Rectangle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8196" name="Picture 3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333375"/>
            <a:ext cx="8229600" cy="58928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9219" name="Rectangle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9220" name="Picture 3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333375"/>
            <a:ext cx="8229600" cy="5792788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0243" name="Rectangle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0244" name="Picture 3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60350"/>
            <a:ext cx="9144000" cy="586581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9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1267" name="Picture 3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8769350" cy="623728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Dětský karneval</a:t>
            </a:r>
          </a:p>
        </p:txBody>
      </p:sp>
      <p:sp>
        <p:nvSpPr>
          <p:cNvPr id="12291" name="Rectangle 3"/>
          <p:cNvSpPr>
            <a:spLocks noGrp="1"/>
          </p:cNvSpPr>
          <p:nvPr>
            <p:ph type="body" sz="half" idx="1"/>
          </p:nvPr>
        </p:nvSpPr>
        <p:spPr>
          <a:xfrm>
            <a:off x="468313" y="1628775"/>
            <a:ext cx="8229600" cy="2185988"/>
          </a:xfrm>
        </p:spPr>
        <p:txBody>
          <a:bodyPr/>
          <a:lstStyle/>
          <a:p>
            <a:r>
              <a:rPr lang="cs-CZ" sz="2800" smtClean="0">
                <a:latin typeface="Arial" charset="0"/>
              </a:rPr>
              <a:t>Pořádají se v masopustním období.</a:t>
            </a:r>
          </a:p>
        </p:txBody>
      </p:sp>
      <p:pic>
        <p:nvPicPr>
          <p:cNvPr id="12292" name="Picture 5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8888" y="2133600"/>
            <a:ext cx="7345362" cy="47244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Velikonoce</a:t>
            </a:r>
          </a:p>
        </p:txBody>
      </p:sp>
      <p:sp>
        <p:nvSpPr>
          <p:cNvPr id="13315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773238"/>
            <a:ext cx="3394075" cy="4352925"/>
          </a:xfrm>
        </p:spPr>
        <p:txBody>
          <a:bodyPr/>
          <a:lstStyle/>
          <a:p>
            <a:r>
              <a:rPr lang="cs-CZ" sz="2800" smtClean="0">
                <a:latin typeface="Arial" charset="0"/>
              </a:rPr>
              <a:t>Od čtvrtka do soboty chodí chlapci hrkat, protože se ve vesnici nezvoní (zvony odletěly do Říma)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419475" y="1600200"/>
            <a:ext cx="5267325" cy="4525963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Velký pátek</a:t>
            </a:r>
          </a:p>
        </p:txBody>
      </p:sp>
      <p:pic>
        <p:nvPicPr>
          <p:cNvPr id="14339" name="Picture 4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8888" y="1196975"/>
            <a:ext cx="6842125" cy="4248150"/>
          </a:xfrm>
        </p:spPr>
      </p:pic>
      <p:sp>
        <p:nvSpPr>
          <p:cNvPr id="14340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5589588"/>
            <a:ext cx="8229600" cy="536575"/>
          </a:xfrm>
        </p:spPr>
        <p:txBody>
          <a:bodyPr/>
          <a:lstStyle/>
          <a:p>
            <a:r>
              <a:rPr lang="cs-CZ" sz="2800" smtClean="0">
                <a:latin typeface="Arial" charset="0"/>
              </a:rPr>
              <a:t>V pátek chodí ve tři hodiny také Jidáš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Velikonoční pondělí</a:t>
            </a:r>
          </a:p>
        </p:txBody>
      </p:sp>
      <p:sp>
        <p:nvSpPr>
          <p:cNvPr id="1536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dirty="0" smtClean="0">
                <a:latin typeface="Arial" charset="0"/>
              </a:rPr>
              <a:t>Velikonoční pomlázka</a:t>
            </a:r>
          </a:p>
          <a:p>
            <a:pPr>
              <a:buFont typeface="Arial" charset="0"/>
              <a:buNone/>
            </a:pPr>
            <a:r>
              <a:rPr lang="cs-CZ" dirty="0" smtClean="0">
                <a:latin typeface="Arial" charset="0"/>
              </a:rPr>
              <a:t>Je to obyčej, kdy chlapci obcházejí domy s pomlázkou spletenou z vrbových proutí a zdobenou stuhami. Pomlázka je symbol předávání síly, zdraví a </a:t>
            </a:r>
            <a:r>
              <a:rPr lang="cs-CZ" dirty="0" smtClean="0">
                <a:latin typeface="Arial" charset="0"/>
              </a:rPr>
              <a:t>svěžesti (</a:t>
            </a:r>
            <a:r>
              <a:rPr lang="cs-CZ" dirty="0" smtClean="0">
                <a:latin typeface="Arial" charset="0"/>
              </a:rPr>
              <a:t>omlazení). </a:t>
            </a:r>
            <a:r>
              <a:rPr lang="cs-CZ" dirty="0" smtClean="0">
                <a:latin typeface="Arial" charset="0"/>
              </a:rPr>
              <a:t>Šlehané </a:t>
            </a:r>
            <a:r>
              <a:rPr lang="cs-CZ" dirty="0" smtClean="0">
                <a:latin typeface="Arial" charset="0"/>
              </a:rPr>
              <a:t>dívky a ženy dávají za odměnu malovaná vajíčka.</a:t>
            </a:r>
          </a:p>
        </p:txBody>
      </p:sp>
      <p:pic>
        <p:nvPicPr>
          <p:cNvPr id="15364" name="Picture 4" descr="MC900304931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3663" y="5157788"/>
            <a:ext cx="18542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/>
          </p:cNvSpPr>
          <p:nvPr>
            <p:ph/>
          </p:nvPr>
        </p:nvSpPr>
        <p:spPr>
          <a:xfrm>
            <a:off x="611188" y="549275"/>
            <a:ext cx="8229600" cy="5851525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16387" name="Picture 4" descr="2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1341438"/>
            <a:ext cx="5832475" cy="437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Pálení čarodějnic</a:t>
            </a:r>
          </a:p>
        </p:txBody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O filipojakubské noci z </a:t>
            </a:r>
            <a:r>
              <a:rPr lang="cs-CZ" dirty="0" smtClean="0">
                <a:latin typeface="Arial" charset="0"/>
              </a:rPr>
              <a:t>30. dubna </a:t>
            </a:r>
            <a:r>
              <a:rPr lang="cs-CZ" dirty="0" smtClean="0">
                <a:latin typeface="Arial" charset="0"/>
              </a:rPr>
              <a:t>na        1. května se zapaluje na hřišti oheň, který má magickou moc – </a:t>
            </a:r>
            <a:r>
              <a:rPr lang="cs-CZ" dirty="0" smtClean="0">
                <a:latin typeface="Arial" charset="0"/>
              </a:rPr>
              <a:t>očišťuje </a:t>
            </a:r>
            <a:r>
              <a:rPr lang="cs-CZ" dirty="0" smtClean="0">
                <a:latin typeface="Arial" charset="0"/>
              </a:rPr>
              <a:t>přírodu, chrání lidi a zvířata.</a:t>
            </a:r>
          </a:p>
        </p:txBody>
      </p:sp>
      <p:pic>
        <p:nvPicPr>
          <p:cNvPr id="17412" name="Picture 6" descr="MC900382563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3789363"/>
            <a:ext cx="2808288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Hody se slaví 29.června </a:t>
            </a:r>
          </a:p>
        </p:txBody>
      </p:sp>
      <p:sp>
        <p:nvSpPr>
          <p:cNvPr id="18435" name="Rectangle 3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2800" smtClean="0">
                <a:latin typeface="Arial" charset="0"/>
              </a:rPr>
              <a:t>Nesovice patří pod farnost Milonice</a:t>
            </a:r>
          </a:p>
          <a:p>
            <a:r>
              <a:rPr lang="cs-CZ" sz="2800" smtClean="0">
                <a:latin typeface="Arial" charset="0"/>
              </a:rPr>
              <a:t>Kostel v Milonicích se jmenuje Petra a Pavla</a:t>
            </a:r>
          </a:p>
          <a:p>
            <a:r>
              <a:rPr lang="cs-CZ" sz="2800" smtClean="0">
                <a:latin typeface="Arial" charset="0"/>
              </a:rPr>
              <a:t>Nesovice a Milonice nemají vlastní kroje </a:t>
            </a:r>
          </a:p>
          <a:p>
            <a:r>
              <a:rPr lang="cs-CZ" sz="2800" smtClean="0">
                <a:latin typeface="Arial" charset="0"/>
              </a:rPr>
              <a:t>Tyto kroje pochází z KYJOVSKA</a:t>
            </a:r>
          </a:p>
        </p:txBody>
      </p:sp>
      <p:sp>
        <p:nvSpPr>
          <p:cNvPr id="18436" name="Rectangle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sz="2800" smtClean="0"/>
          </a:p>
        </p:txBody>
      </p:sp>
      <p:pic>
        <p:nvPicPr>
          <p:cNvPr id="18437" name="Picture 9" descr="phoca_thumb_l_hody%202009%200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1484313"/>
            <a:ext cx="4716462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2B2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Památka zesnulých</a:t>
            </a:r>
          </a:p>
        </p:txBody>
      </p:sp>
      <p:sp>
        <p:nvSpPr>
          <p:cNvPr id="19459" name="Rectangle 3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2800" dirty="0" smtClean="0">
                <a:latin typeface="Arial" charset="0"/>
              </a:rPr>
              <a:t>Také se lidově říká Dušičky nebo Všech svatých</a:t>
            </a:r>
          </a:p>
          <a:p>
            <a:r>
              <a:rPr lang="cs-CZ" sz="2800" dirty="0" smtClean="0">
                <a:latin typeface="Arial" charset="0"/>
              </a:rPr>
              <a:t>U nás se </a:t>
            </a:r>
            <a:r>
              <a:rPr lang="cs-CZ" sz="2800" dirty="0" smtClean="0">
                <a:latin typeface="Arial" charset="0"/>
              </a:rPr>
              <a:t>slaví                 </a:t>
            </a:r>
            <a:r>
              <a:rPr lang="cs-CZ" sz="2800" dirty="0" smtClean="0">
                <a:latin typeface="Arial" charset="0"/>
              </a:rPr>
              <a:t>2. listopadu</a:t>
            </a:r>
          </a:p>
          <a:p>
            <a:r>
              <a:rPr lang="cs-CZ" sz="2800" dirty="0" smtClean="0">
                <a:latin typeface="Arial" charset="0"/>
              </a:rPr>
              <a:t>Lidé vzpomínají na své mrtvé, upravují hroby a zapalují na nich svíčky </a:t>
            </a:r>
          </a:p>
          <a:p>
            <a:endParaRPr lang="cs-CZ" sz="2800" dirty="0" smtClean="0">
              <a:latin typeface="Arial" charset="0"/>
            </a:endParaRPr>
          </a:p>
        </p:txBody>
      </p:sp>
      <p:sp>
        <p:nvSpPr>
          <p:cNvPr id="19460" name="Rectangle 4"/>
          <p:cNvSpPr>
            <a:spLocks noGrp="1"/>
          </p:cNvSpPr>
          <p:nvPr>
            <p:ph sz="half" idx="2"/>
          </p:nvPr>
        </p:nvSpPr>
        <p:spPr>
          <a:xfrm>
            <a:off x="4716463" y="1628775"/>
            <a:ext cx="4038600" cy="4525963"/>
          </a:xfrm>
        </p:spPr>
        <p:txBody>
          <a:bodyPr/>
          <a:lstStyle/>
          <a:p>
            <a:endParaRPr lang="cs-CZ" sz="2800" smtClean="0"/>
          </a:p>
        </p:txBody>
      </p:sp>
      <p:pic>
        <p:nvPicPr>
          <p:cNvPr id="19461" name="Picture 5" descr="MC900098077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700" y="1700213"/>
            <a:ext cx="33845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Svatý Mikuláš</a:t>
            </a:r>
          </a:p>
        </p:txBody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mtClean="0">
                <a:latin typeface="Arial" charset="0"/>
              </a:rPr>
              <a:t>Mikuláš se svou družinou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mtClean="0">
                <a:latin typeface="Arial" charset="0"/>
              </a:rPr>
              <a:t>chodí dům  od domu a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mtClean="0">
                <a:latin typeface="Arial" charset="0"/>
              </a:rPr>
              <a:t>naděluje hodným dětem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mtClean="0">
                <a:latin typeface="Arial" charset="0"/>
              </a:rPr>
              <a:t> nadílku</a:t>
            </a:r>
          </a:p>
          <a:p>
            <a:pPr>
              <a:lnSpc>
                <a:spcPct val="90000"/>
              </a:lnSpc>
            </a:pPr>
            <a:r>
              <a:rPr lang="cs-CZ" smtClean="0">
                <a:latin typeface="Arial" charset="0"/>
              </a:rPr>
              <a:t>Čert má velký pytel na</a:t>
            </a:r>
          </a:p>
          <a:p>
            <a:pPr>
              <a:lnSpc>
                <a:spcPct val="90000"/>
              </a:lnSpc>
            </a:pPr>
            <a:r>
              <a:rPr lang="cs-CZ" smtClean="0">
                <a:latin typeface="Arial" charset="0"/>
              </a:rPr>
              <a:t> zlobivce</a:t>
            </a:r>
          </a:p>
          <a:p>
            <a:pPr>
              <a:lnSpc>
                <a:spcPct val="90000"/>
              </a:lnSpc>
            </a:pPr>
            <a:r>
              <a:rPr lang="cs-CZ" smtClean="0">
                <a:latin typeface="Arial" charset="0"/>
              </a:rPr>
              <a:t>Anděl má na čele hvězdu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mtClean="0">
                <a:latin typeface="Arial" charset="0"/>
              </a:rPr>
              <a:t>a na zádech křídla</a:t>
            </a:r>
          </a:p>
        </p:txBody>
      </p:sp>
      <p:pic>
        <p:nvPicPr>
          <p:cNvPr id="20484" name="Picture 7" descr="phoca_thumb_l_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1268413"/>
            <a:ext cx="3429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00FF"/>
            </a:gs>
            <a:gs pos="100000">
              <a:srgbClr val="2F007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Vánoce</a:t>
            </a:r>
          </a:p>
        </p:txBody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24. </a:t>
            </a:r>
            <a:r>
              <a:rPr lang="cs-CZ" dirty="0" smtClean="0">
                <a:latin typeface="Arial" charset="0"/>
              </a:rPr>
              <a:t>prosince - </a:t>
            </a:r>
            <a:r>
              <a:rPr lang="cs-CZ" dirty="0" smtClean="0">
                <a:latin typeface="Arial" charset="0"/>
              </a:rPr>
              <a:t>Štědrý den. V podvečer tohoto dne se rozsvěcuje doma vánoční stromeček a dostávají dárky</a:t>
            </a:r>
          </a:p>
        </p:txBody>
      </p:sp>
      <p:pic>
        <p:nvPicPr>
          <p:cNvPr id="21508" name="Picture 4" descr="MC900396518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8788" y="3695700"/>
            <a:ext cx="1044575" cy="181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00FF"/>
            </a:gs>
            <a:gs pos="100000">
              <a:srgbClr val="2F0076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25</a:t>
            </a:r>
            <a:r>
              <a:rPr lang="cs-CZ" dirty="0" smtClean="0">
                <a:latin typeface="Arial" charset="0"/>
              </a:rPr>
              <a:t>. </a:t>
            </a:r>
            <a:r>
              <a:rPr lang="cs-CZ" dirty="0" smtClean="0">
                <a:latin typeface="Arial" charset="0"/>
              </a:rPr>
              <a:t>p</a:t>
            </a:r>
            <a:r>
              <a:rPr lang="cs-CZ" dirty="0" smtClean="0">
                <a:latin typeface="Arial" charset="0"/>
              </a:rPr>
              <a:t>rosinec - Hod </a:t>
            </a:r>
            <a:r>
              <a:rPr lang="cs-CZ" dirty="0" smtClean="0">
                <a:latin typeface="Arial" charset="0"/>
              </a:rPr>
              <a:t>boží vánoční</a:t>
            </a:r>
          </a:p>
        </p:txBody>
      </p:sp>
      <p:sp>
        <p:nvSpPr>
          <p:cNvPr id="2253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V tento den se narodil Ježíš v Betlémě.</a:t>
            </a:r>
          </a:p>
          <a:p>
            <a:r>
              <a:rPr lang="cs-CZ" smtClean="0">
                <a:latin typeface="Arial" charset="0"/>
              </a:rPr>
              <a:t>V Milonicích se koná Živý Betlém</a:t>
            </a:r>
          </a:p>
        </p:txBody>
      </p:sp>
      <p:pic>
        <p:nvPicPr>
          <p:cNvPr id="22532" name="Picture 5" descr="phoca_thumb_l_DSC_19974ch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2781300"/>
            <a:ext cx="609600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mtClean="0"/>
              <a:t>Bibliografické citace</a:t>
            </a:r>
          </a:p>
        </p:txBody>
      </p:sp>
      <p:sp>
        <p:nvSpPr>
          <p:cNvPr id="23555" name="Obdélník 3"/>
          <p:cNvSpPr>
            <a:spLocks noChangeArrowheads="1"/>
          </p:cNvSpPr>
          <p:nvPr/>
        </p:nvSpPr>
        <p:spPr bwMode="auto">
          <a:xfrm>
            <a:off x="395288" y="1844675"/>
            <a:ext cx="8064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buFont typeface="Calibri" pitchFamily="34" charset="0"/>
              <a:buAutoNum type="arabicPeriod"/>
            </a:pPr>
            <a:endParaRPr lang="cs-CZ" i="1">
              <a:latin typeface="Calibri" pitchFamily="34" charset="0"/>
            </a:endParaRPr>
          </a:p>
        </p:txBody>
      </p:sp>
      <p:sp>
        <p:nvSpPr>
          <p:cNvPr id="23556" name="Rectangle 7"/>
          <p:cNvSpPr>
            <a:spLocks noChangeArrowheads="1"/>
          </p:cNvSpPr>
          <p:nvPr/>
        </p:nvSpPr>
        <p:spPr bwMode="auto">
          <a:xfrm>
            <a:off x="1116013" y="1628775"/>
            <a:ext cx="73088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cs-CZ"/>
          </a:p>
          <a:p>
            <a:r>
              <a:rPr lang="cs-CZ"/>
              <a:t>Fotografie : archiv autora</a:t>
            </a:r>
          </a:p>
          <a:p>
            <a:endParaRPr lang="cs-CZ"/>
          </a:p>
          <a:p>
            <a:r>
              <a:rPr lang="cs-CZ"/>
              <a:t>Klipart: http://office.microsoft.com</a:t>
            </a:r>
          </a:p>
          <a:p>
            <a:r>
              <a:rPr lang="cs-CZ"/>
              <a:t> </a:t>
            </a:r>
          </a:p>
          <a:p>
            <a:endParaRPr lang="cs-CZ"/>
          </a:p>
          <a:p>
            <a:endParaRPr lang="cs-CZ"/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otiv sady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Motiv sady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Motiv sady Office 1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</TotalTime>
  <Words>462</Words>
  <Application>Microsoft Office PowerPoint</Application>
  <PresentationFormat>Předvádění na obrazovce (4:3)</PresentationFormat>
  <Paragraphs>68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5" baseType="lpstr">
      <vt:lpstr>Arial</vt:lpstr>
      <vt:lpstr>Calibri</vt:lpstr>
      <vt:lpstr>Motiv sady Office</vt:lpstr>
      <vt:lpstr>Lidové zvyky v Nesovicích a Milonicích</vt:lpstr>
      <vt:lpstr>anotace</vt:lpstr>
      <vt:lpstr>Tříkrálové obchůzky</vt:lpstr>
      <vt:lpstr>Ostatky - Masopust </vt:lpstr>
      <vt:lpstr>Pochovávání basy</vt:lpstr>
      <vt:lpstr>Zvyky v Milonicích</vt:lpstr>
      <vt:lpstr>Snímek 7</vt:lpstr>
      <vt:lpstr>Snímek 8</vt:lpstr>
      <vt:lpstr>Snímek 9</vt:lpstr>
      <vt:lpstr>Snímek 10</vt:lpstr>
      <vt:lpstr>Dětský karneval</vt:lpstr>
      <vt:lpstr>Velikonoce</vt:lpstr>
      <vt:lpstr>Velký pátek</vt:lpstr>
      <vt:lpstr>Velikonoční pondělí</vt:lpstr>
      <vt:lpstr>Snímek 15</vt:lpstr>
      <vt:lpstr>Pálení čarodějnic</vt:lpstr>
      <vt:lpstr>Hody se slaví 29.června </vt:lpstr>
      <vt:lpstr>Památka zesnulých</vt:lpstr>
      <vt:lpstr>Svatý Mikuláš</vt:lpstr>
      <vt:lpstr>Vánoce</vt:lpstr>
      <vt:lpstr>25. prosinec - Hod boží vánoční</vt:lpstr>
      <vt:lpstr>Bibliografické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DUMu</dc:title>
  <dc:creator>Iva</dc:creator>
  <cp:lastModifiedBy>Dum</cp:lastModifiedBy>
  <cp:revision>33</cp:revision>
  <dcterms:created xsi:type="dcterms:W3CDTF">2011-04-12T15:51:18Z</dcterms:created>
  <dcterms:modified xsi:type="dcterms:W3CDTF">2014-02-06T18:56:43Z</dcterms:modified>
</cp:coreProperties>
</file>