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  <a:srgbClr val="FFFF00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297" autoAdjust="0"/>
    <p:restoredTop sz="94660"/>
  </p:normalViewPr>
  <p:slideViewPr>
    <p:cSldViewPr>
      <p:cViewPr varScale="1">
        <p:scale>
          <a:sx n="98" d="100"/>
          <a:sy n="98" d="100"/>
        </p:scale>
        <p:origin x="-10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1981200"/>
            <a:ext cx="7772400" cy="1600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3795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99E6DF-CDB4-4A32-916E-99632B7B3F9C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847C2F-FA6C-442F-AA69-EBC7015C85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59A9DF-0FB7-4227-82B9-BBADFBE69168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4605BE-DC7B-415A-B615-7A64DEBB78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90512-5E38-4771-A2AD-A282CEA75E86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BC2DBB-408D-4A04-A72C-E3C1BBDAAE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686E8-E2B9-4C8F-B5B1-EF40B09112E6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29EEE-CE3F-4E00-81B2-008D677930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D43100-C57A-4D8C-9C6E-2D5C042EB996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0A47CD-3BCE-48D7-93AC-934AB6B301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875B11-6717-451B-9017-E672CBC8ACCD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0C17AF-2989-4BFA-9055-AC9842C97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78F4F1-D25B-404E-8589-2031594EFE79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3A26B0-5013-4614-BFFA-B08403BB0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FFAED4-1DCA-43F3-A093-87DA25AB1118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DB3F7-2C0D-4684-BEB1-5B57DC3218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476802-77A1-4205-8F5D-ED98E1B4977C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A4DC07-29D7-4F3D-87AC-5971902913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14A0DE-C413-48C1-90D0-11771B714D21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73A580-5531-4FD3-9F0F-D5F57E1BA7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FF0832-9FDF-4A72-889E-786623D0C2AF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F66FBB-611B-4F41-ADDA-D282D41AD9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10588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76400"/>
            <a:ext cx="4194175" cy="21351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63988"/>
            <a:ext cx="4194175" cy="2135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9CC15-7AE1-4A95-832D-ED2AAEF3D0C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33C79B-22B4-4D5B-AACB-6630F08D9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10588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D58F5A-C4B8-4EB8-BB23-96B77D46A338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AFEAA5-9565-44C0-AB36-548EFD89A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10588" cy="1325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2771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76400"/>
            <a:ext cx="8540750" cy="4422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4800" y="6245225"/>
            <a:ext cx="22860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5C6632DB-ACA3-42F9-9A10-D2434B0B72D8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60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1D592218-7F71-474A-9FE3-9932B6AF49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Řeky </a:t>
            </a:r>
            <a:r>
              <a:rPr lang="cs-CZ" smtClean="0"/>
              <a:t>Litava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87350" y="3910013"/>
            <a:ext cx="8369300" cy="1946275"/>
          </a:xfrm>
        </p:spPr>
        <p:txBody>
          <a:bodyPr>
            <a:normAutofit fontScale="92500" lnSpcReduction="10000"/>
          </a:bodyPr>
          <a:lstStyle/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Základní škola a mateřská škola Nesovice, příspěvková organizace; </a:t>
            </a:r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2000" dirty="0"/>
              <a:t>CZ.1.07/1.4.00/21.1167</a:t>
            </a:r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 Inovace a zkvalitnění výuky prostřednictvím ICT</a:t>
            </a:r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VY_32_INOVACE_20_Povodí řeky </a:t>
            </a:r>
            <a:r>
              <a:rPr lang="cs-CZ" sz="2000" dirty="0" err="1" smtClean="0">
                <a:solidFill>
                  <a:srgbClr val="898989"/>
                </a:solidFill>
              </a:rPr>
              <a:t>Litavy</a:t>
            </a:r>
            <a:endParaRPr lang="cs-CZ" sz="2000" dirty="0" smtClean="0">
              <a:solidFill>
                <a:srgbClr val="898989"/>
              </a:solidFill>
            </a:endParaRPr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Děti se učí číst v mapě</a:t>
            </a:r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Daniela Zezulová</a:t>
            </a:r>
          </a:p>
          <a:p>
            <a:pPr marL="0" indent="0" algn="ctr" eaLnBrk="1" hangingPunct="1">
              <a:buFont typeface="Wingdings" pitchFamily="2" charset="2"/>
              <a:buNone/>
              <a:defRPr/>
            </a:pPr>
            <a:endParaRPr lang="cs-CZ" sz="3000" dirty="0" smtClean="0">
              <a:solidFill>
                <a:srgbClr val="898989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sp>
        <p:nvSpPr>
          <p:cNvPr id="1843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Pro žáky 5. třídy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Do hodin vlastivědy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Žáci zopakují pojmy o řece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Přečtou si příběh kamarádek a snaží se pomocí mapy plnit jejich úkoly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Hlavním úkolem je naučit se číst v mapě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Na konci jsou přidány úkoly pro bystré hlavičky s odpovědi.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/>
              <a:t>Opakování – zkus přiřadit správně všechny pojmy</a:t>
            </a: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Pramen</a:t>
            </a:r>
          </a:p>
          <a:p>
            <a:pPr eaLnBrk="1" hangingPunct="1">
              <a:defRPr/>
            </a:pPr>
            <a:r>
              <a:rPr lang="cs-CZ" smtClean="0"/>
              <a:t>Ústí</a:t>
            </a:r>
          </a:p>
          <a:p>
            <a:pPr eaLnBrk="1" hangingPunct="1">
              <a:defRPr/>
            </a:pPr>
            <a:r>
              <a:rPr lang="cs-CZ" smtClean="0"/>
              <a:t>Horní-střední-dolní tok</a:t>
            </a:r>
          </a:p>
          <a:p>
            <a:pPr eaLnBrk="1" hangingPunct="1">
              <a:defRPr/>
            </a:pPr>
            <a:r>
              <a:rPr lang="cs-CZ" smtClean="0"/>
              <a:t>Pravý a levý břeh</a:t>
            </a:r>
          </a:p>
          <a:p>
            <a:pPr eaLnBrk="1" hangingPunct="1">
              <a:defRPr/>
            </a:pPr>
            <a:r>
              <a:rPr lang="cs-CZ" smtClean="0"/>
              <a:t>Přítok</a:t>
            </a:r>
          </a:p>
          <a:p>
            <a:pPr eaLnBrk="1" hangingPunct="1">
              <a:defRPr/>
            </a:pPr>
            <a:r>
              <a:rPr lang="cs-CZ" smtClean="0"/>
              <a:t>Soutok</a:t>
            </a:r>
          </a:p>
          <a:p>
            <a:pPr eaLnBrk="1" hangingPunct="1">
              <a:defRPr/>
            </a:pPr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Justýna a Celestýn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76400"/>
            <a:ext cx="4191000" cy="44227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smtClean="0"/>
              <a:t>Justýna a Celestýna jsou dvě kamarádky. Bydlí v Nesovicích.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/>
              <a:t>Jednou tak seděly u kavárny, dívaly se na říčku Litavu a povídaly si.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/>
              <a:t> Najednou Justýnu napadlo, že si udělají dobrodružnou výpravu.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/>
              <a:t>Ale kam jít?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/>
              <a:t>Už to ví. Vypátrají vše o říčce Litavě.</a:t>
            </a:r>
          </a:p>
        </p:txBody>
      </p:sp>
      <p:sp>
        <p:nvSpPr>
          <p:cNvPr id="20489" name="Rectangle 9"/>
          <p:cNvSpPr>
            <a:spLocks noGrp="1" noRot="1" noChangeArrowheads="1"/>
          </p:cNvSpPr>
          <p:nvPr>
            <p:ph sz="quarter" idx="2"/>
          </p:nvPr>
        </p:nvSpPr>
        <p:spPr>
          <a:xfrm>
            <a:off x="4651375" y="1676400"/>
            <a:ext cx="4191000" cy="2136775"/>
          </a:xfrm>
        </p:spPr>
        <p:txBody>
          <a:bodyPr/>
          <a:lstStyle/>
          <a:p>
            <a:pPr eaLnBrk="1" hangingPunct="1">
              <a:defRPr/>
            </a:pPr>
            <a:endParaRPr lang="cs-CZ" sz="2400" smtClean="0"/>
          </a:p>
        </p:txBody>
      </p:sp>
      <p:sp>
        <p:nvSpPr>
          <p:cNvPr id="20490" name="Rectangle 10"/>
          <p:cNvSpPr>
            <a:spLocks noGrp="1" noRot="1" noChangeArrowheads="1"/>
          </p:cNvSpPr>
          <p:nvPr>
            <p:ph sz="quarter" idx="3"/>
          </p:nvPr>
        </p:nvSpPr>
        <p:spPr>
          <a:xfrm>
            <a:off x="4651375" y="3960813"/>
            <a:ext cx="4191000" cy="2138362"/>
          </a:xfrm>
        </p:spPr>
        <p:txBody>
          <a:bodyPr/>
          <a:lstStyle/>
          <a:p>
            <a:pPr eaLnBrk="1" hangingPunct="1">
              <a:defRPr/>
            </a:pPr>
            <a:endParaRPr lang="cs-CZ" sz="2400" smtClean="0"/>
          </a:p>
        </p:txBody>
      </p:sp>
      <p:pic>
        <p:nvPicPr>
          <p:cNvPr id="5126" name="Picture 11" descr="MC90044056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61013" y="1300163"/>
            <a:ext cx="2921000" cy="2344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12" descr="MC90044056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3789363"/>
            <a:ext cx="29210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Pomůžeme Justýny a Celestýně</a:t>
            </a: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Zjisti pomocí mapy 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1.Kde mají holky začít svoji cestu?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   Kde pramení řeka Litava?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2. Jaké přítoky má  Litava?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3. Kterými městy řeka Litava protéká?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4. V kterém městě ústí řeka Litava?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5. Kolik kilometrů holky zdolají, když půjdou od pramene k ústí.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Odpovědi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1. Řeka Litava pramení v Chřibech, asi 3km do kopce od obce Zástřizlý.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2. Největší přitoky: Litavka, Milešovický potok, Hranečnický potok, Litenčický potok, Hvězdlička, Žlebový potok, Rakovec, Říčka, Dunávka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Odpovědi</a:t>
            </a: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3. Litava protéká městy – Brankovice, Nesovice, Bučovice, Slavkov u Brna, Újezd u Brna, Blučina 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4.  Litava ústí do řeky Svratky u Židlochocic</a:t>
            </a:r>
          </a:p>
          <a:p>
            <a:pPr eaLnBrk="1" hangingPunct="1">
              <a:defRPr/>
            </a:pPr>
            <a:r>
              <a:rPr lang="cs-CZ" smtClean="0"/>
              <a:t>5. Délka řeky Litavy je asi 58 km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Pro bystré hlavičky</a:t>
            </a:r>
          </a:p>
        </p:txBody>
      </p:sp>
      <p:sp>
        <p:nvSpPr>
          <p:cNvPr id="26628" name="Rectangle 4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76400"/>
            <a:ext cx="4191000" cy="44227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/>
              <a:t>Justýna a Celestýna stojí u soutoku řek Litavy a Svratky.</a:t>
            </a:r>
          </a:p>
          <a:p>
            <a:pPr eaLnBrk="1" hangingPunct="1">
              <a:defRPr/>
            </a:pPr>
            <a:r>
              <a:rPr lang="cs-CZ" sz="2800" smtClean="0"/>
              <a:t>Najednou je napadlo, co kdyby vhodily láhev se vzkazem do řeky. </a:t>
            </a:r>
          </a:p>
          <a:p>
            <a:pPr eaLnBrk="1" hangingPunct="1">
              <a:defRPr/>
            </a:pPr>
            <a:r>
              <a:rPr lang="cs-CZ" sz="2800" smtClean="0"/>
              <a:t>Do kterého moře  láhev dopluje?</a:t>
            </a:r>
          </a:p>
          <a:p>
            <a:pPr eaLnBrk="1" hangingPunct="1">
              <a:defRPr/>
            </a:pPr>
            <a:endParaRPr lang="cs-CZ" sz="2800" smtClean="0"/>
          </a:p>
        </p:txBody>
      </p:sp>
      <p:sp>
        <p:nvSpPr>
          <p:cNvPr id="26629" name="Rectangle 5"/>
          <p:cNvSpPr>
            <a:spLocks noGrp="1" noRot="1" noChangeArrowheads="1"/>
          </p:cNvSpPr>
          <p:nvPr>
            <p:ph sz="half" idx="2"/>
          </p:nvPr>
        </p:nvSpPr>
        <p:spPr>
          <a:xfrm>
            <a:off x="4651375" y="1676400"/>
            <a:ext cx="4191000" cy="4422775"/>
          </a:xfrm>
        </p:spPr>
        <p:txBody>
          <a:bodyPr/>
          <a:lstStyle/>
          <a:p>
            <a:pPr eaLnBrk="1" hangingPunct="1">
              <a:defRPr/>
            </a:pPr>
            <a:endParaRPr lang="cs-CZ" sz="2800" smtClean="0"/>
          </a:p>
        </p:txBody>
      </p:sp>
      <p:pic>
        <p:nvPicPr>
          <p:cNvPr id="9221" name="Picture 7" descr="MP90043342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341438"/>
            <a:ext cx="4427537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Úkoly od Celestýny a Justýny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defRPr/>
            </a:pPr>
            <a:r>
              <a:rPr lang="cs-CZ" dirty="0" smtClean="0"/>
              <a:t>Láhev do vody holky samozřejmě nevhodí</a:t>
            </a:r>
            <a:r>
              <a:rPr lang="cs-CZ" dirty="0" smtClean="0"/>
              <a:t>, nechtějí </a:t>
            </a:r>
            <a:r>
              <a:rPr lang="cs-CZ" dirty="0" smtClean="0"/>
              <a:t>znečistit řeku.  Ale mají pro tebe úkoly.</a:t>
            </a:r>
          </a:p>
          <a:p>
            <a:pPr marL="609600" indent="-609600" eaLnBrk="1" hangingPunct="1">
              <a:defRPr/>
            </a:pPr>
            <a:r>
              <a:rPr lang="cs-CZ" dirty="0" smtClean="0"/>
              <a:t>Pomocí mapy zjisti:</a:t>
            </a:r>
          </a:p>
          <a:p>
            <a:pPr marL="609600" indent="-609600" eaLnBrk="1" hangingPunct="1">
              <a:buFont typeface="Arial" charset="0"/>
              <a:buAutoNum type="arabicPeriod"/>
              <a:defRPr/>
            </a:pPr>
            <a:r>
              <a:rPr lang="cs-CZ" dirty="0" smtClean="0"/>
              <a:t>Jak by láhev plula dál? Najdi </a:t>
            </a:r>
            <a:r>
              <a:rPr lang="cs-CZ" dirty="0" smtClean="0"/>
              <a:t>řeky, </a:t>
            </a:r>
            <a:r>
              <a:rPr lang="cs-CZ" dirty="0" smtClean="0"/>
              <a:t>kudy by putovala.</a:t>
            </a:r>
          </a:p>
          <a:p>
            <a:pPr marL="609600" indent="-609600" eaLnBrk="1" hangingPunct="1">
              <a:buFont typeface="Arial" charset="0"/>
              <a:buAutoNum type="arabicPeriod"/>
              <a:defRPr/>
            </a:pPr>
            <a:r>
              <a:rPr lang="cs-CZ" dirty="0" smtClean="0"/>
              <a:t>Napiš státy, kterými by proplula.</a:t>
            </a:r>
          </a:p>
          <a:p>
            <a:pPr marL="609600" indent="-609600" eaLnBrk="1" hangingPunct="1">
              <a:buFont typeface="Arial" charset="0"/>
              <a:buAutoNum type="arabicPeriod"/>
              <a:defRPr/>
            </a:pPr>
            <a:r>
              <a:rPr lang="cs-CZ" dirty="0" smtClean="0"/>
              <a:t>Do kterého moře by doplula.</a:t>
            </a:r>
          </a:p>
        </p:txBody>
      </p:sp>
      <p:pic>
        <p:nvPicPr>
          <p:cNvPr id="10244" name="Picture 7" descr="MP90043311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025" y="4437063"/>
            <a:ext cx="2339975" cy="242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Odpovědi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1. Láhev by plula řekou Litavou, Svratkou, Dyjí, Moravou, Dunajem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2. Procestovala by státy Českou republiku, Slovensko, Madársko, Chorvatsko, Srbsko, Bulharsko,  Rumunsko, Ukrajina  </a:t>
            </a:r>
          </a:p>
          <a:p>
            <a:pPr eaLnBrk="1" hangingPunct="1">
              <a:defRPr/>
            </a:pPr>
            <a:r>
              <a:rPr lang="cs-CZ" smtClean="0"/>
              <a:t>Řeka ústi do Černého moře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11268" name="Picture 4" descr="MC900433160[2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788" y="4797425"/>
            <a:ext cx="2843212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Bibliografické citace</a:t>
            </a:r>
          </a:p>
        </p:txBody>
      </p:sp>
      <p:sp>
        <p:nvSpPr>
          <p:cNvPr id="12291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endParaRPr lang="cs-CZ" i="1">
              <a:latin typeface="Calibri" pitchFamily="34" charset="0"/>
            </a:endParaRPr>
          </a:p>
        </p:txBody>
      </p:sp>
      <p:sp>
        <p:nvSpPr>
          <p:cNvPr id="12292" name="Obdélník 1"/>
          <p:cNvSpPr>
            <a:spLocks noChangeArrowheads="1"/>
          </p:cNvSpPr>
          <p:nvPr/>
        </p:nvSpPr>
        <p:spPr bwMode="auto">
          <a:xfrm>
            <a:off x="2286000" y="3105150"/>
            <a:ext cx="45720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/>
            </a:r>
            <a:br>
              <a:rPr lang="cs-CZ"/>
            </a:br>
            <a:r>
              <a:rPr lang="cs-CZ"/>
              <a:t>Klipart: http://office.microsoft.com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raky">
  <a:themeElements>
    <a:clrScheme name="Mraky 1">
      <a:dk1>
        <a:srgbClr val="4D4D4D"/>
      </a:dk1>
      <a:lt1>
        <a:srgbClr val="FFFFFF"/>
      </a:lt1>
      <a:dk2>
        <a:srgbClr val="0000A4"/>
      </a:dk2>
      <a:lt2>
        <a:srgbClr val="B7E7FF"/>
      </a:lt2>
      <a:accent1>
        <a:srgbClr val="0099CC"/>
      </a:accent1>
      <a:accent2>
        <a:srgbClr val="00CC99"/>
      </a:accent2>
      <a:accent3>
        <a:srgbClr val="AAAACF"/>
      </a:accent3>
      <a:accent4>
        <a:srgbClr val="DADADA"/>
      </a:accent4>
      <a:accent5>
        <a:srgbClr val="AACAE2"/>
      </a:accent5>
      <a:accent6>
        <a:srgbClr val="00B98A"/>
      </a:accent6>
      <a:hlink>
        <a:srgbClr val="FFCC00"/>
      </a:hlink>
      <a:folHlink>
        <a:srgbClr val="EE941C"/>
      </a:folHlink>
    </a:clrScheme>
    <a:fontScheme name="Mrak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raky 1">
        <a:dk1>
          <a:srgbClr val="4D4D4D"/>
        </a:dk1>
        <a:lt1>
          <a:srgbClr val="FFFFFF"/>
        </a:lt1>
        <a:dk2>
          <a:srgbClr val="0000A4"/>
        </a:dk2>
        <a:lt2>
          <a:srgbClr val="B7E7FF"/>
        </a:lt2>
        <a:accent1>
          <a:srgbClr val="0099CC"/>
        </a:accent1>
        <a:accent2>
          <a:srgbClr val="00CC99"/>
        </a:accent2>
        <a:accent3>
          <a:srgbClr val="AAAACF"/>
        </a:accent3>
        <a:accent4>
          <a:srgbClr val="DADADA"/>
        </a:accent4>
        <a:accent5>
          <a:srgbClr val="AACAE2"/>
        </a:accent5>
        <a:accent6>
          <a:srgbClr val="00B98A"/>
        </a:accent6>
        <a:hlink>
          <a:srgbClr val="FFCC00"/>
        </a:hlink>
        <a:folHlink>
          <a:srgbClr val="EE941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2">
        <a:dk1>
          <a:srgbClr val="000066"/>
        </a:dk1>
        <a:lt1>
          <a:srgbClr val="FFFFFF"/>
        </a:lt1>
        <a:dk2>
          <a:srgbClr val="00A2DC"/>
        </a:dk2>
        <a:lt2>
          <a:srgbClr val="FFFFFF"/>
        </a:lt2>
        <a:accent1>
          <a:srgbClr val="0079A4"/>
        </a:accent1>
        <a:accent2>
          <a:srgbClr val="33CCCC"/>
        </a:accent2>
        <a:accent3>
          <a:srgbClr val="AACEEB"/>
        </a:accent3>
        <a:accent4>
          <a:srgbClr val="DADADA"/>
        </a:accent4>
        <a:accent5>
          <a:srgbClr val="AABECF"/>
        </a:accent5>
        <a:accent6>
          <a:srgbClr val="2DB9B9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3">
        <a:dk1>
          <a:srgbClr val="010199"/>
        </a:dk1>
        <a:lt1>
          <a:srgbClr val="FFFFFF"/>
        </a:lt1>
        <a:dk2>
          <a:srgbClr val="000092"/>
        </a:dk2>
        <a:lt2>
          <a:srgbClr val="CCFFFF"/>
        </a:lt2>
        <a:accent1>
          <a:srgbClr val="66CCFF"/>
        </a:accent1>
        <a:accent2>
          <a:srgbClr val="2EBDBA"/>
        </a:accent2>
        <a:accent3>
          <a:srgbClr val="AAAAC7"/>
        </a:accent3>
        <a:accent4>
          <a:srgbClr val="DADADA"/>
        </a:accent4>
        <a:accent5>
          <a:srgbClr val="B8E2FF"/>
        </a:accent5>
        <a:accent6>
          <a:srgbClr val="29ABA8"/>
        </a:accent6>
        <a:hlink>
          <a:srgbClr val="66FFFF"/>
        </a:hlink>
        <a:folHlink>
          <a:srgbClr val="CC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4">
        <a:dk1>
          <a:srgbClr val="000000"/>
        </a:dk1>
        <a:lt1>
          <a:srgbClr val="FFFFFF"/>
        </a:lt1>
        <a:dk2>
          <a:srgbClr val="006A67"/>
        </a:dk2>
        <a:lt2>
          <a:srgbClr val="FFFFCC"/>
        </a:lt2>
        <a:accent1>
          <a:srgbClr val="33CCCC"/>
        </a:accent1>
        <a:accent2>
          <a:srgbClr val="6D6FC7"/>
        </a:accent2>
        <a:accent3>
          <a:srgbClr val="AAB9B8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00FFFF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5">
        <a:dk1>
          <a:srgbClr val="4D4D4D"/>
        </a:dk1>
        <a:lt1>
          <a:srgbClr val="FFFFFF"/>
        </a:lt1>
        <a:dk2>
          <a:srgbClr val="650BB7"/>
        </a:dk2>
        <a:lt2>
          <a:srgbClr val="FFFFFF"/>
        </a:lt2>
        <a:accent1>
          <a:srgbClr val="FF66FF"/>
        </a:accent1>
        <a:accent2>
          <a:srgbClr val="666699"/>
        </a:accent2>
        <a:accent3>
          <a:srgbClr val="B8AAD8"/>
        </a:accent3>
        <a:accent4>
          <a:srgbClr val="DADADA"/>
        </a:accent4>
        <a:accent5>
          <a:srgbClr val="FFB8FF"/>
        </a:accent5>
        <a:accent6>
          <a:srgbClr val="5C5C8A"/>
        </a:accent6>
        <a:hlink>
          <a:srgbClr val="E9E9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6">
        <a:dk1>
          <a:srgbClr val="FFFFFF"/>
        </a:dk1>
        <a:lt1>
          <a:srgbClr val="FFFFFF"/>
        </a:lt1>
        <a:dk2>
          <a:srgbClr val="005000"/>
        </a:dk2>
        <a:lt2>
          <a:srgbClr val="DCEAAE"/>
        </a:lt2>
        <a:accent1>
          <a:srgbClr val="99CC00"/>
        </a:accent1>
        <a:accent2>
          <a:srgbClr val="6F801A"/>
        </a:accent2>
        <a:accent3>
          <a:srgbClr val="AAB3AA"/>
        </a:accent3>
        <a:accent4>
          <a:srgbClr val="DADADA"/>
        </a:accent4>
        <a:accent5>
          <a:srgbClr val="CAE2AA"/>
        </a:accent5>
        <a:accent6>
          <a:srgbClr val="647316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7">
        <a:dk1>
          <a:srgbClr val="4F4F77"/>
        </a:dk1>
        <a:lt1>
          <a:srgbClr val="FFFFFF"/>
        </a:lt1>
        <a:dk2>
          <a:srgbClr val="7979A5"/>
        </a:dk2>
        <a:lt2>
          <a:srgbClr val="F3F3FF"/>
        </a:lt2>
        <a:accent1>
          <a:srgbClr val="5D5D8B"/>
        </a:accent1>
        <a:accent2>
          <a:srgbClr val="66CCFF"/>
        </a:accent2>
        <a:accent3>
          <a:srgbClr val="BEBECF"/>
        </a:accent3>
        <a:accent4>
          <a:srgbClr val="DADADA"/>
        </a:accent4>
        <a:accent5>
          <a:srgbClr val="B6B6C4"/>
        </a:accent5>
        <a:accent6>
          <a:srgbClr val="5CB9E7"/>
        </a:accent6>
        <a:hlink>
          <a:srgbClr val="CCECFF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8">
        <a:dk1>
          <a:srgbClr val="000000"/>
        </a:dk1>
        <a:lt1>
          <a:srgbClr val="B9B9B9"/>
        </a:lt1>
        <a:dk2>
          <a:srgbClr val="8A8472"/>
        </a:dk2>
        <a:lt2>
          <a:srgbClr val="4D4D4D"/>
        </a:lt2>
        <a:accent1>
          <a:srgbClr val="EDEEE2"/>
        </a:accent1>
        <a:accent2>
          <a:srgbClr val="7FAA7E"/>
        </a:accent2>
        <a:accent3>
          <a:srgbClr val="D9D9D9"/>
        </a:accent3>
        <a:accent4>
          <a:srgbClr val="000000"/>
        </a:accent4>
        <a:accent5>
          <a:srgbClr val="F4F5EE"/>
        </a:accent5>
        <a:accent6>
          <a:srgbClr val="729A72"/>
        </a:accent6>
        <a:hlink>
          <a:srgbClr val="008000"/>
        </a:hlink>
        <a:folHlink>
          <a:srgbClr val="989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raky 9">
        <a:dk1>
          <a:srgbClr val="000000"/>
        </a:dk1>
        <a:lt1>
          <a:srgbClr val="FEA24E"/>
        </a:lt1>
        <a:dk2>
          <a:srgbClr val="CC6600"/>
        </a:dk2>
        <a:lt2>
          <a:srgbClr val="808080"/>
        </a:lt2>
        <a:accent1>
          <a:srgbClr val="FBEECD"/>
        </a:accent1>
        <a:accent2>
          <a:srgbClr val="ECD044"/>
        </a:accent2>
        <a:accent3>
          <a:srgbClr val="FECEB2"/>
        </a:accent3>
        <a:accent4>
          <a:srgbClr val="000000"/>
        </a:accent4>
        <a:accent5>
          <a:srgbClr val="FDF5E3"/>
        </a:accent5>
        <a:accent6>
          <a:srgbClr val="D6BC3D"/>
        </a:accent6>
        <a:hlink>
          <a:srgbClr val="E42B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Clouds</Template>
  <TotalTime>222</TotalTime>
  <Words>418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Wingdings</vt:lpstr>
      <vt:lpstr>Calibri</vt:lpstr>
      <vt:lpstr>Mraky</vt:lpstr>
      <vt:lpstr>Řeky Litava</vt:lpstr>
      <vt:lpstr>Anotace</vt:lpstr>
      <vt:lpstr>Opakování – zkus přiřadit správně všechny pojmy</vt:lpstr>
      <vt:lpstr>Justýna a Celestýn</vt:lpstr>
      <vt:lpstr>Pomůžeme Justýny a Celestýně</vt:lpstr>
      <vt:lpstr>Odpovědi</vt:lpstr>
      <vt:lpstr>Odpovědi</vt:lpstr>
      <vt:lpstr>Pro bystré hlavičky</vt:lpstr>
      <vt:lpstr>Úkoly od Celestýny a Justýny</vt:lpstr>
      <vt:lpstr>Odpovědi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24</cp:revision>
  <dcterms:created xsi:type="dcterms:W3CDTF">2011-04-12T15:51:18Z</dcterms:created>
  <dcterms:modified xsi:type="dcterms:W3CDTF">2014-02-06T18:58:49Z</dcterms:modified>
</cp:coreProperties>
</file>