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5" r:id="rId2"/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15E6E7-C6C0-4711-85B6-2C9E8930582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6C6D753-C7F6-4E09-9219-B5809C245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8334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6F1524-ECAA-47FE-B97B-4544AEF5061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91CA9-26BA-4D2C-8A8B-456EE411DC3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C0760-7578-40E7-9A1C-9170C2184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7BF3C-6298-4004-9494-73DE290A53D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93685-6493-45AA-9DE8-A13519865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51FEA-D81B-461B-B351-98C7FBBC464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61779-77D6-4F3F-B3E1-3AE9E87D5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D0CA0-5038-4867-924C-A85180A8EB1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F0E8B-B659-41F0-9350-243C096DD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C1DAB-47C1-475A-988E-BCD15F479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097FD-A404-47BC-9CE0-373319D48B6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7B15D-665C-4275-B51C-FE2A36457D0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FE542-21DE-4F5D-B01D-A96C50B95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45F3F-4314-4C0E-91E7-4B7732CE386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A89DB-30BE-4D98-AFB0-303B2C15B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0AE8D-2875-4BED-8FD6-6F6603E9866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008AC-EFC1-49CE-ADFA-5C21946FD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B2AEE-2C23-45FB-86B4-1B5EA71C566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C9CAB-FE56-433A-BDAB-0BC63049D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C4199-63D4-4762-9825-B4BAA72CD77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EB5FD-8CB8-4666-96A3-BDB0688D6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A650B-BE76-4B0E-ABF8-DD416BC4FAA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6A44F-18C5-485D-A132-B3647301B8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B522EA-9B67-4D00-9EFB-E5F3D19FC17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C438D8-9069-4673-BD95-F4F1DB60B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8" r:id="rId5"/>
    <p:sldLayoutId id="2147483693" r:id="rId6"/>
    <p:sldLayoutId id="2147483692" r:id="rId7"/>
    <p:sldLayoutId id="2147483699" r:id="rId8"/>
    <p:sldLayoutId id="2147483700" r:id="rId9"/>
    <p:sldLayoutId id="2147483691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metoast.com/timelines/75510" TargetMode="External"/><Relationship Id="rId2" Type="http://schemas.openxmlformats.org/officeDocument/2006/relationships/hyperlink" Target="http://cs.wikipedia.org/wiki/Polovodi%C4%8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Diode-phot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5252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6.2.2014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VY_32_INOVACE_12C_F8_10_Vodivost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polovodičů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polovodič, dioda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114425" y="1341438"/>
            <a:ext cx="7561263" cy="206216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Materiál slouží k představení tématu polovodičů. Žáci se seznámí s pojmem díra, termistor, polovodič typu P a N a dioda.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429000"/>
            <a:ext cx="7714859" cy="179316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/>
              <a:t>Vodivost polovodičů</a:t>
            </a:r>
            <a:endParaRPr lang="cs-CZ" sz="6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3203848" y="692696"/>
            <a:ext cx="2596838" cy="2568476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o</a:t>
            </a:r>
            <a:r>
              <a:rPr lang="cs-CZ" dirty="0" smtClean="0"/>
              <a:t>bsaženy v mnoha elektronických zařízeních</a:t>
            </a:r>
          </a:p>
          <a:p>
            <a:pPr lvl="8">
              <a:defRPr/>
            </a:pPr>
            <a:r>
              <a:rPr lang="cs-CZ" sz="3200" dirty="0" smtClean="0"/>
              <a:t>Kalkulačky, PC, přehrávače CD, TV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u="sng" dirty="0" smtClean="0"/>
              <a:t>Kovy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Odpor  vodičů s rostoucí teplotou roste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b="1" u="sng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u="sng" dirty="0" smtClean="0"/>
              <a:t>Vlastní polovodiče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 </a:t>
            </a:r>
            <a:r>
              <a:rPr lang="cs-CZ" dirty="0" smtClean="0"/>
              <a:t>odpor při malém zvýšení teploty významně klesá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Ge</a:t>
            </a:r>
            <a:r>
              <a:rPr lang="cs-CZ" dirty="0" smtClean="0"/>
              <a:t>, Si, </a:t>
            </a:r>
            <a:r>
              <a:rPr lang="cs-CZ" dirty="0" err="1" smtClean="0"/>
              <a:t>PbS</a:t>
            </a:r>
            <a:r>
              <a:rPr lang="cs-CZ" dirty="0" smtClean="0"/>
              <a:t>, </a:t>
            </a:r>
            <a:r>
              <a:rPr lang="cs-CZ" dirty="0" err="1" smtClean="0"/>
              <a:t>CaS</a:t>
            </a:r>
            <a:r>
              <a:rPr lang="cs-CZ" dirty="0" smtClean="0"/>
              <a:t>, 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Polovodiče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3"/>
          <a:srcRect r="31671" b="12041"/>
          <a:stretch>
            <a:fillRect/>
          </a:stretch>
        </p:blipFill>
        <p:spPr bwMode="auto">
          <a:xfrm>
            <a:off x="6011863" y="3916363"/>
            <a:ext cx="1601787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/>
          <a:srcRect r="31671" b="12041"/>
          <a:stretch>
            <a:fillRect/>
          </a:stretch>
        </p:blipFill>
        <p:spPr bwMode="auto">
          <a:xfrm>
            <a:off x="611188" y="549275"/>
            <a:ext cx="1601787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/>
          <a:srcRect r="31671" b="12041"/>
          <a:stretch>
            <a:fillRect/>
          </a:stretch>
        </p:blipFill>
        <p:spPr bwMode="auto">
          <a:xfrm>
            <a:off x="2627313" y="1052513"/>
            <a:ext cx="1601787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3"/>
          <a:srcRect r="31671" b="12041"/>
          <a:stretch>
            <a:fillRect/>
          </a:stretch>
        </p:blipFill>
        <p:spPr bwMode="auto">
          <a:xfrm>
            <a:off x="4643438" y="692150"/>
            <a:ext cx="1601787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/>
          <a:srcRect r="31671" b="12041"/>
          <a:stretch>
            <a:fillRect/>
          </a:stretch>
        </p:blipFill>
        <p:spPr bwMode="auto">
          <a:xfrm>
            <a:off x="6659563" y="1074738"/>
            <a:ext cx="1601787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/>
          <p:nvPr/>
        </p:nvCxnSpPr>
        <p:spPr>
          <a:xfrm>
            <a:off x="395288" y="3644900"/>
            <a:ext cx="828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9" name="TextovéPole 6"/>
          <p:cNvSpPr txBox="1">
            <a:spLocks noChangeArrowheads="1"/>
          </p:cNvSpPr>
          <p:nvPr/>
        </p:nvSpPr>
        <p:spPr bwMode="auto">
          <a:xfrm>
            <a:off x="3135313" y="2997200"/>
            <a:ext cx="22923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Běžná teplota</a:t>
            </a:r>
          </a:p>
        </p:txBody>
      </p:sp>
      <p:grpSp>
        <p:nvGrpSpPr>
          <p:cNvPr id="18440" name="Skupina 9"/>
          <p:cNvGrpSpPr>
            <a:grpSpLocks/>
          </p:cNvGrpSpPr>
          <p:nvPr/>
        </p:nvGrpSpPr>
        <p:grpSpPr bwMode="auto">
          <a:xfrm>
            <a:off x="735013" y="4076700"/>
            <a:ext cx="1601787" cy="1717675"/>
            <a:chOff x="735180" y="4077072"/>
            <a:chExt cx="1601066" cy="1717530"/>
          </a:xfrm>
        </p:grpSpPr>
        <p:pic>
          <p:nvPicPr>
            <p:cNvPr id="18451" name="Picture 2"/>
            <p:cNvPicPr>
              <a:picLocks noChangeAspect="1" noChangeArrowheads="1"/>
            </p:cNvPicPr>
            <p:nvPr/>
          </p:nvPicPr>
          <p:blipFill>
            <a:blip r:embed="rId3"/>
            <a:srcRect r="31671" b="12041"/>
            <a:stretch>
              <a:fillRect/>
            </a:stretch>
          </p:blipFill>
          <p:spPr bwMode="auto">
            <a:xfrm>
              <a:off x="735180" y="4077072"/>
              <a:ext cx="1601066" cy="1717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Ovál 7"/>
            <p:cNvSpPr/>
            <p:nvPr/>
          </p:nvSpPr>
          <p:spPr>
            <a:xfrm>
              <a:off x="2195023" y="4869168"/>
              <a:ext cx="109488" cy="14921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8441" name="Picture 2"/>
          <p:cNvPicPr>
            <a:picLocks noChangeAspect="1" noChangeArrowheads="1"/>
          </p:cNvPicPr>
          <p:nvPr/>
        </p:nvPicPr>
        <p:blipFill>
          <a:blip r:embed="rId3"/>
          <a:srcRect l="30843" t="6931" r="60880" b="86139"/>
          <a:stretch>
            <a:fillRect/>
          </a:stretch>
        </p:blipFill>
        <p:spPr bwMode="auto">
          <a:xfrm>
            <a:off x="2771775" y="4144963"/>
            <a:ext cx="193675" cy="13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vál 15"/>
          <p:cNvSpPr/>
          <p:nvPr/>
        </p:nvSpPr>
        <p:spPr>
          <a:xfrm>
            <a:off x="6767513" y="4005263"/>
            <a:ext cx="107950" cy="1492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84888" y="4724400"/>
            <a:ext cx="107950" cy="15081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44" name="Skupina 11"/>
          <p:cNvGrpSpPr>
            <a:grpSpLocks/>
          </p:cNvGrpSpPr>
          <p:nvPr/>
        </p:nvGrpSpPr>
        <p:grpSpPr bwMode="auto">
          <a:xfrm>
            <a:off x="3276600" y="3790950"/>
            <a:ext cx="1600200" cy="1717675"/>
            <a:chOff x="3826036" y="4145725"/>
            <a:chExt cx="1601066" cy="1717530"/>
          </a:xfrm>
        </p:grpSpPr>
        <p:pic>
          <p:nvPicPr>
            <p:cNvPr id="18449" name="Picture 2"/>
            <p:cNvPicPr>
              <a:picLocks noChangeAspect="1" noChangeArrowheads="1"/>
            </p:cNvPicPr>
            <p:nvPr/>
          </p:nvPicPr>
          <p:blipFill>
            <a:blip r:embed="rId3"/>
            <a:srcRect r="31671" b="12041"/>
            <a:stretch>
              <a:fillRect/>
            </a:stretch>
          </p:blipFill>
          <p:spPr bwMode="auto">
            <a:xfrm>
              <a:off x="3826036" y="4145725"/>
              <a:ext cx="1601066" cy="1717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Ovál 17"/>
            <p:cNvSpPr/>
            <p:nvPr/>
          </p:nvSpPr>
          <p:spPr>
            <a:xfrm>
              <a:off x="4283483" y="4575902"/>
              <a:ext cx="108008" cy="14921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8445" name="Picture 2"/>
          <p:cNvPicPr>
            <a:picLocks noChangeAspect="1" noChangeArrowheads="1"/>
          </p:cNvPicPr>
          <p:nvPr/>
        </p:nvPicPr>
        <p:blipFill>
          <a:blip r:embed="rId3"/>
          <a:srcRect l="30843" t="6931" r="60880" b="86139"/>
          <a:stretch>
            <a:fillRect/>
          </a:stretch>
        </p:blipFill>
        <p:spPr bwMode="auto">
          <a:xfrm>
            <a:off x="2979738" y="5632450"/>
            <a:ext cx="195262" cy="13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2"/>
          <p:cNvPicPr>
            <a:picLocks noChangeAspect="1" noChangeArrowheads="1"/>
          </p:cNvPicPr>
          <p:nvPr/>
        </p:nvPicPr>
        <p:blipFill>
          <a:blip r:embed="rId3"/>
          <a:srcRect l="30843" t="6931" r="60880" b="86139"/>
          <a:stretch>
            <a:fillRect/>
          </a:stretch>
        </p:blipFill>
        <p:spPr bwMode="auto">
          <a:xfrm>
            <a:off x="5330825" y="4583113"/>
            <a:ext cx="193675" cy="13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2"/>
          <p:cNvPicPr>
            <a:picLocks noChangeAspect="1" noChangeArrowheads="1"/>
          </p:cNvPicPr>
          <p:nvPr/>
        </p:nvPicPr>
        <p:blipFill>
          <a:blip r:embed="rId3"/>
          <a:srcRect l="30843" t="6931" r="60880" b="86139"/>
          <a:stretch>
            <a:fillRect/>
          </a:stretch>
        </p:blipFill>
        <p:spPr bwMode="auto">
          <a:xfrm>
            <a:off x="8040688" y="4914900"/>
            <a:ext cx="195262" cy="13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8" name="TextovéPole 23"/>
          <p:cNvSpPr txBox="1">
            <a:spLocks noChangeArrowheads="1"/>
          </p:cNvSpPr>
          <p:nvPr/>
        </p:nvSpPr>
        <p:spPr bwMode="auto">
          <a:xfrm>
            <a:off x="3144838" y="6002338"/>
            <a:ext cx="21558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Vyšší teplota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Díra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Při běžné teplotě jsou elektrony v polovodičích vázány pevně k atomům</a:t>
            </a:r>
          </a:p>
          <a:p>
            <a:pPr lvl="8">
              <a:buFont typeface="Wingdings" pitchFamily="2" charset="2"/>
              <a:buChar char="Ø"/>
              <a:defRPr/>
            </a:pPr>
            <a:r>
              <a:rPr lang="cs-CZ" sz="2400" dirty="0" smtClean="0"/>
              <a:t> Nemůže zde procházet elektrický proud</a:t>
            </a:r>
          </a:p>
          <a:p>
            <a:pPr marL="2377440" lvl="8" indent="0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Při </a:t>
            </a:r>
            <a:r>
              <a:rPr lang="cs-CZ" dirty="0" smtClean="0"/>
              <a:t>mírném zvýšení teploty dojde k uvolnění elektronů</a:t>
            </a:r>
          </a:p>
          <a:p>
            <a:pPr marL="1554480" lvl="4" fontAlgn="auto">
              <a:spcBef>
                <a:spcPts val="340"/>
              </a:spcBef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" pitchFamily="2" charset="2"/>
              <a:buChar char="Ø"/>
              <a:defRPr/>
            </a:pPr>
            <a:r>
              <a:rPr lang="cs-CZ" sz="2400" dirty="0"/>
              <a:t>Mohou se volně pohybovat v </a:t>
            </a:r>
            <a:r>
              <a:rPr lang="cs-CZ" sz="2400" dirty="0" smtClean="0"/>
              <a:t>látce</a:t>
            </a:r>
            <a:endParaRPr lang="cs-CZ" sz="2400" dirty="0"/>
          </a:p>
          <a:p>
            <a:pPr marL="1554480" lvl="4" fontAlgn="auto">
              <a:spcBef>
                <a:spcPts val="340"/>
              </a:spcBef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" pitchFamily="2" charset="2"/>
              <a:buChar char="Ø"/>
              <a:defRPr/>
            </a:pPr>
            <a:endParaRPr lang="cs-CZ" sz="24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Na místě uvolněných </a:t>
            </a:r>
            <a:r>
              <a:rPr lang="cs-CZ" dirty="0" smtClean="0"/>
              <a:t>elektronů </a:t>
            </a:r>
            <a:r>
              <a:rPr lang="cs-CZ" dirty="0"/>
              <a:t>je </a:t>
            </a:r>
            <a:r>
              <a:rPr lang="cs-CZ" b="1" u="sng" dirty="0" smtClean="0"/>
              <a:t>díra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Množství elektronů a děr se se vzrůstající teplotou zvyšuje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Je-li takovýto polovodič  vložen do elektrického pole</a:t>
            </a:r>
          </a:p>
          <a:p>
            <a:pPr marL="274320" indent="-274320" fontAlgn="auto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Volné elektrony se začnou usměrněně pohybovat –látkou prochází elektrický proud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Pohyb děr je opačný vůči elektronům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Na této vlastnosti je založen </a:t>
            </a:r>
            <a:r>
              <a:rPr lang="cs-CZ" b="1" dirty="0" smtClean="0"/>
              <a:t>termistor</a:t>
            </a:r>
          </a:p>
          <a:p>
            <a:pPr lvl="8">
              <a:buFont typeface="Wingdings" pitchFamily="2" charset="2"/>
              <a:buChar char="Ø"/>
              <a:defRPr/>
            </a:pPr>
            <a:r>
              <a:rPr lang="cs-CZ" sz="2600" dirty="0" smtClean="0"/>
              <a:t> Součástka </a:t>
            </a:r>
            <a:r>
              <a:rPr lang="cs-CZ" sz="2600" dirty="0"/>
              <a:t>velikosti </a:t>
            </a:r>
            <a:r>
              <a:rPr lang="cs-CZ" sz="2600" dirty="0" smtClean="0"/>
              <a:t>rezistoru </a:t>
            </a:r>
            <a:endParaRPr lang="cs-CZ" sz="2600" dirty="0"/>
          </a:p>
          <a:p>
            <a:pPr lvl="8">
              <a:buFont typeface="Wingdings" pitchFamily="2" charset="2"/>
              <a:buChar char="Ø"/>
              <a:defRPr/>
            </a:pPr>
            <a:r>
              <a:rPr lang="cs-CZ" sz="2600" dirty="0" smtClean="0"/>
              <a:t> Mění </a:t>
            </a:r>
            <a:r>
              <a:rPr lang="cs-CZ" sz="2600" dirty="0"/>
              <a:t>svůj odpor dle teploty  prostředí</a:t>
            </a:r>
          </a:p>
          <a:p>
            <a:pPr lvl="8">
              <a:buFont typeface="Wingdings" pitchFamily="2" charset="2"/>
              <a:buChar char="Ø"/>
              <a:defRPr/>
            </a:pPr>
            <a:r>
              <a:rPr lang="cs-CZ" sz="2600" dirty="0" smtClean="0"/>
              <a:t> Tím </a:t>
            </a:r>
            <a:r>
              <a:rPr lang="cs-CZ" sz="2600" dirty="0"/>
              <a:t>reguluje proud v obvodu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Termistor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6346825" cy="1400175"/>
          </a:xfrm>
        </p:spPr>
        <p:txBody>
          <a:bodyPr/>
          <a:lstStyle/>
          <a:p>
            <a:r>
              <a:rPr lang="cs-CZ" smtClean="0"/>
              <a:t>Zvýšení počtu volných elektronů lze bez změny teploty zvýšit  vhodnou příměsí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Příměsový polovodič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578799" y="2060848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Dioda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532" name="Zástupný symbol pro obsah 1"/>
          <p:cNvSpPr txBox="1">
            <a:spLocks/>
          </p:cNvSpPr>
          <p:nvPr/>
        </p:nvSpPr>
        <p:spPr bwMode="auto">
          <a:xfrm>
            <a:off x="549275" y="4005263"/>
            <a:ext cx="82296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ts val="600"/>
              </a:spcBef>
              <a:buClr>
                <a:schemeClr val="accent2"/>
              </a:buClr>
              <a:buSzPct val="85000"/>
              <a:buFont typeface="Wingdings 2" pitchFamily="18" charset="2"/>
              <a:buChar char=""/>
            </a:pPr>
            <a:endParaRPr lang="cs-CZ" sz="2600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9275" y="3284538"/>
            <a:ext cx="6005513" cy="309721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sv-SE" sz="2600" dirty="0">
                <a:latin typeface="+mn-lt"/>
                <a:cs typeface="+mn-cs"/>
              </a:rPr>
              <a:t>elektronická součástka se dvěma elektrodami</a:t>
            </a:r>
            <a:endParaRPr lang="cs-CZ" sz="2600" dirty="0">
              <a:latin typeface="+mn-lt"/>
              <a:cs typeface="+mn-cs"/>
            </a:endParaRP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600" dirty="0">
                <a:latin typeface="+mn-lt"/>
                <a:cs typeface="+mn-cs"/>
              </a:rPr>
              <a:t>Polovodičová součástka</a:t>
            </a: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600" dirty="0">
                <a:latin typeface="+mn-lt"/>
                <a:cs typeface="+mn-cs"/>
              </a:rPr>
              <a:t>Každá dioda má dva pracovní vývody, které se nazývají katoda a anoda</a:t>
            </a: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600" dirty="0">
                <a:latin typeface="+mn-lt"/>
                <a:cs typeface="+mn-cs"/>
              </a:rPr>
              <a:t>dovoluje tok proudu směrem od anody ke katodě od velmi nízkého napětí</a:t>
            </a: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600" dirty="0">
                <a:latin typeface="+mn-lt"/>
                <a:cs typeface="+mn-cs"/>
              </a:rPr>
              <a:t>Ve směru opačném, tedy od katody k anodě, proud obvykle neteče.</a:t>
            </a: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endParaRPr lang="cs-CZ" sz="2600" dirty="0">
              <a:latin typeface="+mn-lt"/>
              <a:cs typeface="+mn-cs"/>
            </a:endParaRPr>
          </a:p>
        </p:txBody>
      </p:sp>
      <p:pic>
        <p:nvPicPr>
          <p:cNvPr id="225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11938" y="1042988"/>
            <a:ext cx="2200275" cy="517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1"/>
          <p:cNvSpPr>
            <a:spLocks noGrp="1"/>
          </p:cNvSpPr>
          <p:nvPr>
            <p:ph idx="1"/>
          </p:nvPr>
        </p:nvSpPr>
        <p:spPr>
          <a:xfrm>
            <a:off x="593725" y="1412875"/>
            <a:ext cx="8229600" cy="4572000"/>
          </a:xfrm>
        </p:spPr>
        <p:txBody>
          <a:bodyPr/>
          <a:lstStyle/>
          <a:p>
            <a:r>
              <a:rPr lang="cs-CZ" smtClean="0"/>
              <a:t>Volné elektrony  v látce způsobují její vodivost</a:t>
            </a:r>
          </a:p>
          <a:p>
            <a:r>
              <a:rPr lang="cs-CZ" smtClean="0"/>
              <a:t>Jelikož vodivost v tomto polovodiči způsobují volné elektrony (záporný náboj), nazývá se </a:t>
            </a:r>
            <a:r>
              <a:rPr lang="cs-CZ" b="1" smtClean="0"/>
              <a:t>polovodič typu N</a:t>
            </a:r>
            <a:r>
              <a:rPr lang="cs-CZ" b="1" smtClean="0">
                <a:latin typeface="Arial" charset="0"/>
              </a:rPr>
              <a:t> </a:t>
            </a:r>
            <a:r>
              <a:rPr lang="cs-CZ" smtClean="0"/>
              <a:t>(negativní)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Vodivost v tomto polovodiči je způsobena pohybem děr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Polovodič typu N</a:t>
            </a:r>
            <a:endParaRPr lang="cs-CZ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395536" y="3212976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Polovodič typu P</a:t>
            </a:r>
            <a:endParaRPr lang="cs-CZ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2275" y="5661025"/>
            <a:ext cx="8285163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s-CZ" smtClean="0"/>
          </a:p>
          <a:p>
            <a:pPr>
              <a:lnSpc>
                <a:spcPct val="150000"/>
              </a:lnSpc>
            </a:pPr>
            <a:r>
              <a:rPr lang="cs-CZ" smtClean="0"/>
              <a:t>Elektrický proud v polovodičích je zprostředkováván usměrněným pohybem </a:t>
            </a:r>
            <a:r>
              <a:rPr lang="cs-CZ" b="1" smtClean="0"/>
              <a:t>elektronů </a:t>
            </a:r>
            <a:r>
              <a:rPr lang="cs-CZ" smtClean="0"/>
              <a:t>a </a:t>
            </a:r>
            <a:r>
              <a:rPr lang="cs-CZ" b="1" smtClean="0"/>
              <a:t>děr</a:t>
            </a:r>
          </a:p>
          <a:p>
            <a:pPr>
              <a:lnSpc>
                <a:spcPct val="150000"/>
              </a:lnSpc>
            </a:pPr>
            <a:r>
              <a:rPr lang="cs-CZ" b="1" smtClean="0"/>
              <a:t>Polovodič typu N – </a:t>
            </a:r>
            <a:r>
              <a:rPr lang="cs-CZ" smtClean="0"/>
              <a:t>obsahuje volné elektrony</a:t>
            </a:r>
          </a:p>
          <a:p>
            <a:pPr>
              <a:lnSpc>
                <a:spcPct val="150000"/>
              </a:lnSpc>
            </a:pPr>
            <a:r>
              <a:rPr lang="cs-CZ" b="1" smtClean="0"/>
              <a:t>Polovodič typu P- </a:t>
            </a:r>
            <a:r>
              <a:rPr lang="cs-CZ" smtClean="0"/>
              <a:t>obsahuje volné díry</a:t>
            </a:r>
          </a:p>
          <a:p>
            <a:pPr>
              <a:lnSpc>
                <a:spcPct val="150000"/>
              </a:lnSpc>
            </a:pPr>
            <a:r>
              <a:rPr lang="cs-CZ" b="1" smtClean="0"/>
              <a:t>Dioda </a:t>
            </a:r>
            <a:r>
              <a:rPr lang="cs-CZ" smtClean="0"/>
              <a:t>obsahuje současně polovodič typu P i N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Vodivost polovodičů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AUTOR NEUVEDEN.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6.2.2014]. Dostupný na WWW: </a:t>
            </a:r>
            <a:r>
              <a:rPr lang="cs-CZ" sz="1800" smtClean="0">
                <a:hlinkClick r:id="rId2"/>
              </a:rPr>
              <a:t>http://cs.wikipedia.org/wiki/Polovodi%C4%8D</a:t>
            </a:r>
            <a:endParaRPr lang="cs-CZ" sz="1800" smtClean="0"/>
          </a:p>
          <a:p>
            <a:r>
              <a:rPr lang="cs-CZ" sz="1800" smtClean="0"/>
              <a:t>AUTOR NEUVEDEN. </a:t>
            </a:r>
            <a:r>
              <a:rPr lang="cs-CZ" sz="1800" i="1" smtClean="0"/>
              <a:t>timetoast.com</a:t>
            </a:r>
            <a:r>
              <a:rPr lang="cs-CZ" sz="1800" smtClean="0"/>
              <a:t> [online]. [cit. 6.2.2014]. Dostupný na WWW: </a:t>
            </a:r>
            <a:r>
              <a:rPr lang="cs-CZ" sz="1800" smtClean="0">
                <a:hlinkClick r:id="rId3"/>
              </a:rPr>
              <a:t>http://www.timetoast.com/timelines/75510</a:t>
            </a:r>
            <a:endParaRPr lang="cs-CZ" sz="1800" smtClean="0"/>
          </a:p>
          <a:p>
            <a:r>
              <a:rPr lang="cs-CZ" sz="1800" smtClean="0"/>
              <a:t>AUTOR NEUVEDEN. </a:t>
            </a:r>
            <a:r>
              <a:rPr lang="cs-CZ" sz="1800" i="1" smtClean="0"/>
              <a:t>wikipedia.cz</a:t>
            </a:r>
            <a:r>
              <a:rPr lang="cs-CZ" sz="1800" smtClean="0"/>
              <a:t> [online]. [cit. 6.2.2014]. Dostupný na WWW: </a:t>
            </a:r>
            <a:r>
              <a:rPr lang="cs-CZ" sz="1800" smtClean="0">
                <a:hlinkClick r:id="rId4"/>
              </a:rPr>
              <a:t>http://commons.wikimedia.org/wiki/File:Diode-photo.JPG</a:t>
            </a:r>
            <a:endParaRPr lang="cs-CZ" sz="1800" smtClean="0"/>
          </a:p>
          <a:p>
            <a:r>
              <a:rPr lang="cs-CZ" sz="1800" smtClean="0"/>
              <a:t>JÁCHIM, František; TESAŘ, Jiří. </a:t>
            </a:r>
            <a:r>
              <a:rPr lang="cs-CZ" sz="1800" i="1" smtClean="0"/>
              <a:t>Fyzika pro 8.roční základní školy</a:t>
            </a:r>
            <a:r>
              <a:rPr lang="cs-CZ" sz="1800" smtClean="0"/>
              <a:t>. Praha: SPN, 2000, ISBN 82-7235-125-7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Citace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66</TotalTime>
  <Words>372</Words>
  <Application>Microsoft Office PowerPoint</Application>
  <PresentationFormat>Předvádění na obrazovce (4:3)</PresentationFormat>
  <Paragraphs>68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Prezentace aplikace PowerPoint</vt:lpstr>
      <vt:lpstr>Vodivost polovodičů</vt:lpstr>
      <vt:lpstr>Polovodiče</vt:lpstr>
      <vt:lpstr>Prezentace aplikace PowerPoint</vt:lpstr>
      <vt:lpstr>Díra</vt:lpstr>
      <vt:lpstr>Termistor</vt:lpstr>
      <vt:lpstr>Příměsový polovodič</vt:lpstr>
      <vt:lpstr>Polovodič typu N</vt:lpstr>
      <vt:lpstr>Vodivost polovodičů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Vodivost polovodičů</dc:title>
  <dc:creator>Bambasová Kateřina</dc:creator>
  <cp:lastModifiedBy>Bambasová Kateřina</cp:lastModifiedBy>
  <cp:revision>9</cp:revision>
  <dcterms:created xsi:type="dcterms:W3CDTF">2014-02-06T12:16:25Z</dcterms:created>
  <dcterms:modified xsi:type="dcterms:W3CDTF">2014-03-25T11:10:03Z</dcterms:modified>
</cp:coreProperties>
</file>