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5"/>
  </p:notesMasterIdLst>
  <p:sldIdLst>
    <p:sldId id="271" r:id="rId2"/>
    <p:sldId id="257" r:id="rId3"/>
    <p:sldId id="258" r:id="rId4"/>
    <p:sldId id="272" r:id="rId5"/>
    <p:sldId id="259" r:id="rId6"/>
    <p:sldId id="273" r:id="rId7"/>
    <p:sldId id="260" r:id="rId8"/>
    <p:sldId id="274" r:id="rId9"/>
    <p:sldId id="261" r:id="rId10"/>
    <p:sldId id="275" r:id="rId11"/>
    <p:sldId id="262" r:id="rId12"/>
    <p:sldId id="276" r:id="rId13"/>
    <p:sldId id="263" r:id="rId14"/>
    <p:sldId id="264" r:id="rId15"/>
    <p:sldId id="283" r:id="rId16"/>
    <p:sldId id="265" r:id="rId17"/>
    <p:sldId id="266" r:id="rId18"/>
    <p:sldId id="280" r:id="rId19"/>
    <p:sldId id="267" r:id="rId20"/>
    <p:sldId id="281" r:id="rId21"/>
    <p:sldId id="268" r:id="rId22"/>
    <p:sldId id="270" r:id="rId23"/>
    <p:sldId id="282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33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79533C-9585-4707-94D2-C1620431D97F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FE1130-011E-46F8-9602-E99497976A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94189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27140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27140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988944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269109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8681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350134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897412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788203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745588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985083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023842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045775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665553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189657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597240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624768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480317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18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259598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19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03288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20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572847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21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641263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22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1697722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23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7526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03875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02491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67654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0771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03481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7091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08391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8949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53159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83402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03756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F5956B-FD7B-4D06-8718-55C70EE108D1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122E8A-2286-4886-90D4-90D7D7693A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17374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13" Type="http://schemas.openxmlformats.org/officeDocument/2006/relationships/image" Target="../media/image16.wmf"/><Relationship Id="rId3" Type="http://schemas.openxmlformats.org/officeDocument/2006/relationships/image" Target="../media/image6.jpeg"/><Relationship Id="rId7" Type="http://schemas.openxmlformats.org/officeDocument/2006/relationships/image" Target="../media/image10.jpeg"/><Relationship Id="rId12" Type="http://schemas.openxmlformats.org/officeDocument/2006/relationships/image" Target="../media/image15.wmf"/><Relationship Id="rId17" Type="http://schemas.openxmlformats.org/officeDocument/2006/relationships/image" Target="../media/image20.png"/><Relationship Id="rId2" Type="http://schemas.openxmlformats.org/officeDocument/2006/relationships/notesSlide" Target="../notesSlides/notesSlide6.xml"/><Relationship Id="rId16" Type="http://schemas.openxmlformats.org/officeDocument/2006/relationships/image" Target="../media/image19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wmf"/><Relationship Id="rId11" Type="http://schemas.openxmlformats.org/officeDocument/2006/relationships/image" Target="../media/image14.wmf"/><Relationship Id="rId5" Type="http://schemas.openxmlformats.org/officeDocument/2006/relationships/image" Target="../media/image8.jpeg"/><Relationship Id="rId15" Type="http://schemas.openxmlformats.org/officeDocument/2006/relationships/image" Target="../media/image18.wmf"/><Relationship Id="rId10" Type="http://schemas.openxmlformats.org/officeDocument/2006/relationships/image" Target="../media/image13.jpeg"/><Relationship Id="rId4" Type="http://schemas.openxmlformats.org/officeDocument/2006/relationships/image" Target="../media/image7.jpeg"/><Relationship Id="rId9" Type="http://schemas.openxmlformats.org/officeDocument/2006/relationships/image" Target="../media/image12.jpeg"/><Relationship Id="rId14" Type="http://schemas.openxmlformats.org/officeDocument/2006/relationships/image" Target="../media/image17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.jpeg"/><Relationship Id="rId4" Type="http://schemas.openxmlformats.org/officeDocument/2006/relationships/image" Target="../media/image22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image" Target="../media/image24.jpeg"/><Relationship Id="rId7" Type="http://schemas.openxmlformats.org/officeDocument/2006/relationships/image" Target="../media/image28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png"/><Relationship Id="rId5" Type="http://schemas.openxmlformats.org/officeDocument/2006/relationships/image" Target="../media/image26.jpeg"/><Relationship Id="rId4" Type="http://schemas.openxmlformats.org/officeDocument/2006/relationships/image" Target="../media/image25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3.jpeg"/><Relationship Id="rId4" Type="http://schemas.openxmlformats.org/officeDocument/2006/relationships/image" Target="../media/image32.w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wmf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6.png"/><Relationship Id="rId4" Type="http://schemas.openxmlformats.org/officeDocument/2006/relationships/image" Target="../media/image35.wmf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png"/><Relationship Id="rId3" Type="http://schemas.openxmlformats.org/officeDocument/2006/relationships/image" Target="../media/image37.png"/><Relationship Id="rId7" Type="http://schemas.openxmlformats.org/officeDocument/2006/relationships/image" Target="../media/image41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0.png"/><Relationship Id="rId5" Type="http://schemas.openxmlformats.org/officeDocument/2006/relationships/image" Target="../media/image39.png"/><Relationship Id="rId4" Type="http://schemas.openxmlformats.org/officeDocument/2006/relationships/image" Target="../media/image38.png"/><Relationship Id="rId9" Type="http://schemas.openxmlformats.org/officeDocument/2006/relationships/image" Target="../media/image43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7.png"/><Relationship Id="rId4" Type="http://schemas.openxmlformats.org/officeDocument/2006/relationships/image" Target="../media/image46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AutoShape 2" descr="data:image/jpeg;base64,/9j/4AAQSkZJRgABAQAAAQABAAD/2wCEAAkGBhAQEBAPDxAPDw8PDwwNDQ8NDw4NDQ8PFBAVFRQQEhQXHCYeFxkjGRIUHy8gIycpLSwsFR4xQTwqNSYrLCkBCQoKDgwNGQ8PGS0kHiQpKSkpLSwsKSwpLCkpKSkpLSkpMCkpLCkpKSopKSwpKSkpKSksKSwpLCwvLCkpKSwpKf/AABEIALoA+AMBIgACEQEDEQH/xAAcAAACAgMBAQAAAAAAAAAAAAAAAQQFAgMGBwj/xABDEAACAgEBBQQGBQkGBwAAAAAAAQIDEQQFBhIhMUFRYXEHEyKBkaEjMlKxwRRCYmNygpPR8CQzQ1TS4RUWF5KywvH/xAAaAQEAAgMBAAAAAAAAAAAAAAAAAgQBAwUG/8QAKREBAAICAQQCAQIHAAAAAAAAAAECAxEEEiExQQVRIhMyFEJSYXGBof/aAAwDAQACEQMRAD8A9xAAABYGAAAAAALAAAxAAwEADAQAMAFgBgGAAAAAAAAAAAAAEMAAAAAAAAAABAAwFkYgAAwMAAAEBjOWCsntXEsPks4zn7ybrLVGLb7Dl9TdkDqaNRnl2kg4/RbY4PZnnh7JLrHwfei+p2zU1n1tf/cl8mBPnYksvlhZeeWF3mijXwmk4yUovKzF5We45neLbqs+iqeYf4kl0l+ivArdl7SdMny4oSxxRz2/aXiB6CmModPvJX09teLin9zLOjXxlzTTXh1+AErIzCNiZmAAAAAhgAAAAAAIBgAAAAIBgAAACDIDAQAAZMZTwabLgN0rEiJftBR8fLl8yNqL/ErdReBlrtdKfXp2JdCousNl1pCtsAwsmaWOTEAGyqJhFEuisDfp6y30leOnyImlpLfTVASqckiNrXVGFcTY2A/XmyM0ys12o4Vy6m/ZrfDlgTgE2V2q27TXLhlPEl1STePPAFkBE0+0ITXFGSlF9sefx7iUpAAxDAAFkAGAsjAAAAFgAyRdobSrog7LZqEI9ZPv7ku1+A1vwJLZUbe3mo0kc2SzNr2ao4dkvd2LxZxW3PSHdY3HTfQw6cbSd0vwj8zj9RqZSblOUpSfOUpNyk/Nl/Fw7T3u1zd2+j9Jz43+UUpVtvhdLbnBd0k/r+fI6bSbbp1EeOiyNi7eF+1H9qPVe88UuuIq2hOuSnXOUJrpKEnGS95vycOk/t7Ixefb2/UXldfccDsz0lyWIauPGunralia8ZQ6P3Y8mdTptqVXx9ZVONkH2xeWvBrqn5nPyYbY/LZFolvtsI8pBKRiaUgCQG2uAGVUCw09RqoqLTTUAb9LSWdNZporJkEBkjXZMcpYIl9wGrUST6k/SWJLBQ6m8iQ2pOt+y8r7Mua/2A7G3o8HEbw08NzfZYuPyecP5r5lvRvTXjE1KDx3ccfiik23tGN004J8MU0m1htt5bx8AI2j1sqpcUX+0n0ku5/zOo0e8tOPak4PtjKMm/c11OPM4wA6+W9dWcJTa+1wrHwzks9PrVLDTynzTXajitJRxSSzjLSyzoNJBxkopNRikl4+IF+M1xsRmmAwEMAAQAefVekxer50S9bjopr1We/L54OT2xty7VT47pZx9SCyq4Luivx6kfaGisom6rYuMl71JdkovtTINlp3ceHHWeqsNE2mWdlhDuvMbtQQLtQb0WV95AuvMbryJZaY2HZYPR7Rtpn6ymcq5rti+q7mujXgyPKRiRmIntLLv9i+kGE8Q1SVcunrYJ+qf7Uesfu8jr6rIySlFqUWsxlFqUWu9NHiSLTY2279NLNM8RzmVcvaql5x/Fcyll4cT3onF/t6/CBMppOZ3f3109+IW/2ezkvaeaZPwn2e/B2+l0+cePNY6M516WpOrNkTs9NQWmnpMNPQT64EGTrgZykDeCPbaArrSs1OoNmp1BVai8DDUXEG2wd1hobAxbADOMQCMSRVWKusmVVAZUVFnp5yXRv4keqskxAlQufa2+8kV65Lq/kVsrSPbeBf17Ri3hSWe7o/mSYWpnFW3lpsjaTksN+1DGe9x7/cB0gGFVmVkAOe25u/DUQddiXR+qn+dXPsafd3o8S1NrTafVNxfmnhn0VquSz3c/hzPmLVapuUm+1yfxbZ0+DadTDVdnfqSFbca7biNOZ0EGc7DS2DYjABpDjE3QqAwhWSqqTZVQTqdMBjRpzp9394tRpcKEuOvtqszKHu7Y+4qqaCXCsWpFo1Y29V2BvjptTiLfqLX/h2tcMn+hPo/kzpGeFMudk786jTYi366pY+jtbbS/Rn1XzRz8vC90lsi/29WtsK/UXlPs7fXS6rEYz9Xa/8K1qMv3X0kbtRec+1JrOphsjv4LUagrrrTHV6yMec5Riv05Rj97KfUbzaSPXUV+UW5/8AimQmYhsrjvbxCxlIxKSe+mjX585fs1T/ABFHffS9138Nf6jHXX7bY4uaf5ZdBGBIrqKCrfbSd138NfzJdW+uk/Xfw/8Acx11+z+Ezf0yvqqSXXWc7/z1pV0je/3Ir/2NF3pEgv7vTyfjOyMfkkx+pX7Trwc9vFXYRWBOw871fpB1MvqRpr8oux/GTx8ik1m8+rs+tqLfKMlWvhHBCc1VinxeWfMxD1e7UJc20l4tL7yr1G2qI/WvpXnbX/M8lv1Epc5NyffJuX3mgh+t/ZZj4mPdnqdm8Wl/zNH8SI9PvNpoSUo6mjK/WLDXameb7K2NdqrFVRBzl1b6QhH7U5dEv65no+wNwNPp8SuS1V3J+0n+TwfhH87zfwROt7W9K/I4vHwfutO/p2+xdtVXQU6pKUHy9l5Sfak+33CDSaObab5JJJLoku5LsA3OXPnsttSuXkfM++Ox56LV3UST4eKVlMuydMm3FrvxzT8UfTs45R5l6ZtkRlofXtfSaa6vgl28Fj4ZR8s8L80WuLk6L6+0LxuHiMpGDDBmonYaWODONZshUSaqANNdJMq05up0xOp05lhpp05PqoNldJvjAyMYVmbeBtmi2wAtsIN94X3kCybl+LI3vFK9Vp7J48dslorWNyVljb5f/CRZt7U8Kr/KLnGPJL1kunn1Ic546EeUjzfK5c5p1HaHq+H8fTDG7d7HbY5PLbb75PifzMVEIo3QrKLpa14KFZJrpM6qSbTQGWqqglQqN0KTNxwBp4TTZI22yIlswMbLCPKQTkYoBGUazOFZdbubE/KdRXU8qLblY11VcVmTXj2e8zEbnSN7RSs2l6FuXpaloqPUY+kTeoljE5XLlJS8uiXd5nZaPZyislVsrRRjwwqgoVw5QjFYS8fF+J0la5F6I1Gnjct+u82gRgkBkBlrIpd6Njw1Wnu09mVC6Dg2usX1jNeKaT9xdGNlaawzMTqdj5h29ubq9FNq6tuvLUL605UTXen+a/B4aK2qg+ndRs58+Ho+q6p+a7Tlts7iaS/OaY0WPpbQlDn3yh9WS/rkdHHzI8WhrmjxarTk2nTFlrtiz09s6bFiUHjK+rJdk496aw/6Y66Do1mJjcNTTVQSoVGyNZngyEoibHKRHttMgttIN94r7yLPvfw/mVs/Iphru0rXH4uTPbVI/wB+mM5Z8jRZZ3DttI0pHnORybZ7d/H09XxeHTj17efciUxJAkb66ysuCusmU0hRSWNGnAxo05MrpNlVJu4QNLhg0WyN9siBqLQNV1hCsmZXWkdsBm2uBhXEsdBo5WTjXCLlOclGMV1bYYmYiNyWn07fJLLfJJdW+5Hpm6u7r0sZSsx6+1KLS5+rrznhb73yz5JFZu/ufbTfGzUKCjU1OKjOM3Oa+quXRJ8/cjv9maTL4pFjFT3LhfIczqj9PHMa9p2z9PwxJglHBkWHFAAACABgI120Jo2iA5beDdyvURxYmnHPq7Y/Xh4eK8PxOA2ru3dpsuS46+y2HOP73bF+Z7LOpPqV+o2djLj711TXcyxh5FsXbzCM1iXi5hKR3W3tzIzzPTpVW8263yqn5fYfy8jz7WKUJShNOE4vhlGSxJPuaOtjzVyRuGqazElbaQ7LG+nx7DKfe/gRrrihyvkK0/HH3l1+J8XbJ+WXtH/ZYzkl/MiW2hbaRpyOHe9rzu093pceOuOvTSNQmbJ2dLVairTwlGMrpqClNvhXLLbx4LoXm8Ho71Wk4ZQ/tUJPhctPXNzhLulDm0nz59Dl6bZQlGcJOMotSjKLxKLTypJ9jPaNyt5Ja6hyn7OoplGu9x9mNnEsxsS7G8PK70SpFbdpUuZmy4dXr3r7h5zpdwdozXEtLOK/WSqqk/3ZSTNGo2NdRLgvqnVLqlOOMrvT6P3HvNWym1nJp2hsSNkPV21xth14ZrOH3p9U/FGycMepUKfK26vyjs8T09BYVVHdz3J0ifKN8fBWJpfGOTGe5tGPZndB9jlwzXvWF95r/Ssux8lgn7ccomuyRZbY2TZppYnzi/qWRzwS9/Y/ArqNFbfLhprlY/0VyXm+i97Nep3pejLSa9W+yBqLStvtOts9H+tks5oT+w7va+KWPmcltfZ12nn6u+uVc8ZSljEl3xkuUl4ozNZjyjTPjyTqtolDnI3aHQ2XT4Ka52zfPhri5vHfy6D2RsyzVX10VLM7JYy/qxS5ynLwS5ntOwthV6atUadcuXrLMfSXS7Zzf3LsJUp1K/L5kYI1HeXmEdzdfHm9Jf7oqXyTOv3M3Zsok9RfHgnwuFNcscab6zkuzlyS8Wd1HZL7zdRsnDyzfGKInbj5fkcmSnTqIadFszPNlxTSorCHXXhYRmbXNIYAAAAAIYAACGIBiaAAI+o0ql5nE787sq2qV0I/2imLkmutla5uD72llp+GDviNqqcrK6j0njvNLxaPT5uuvIdtp6hvH6Mq7Jys01i08pNt1WRlKnPfBrnFeHNeXQ47V+jjaUXhUwtX2qbqpL4Saa+BTnHMPU4ubhyR+7X+XLykYHRf9Pdp/wCUn/E0/wDrLjdX0ealamuzWVeqpqatcZTrk7ZReYwSi3yzjLfYjEUmZTvysVazPVCdu76Ma/Vwt10rOOaU1p6mocCfNesnhvi8F07zvdj7Froiq9PVGqvPE1HLcpfalJ85PxZZbP0vG3KXaXEKUuhbrSKvMZuTkzT+U9iohhI2OOQHkkrtMtNF9hhLRR7iSAFPq9m8msKUX1jJKUfgyNXs6f1UlGPdFKK+COgYuEM7nWlVXshdvUrdv7s16mqVFqzF/wB3P8+qzsnF+fZ2nUGrUQyjExtmtpraJh5Z6O923p67brF9NbOzT1/o11zcZNftTj8Io9J2dpFFZ95Do0D4umEuiXJdS6hHCMVrqNQnmy2y3m1jwGBgSagAAAAAAGAAAABZDIDAWQyAwFkMgMTAYEe7Rxl1RDs2Quws8gBUf8H8Rx2PzLYANVFKisG3IxAMBZABgIMgMAABA0GRgY8JkAALIwFkBgLIZAYCyGQGAsjAQAAAAAAAAAAAABgAABiGIAAAAYgAAAAAAAYALADAAAAEGBgAh4AADAYAAAAAD//Z"/>
          <p:cNvSpPr>
            <a:spLocks noChangeAspect="1" noChangeArrowheads="1"/>
          </p:cNvSpPr>
          <p:nvPr/>
        </p:nvSpPr>
        <p:spPr bwMode="auto">
          <a:xfrm>
            <a:off x="899592" y="948400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05122" y="409791"/>
            <a:ext cx="8280920" cy="107721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3200" b="0" cap="none" spc="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O</a:t>
            </a:r>
            <a:r>
              <a:rPr lang="cs-CZ" sz="32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b="0" cap="none" spc="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dborné</a:t>
            </a:r>
            <a:r>
              <a:rPr lang="cs-CZ" sz="32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b="0" cap="none" spc="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U</a:t>
            </a:r>
            <a:r>
              <a:rPr lang="cs-CZ" sz="3200" b="0" cap="none" spc="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b="0" cap="none" spc="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čiliště</a:t>
            </a:r>
            <a:endParaRPr lang="cs-CZ" sz="3200" b="0" cap="none" spc="0" dirty="0" smtClean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50800" dist="63500" dir="2700000" sx="103000" sy="103000" algn="tl" rotWithShape="0">
                  <a:prstClr val="black">
                    <a:alpha val="40000"/>
                  </a:prstClr>
                </a:outerShdw>
              </a:effectLst>
              <a:latin typeface="Berlin Sans FB" pitchFamily="34" charset="0"/>
            </a:endParaRPr>
          </a:p>
          <a:p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              a </a:t>
            </a:r>
            <a:r>
              <a:rPr lang="cs-CZ" sz="320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Z</a:t>
            </a:r>
            <a:r>
              <a:rPr lang="cs-CZ" sz="3200" dirty="0" smtClean="0">
                <a:ln w="18415" cmpd="sng">
                  <a:solidFill>
                    <a:schemeClr val="tx2">
                      <a:lumMod val="60000"/>
                      <a:lumOff val="40000"/>
                    </a:schemeClr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ákladní</a:t>
            </a:r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Š</a:t>
            </a:r>
            <a:r>
              <a:rPr lang="cs-CZ" sz="320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kola praktická </a:t>
            </a:r>
            <a:r>
              <a:rPr lang="cs-CZ" sz="320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Holešov   </a:t>
            </a:r>
            <a:endParaRPr lang="cs-CZ" sz="3200" b="0" cap="none" spc="0" dirty="0">
              <a:ln w="18415" cmpd="sng">
                <a:solidFill>
                  <a:srgbClr val="00B0F0"/>
                </a:solidFill>
                <a:prstDash val="solid"/>
              </a:ln>
              <a:solidFill>
                <a:srgbClr val="00B0F0"/>
              </a:solidFill>
              <a:effectLst>
                <a:outerShdw blurRad="50800" dist="63500" dir="2700000" sx="103000" sy="103000" algn="tl" rotWithShape="0">
                  <a:prstClr val="black">
                    <a:alpha val="40000"/>
                  </a:prstClr>
                </a:outerShdw>
              </a:effectLst>
              <a:latin typeface="Berlin Sans FB" pitchFamily="34" charset="0"/>
            </a:endParaRPr>
          </a:p>
        </p:txBody>
      </p:sp>
      <p:sp>
        <p:nvSpPr>
          <p:cNvPr id="10" name="Nadpis 1"/>
          <p:cNvSpPr>
            <a:spLocks noGrp="1"/>
          </p:cNvSpPr>
          <p:nvPr>
            <p:ph type="ctrTitle"/>
          </p:nvPr>
        </p:nvSpPr>
        <p:spPr>
          <a:xfrm>
            <a:off x="1051992" y="1772816"/>
            <a:ext cx="7484368" cy="1224135"/>
          </a:xfrm>
        </p:spPr>
        <p:txBody>
          <a:bodyPr>
            <a:normAutofit fontScale="90000"/>
          </a:bodyPr>
          <a:lstStyle/>
          <a:p>
            <a:r>
              <a:rPr lang="cs-CZ" sz="5300" dirty="0" smtClean="0">
                <a:solidFill>
                  <a:schemeClr val="accent4">
                    <a:lumMod val="10000"/>
                  </a:schemeClr>
                </a:solidFill>
              </a:rPr>
              <a:t>Výukový materiál</a:t>
            </a: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/>
            </a:r>
            <a:b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</a:br>
            <a:r>
              <a:rPr lang="cs-CZ" sz="2200" dirty="0" smtClean="0">
                <a:solidFill>
                  <a:schemeClr val="accent4">
                    <a:lumMod val="10000"/>
                  </a:schemeClr>
                </a:solidFill>
              </a:rPr>
              <a:t>Zpracovaný v rámci projektu EU peníze školám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11" name="Podnadpis 2"/>
          <p:cNvSpPr>
            <a:spLocks noGrp="1"/>
          </p:cNvSpPr>
          <p:nvPr>
            <p:ph type="subTitle" idx="1"/>
          </p:nvPr>
        </p:nvSpPr>
        <p:spPr>
          <a:xfrm>
            <a:off x="643746" y="3148168"/>
            <a:ext cx="8320741" cy="3305167"/>
          </a:xfrm>
        </p:spPr>
        <p:txBody>
          <a:bodyPr>
            <a:normAutofit fontScale="70000" lnSpcReduction="20000"/>
          </a:bodyPr>
          <a:lstStyle/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Název projektu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: Zlepšujeme a vzděláváme</a:t>
            </a: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Název programu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: Operační program Vzdělávání pro konkurenceschopnost</a:t>
            </a: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Číslo výzvy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: 34</a:t>
            </a:r>
          </a:p>
          <a:p>
            <a:pPr algn="l"/>
            <a:endParaRPr lang="cs-CZ" sz="2100" b="1" dirty="0" smtClean="0">
              <a:solidFill>
                <a:schemeClr val="accent4">
                  <a:lumMod val="10000"/>
                </a:schemeClr>
              </a:solidFill>
            </a:endParaRP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Předmě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t: Občanská výchova</a:t>
            </a: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Ročník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: 3</a:t>
            </a: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Tematická oblast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: OV3</a:t>
            </a:r>
          </a:p>
          <a:p>
            <a:pPr algn="l"/>
            <a:r>
              <a:rPr lang="cs-CZ" sz="2100" b="1" dirty="0" smtClean="0">
                <a:solidFill>
                  <a:schemeClr val="tx1"/>
                </a:solidFill>
              </a:rPr>
              <a:t>Anotace: </a:t>
            </a:r>
            <a:r>
              <a:rPr lang="cs-CZ" sz="2400" dirty="0" smtClean="0">
                <a:solidFill>
                  <a:schemeClr val="tx1"/>
                </a:solidFill>
              </a:rPr>
              <a:t>Tento materiál slouží k výuce a opakování učiva pro žáky, kteří byli v souladu s § 9 vyhlášky číslo 73/2005 Sb. o vzdělávání </a:t>
            </a:r>
            <a:r>
              <a:rPr lang="cs-CZ" sz="2400" dirty="0" err="1" smtClean="0">
                <a:solidFill>
                  <a:schemeClr val="tx1"/>
                </a:solidFill>
              </a:rPr>
              <a:t>dětí,žáků</a:t>
            </a:r>
            <a:r>
              <a:rPr lang="cs-CZ" sz="2400" dirty="0" smtClean="0">
                <a:solidFill>
                  <a:schemeClr val="tx1"/>
                </a:solidFill>
              </a:rPr>
              <a:t> a studentů se speciálními vzdělávacími potřebami a dětí, žáků a studentů mimořádně nadaných, v platném znění, zařazeni do třídy odborného učiliště, kde se vzdělávají dle ŠVP v oborech 65-51-E/01 Stravovací a ubytovací služby, 66-51-E/01 Prodavačské práce a 75-41-E/01 Pečovatelské služby.</a:t>
            </a:r>
            <a:endParaRPr lang="cs-CZ" sz="2100" dirty="0" smtClean="0">
              <a:solidFill>
                <a:schemeClr val="tx1"/>
              </a:solidFill>
            </a:endParaRP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Autor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: Mgr. Marcela VLASATÍKOVÁ</a:t>
            </a: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Období vytvoření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: Srpen 2013</a:t>
            </a:r>
          </a:p>
          <a:p>
            <a:pPr algn="l"/>
            <a:endParaRPr lang="cs-CZ" dirty="0" smtClean="0"/>
          </a:p>
          <a:p>
            <a:pPr algn="l"/>
            <a:endParaRPr lang="cs-CZ" dirty="0"/>
          </a:p>
        </p:txBody>
      </p:sp>
      <p:cxnSp>
        <p:nvCxnSpPr>
          <p:cNvPr id="12" name="Přímá spojovací čára 6"/>
          <p:cNvCxnSpPr/>
          <p:nvPr/>
        </p:nvCxnSpPr>
        <p:spPr>
          <a:xfrm>
            <a:off x="673320" y="1503166"/>
            <a:ext cx="8112722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23503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392" y="1988840"/>
            <a:ext cx="7772400" cy="1470025"/>
          </a:xfrm>
        </p:spPr>
        <p:txBody>
          <a:bodyPr>
            <a:normAutofit/>
          </a:bodyPr>
          <a:lstStyle/>
          <a:p>
            <a:r>
              <a:rPr lang="cs-CZ" sz="2000" b="1" dirty="0" smtClean="0">
                <a:solidFill>
                  <a:schemeClr val="bg2">
                    <a:lumMod val="50000"/>
                  </a:schemeClr>
                </a:solidFill>
              </a:rPr>
              <a:t> Téma: Člověk v demokratickém státě</a:t>
            </a:r>
            <a:r>
              <a:rPr lang="cs-CZ" sz="2000" b="1" dirty="0"/>
              <a:t/>
            </a:r>
            <a:br>
              <a:rPr lang="cs-CZ" sz="2000" b="1" dirty="0"/>
            </a:br>
            <a:r>
              <a:rPr lang="cs-CZ" sz="3200" b="1" dirty="0" smtClean="0"/>
              <a:t>41. Hlavní úkoly státu </a:t>
            </a:r>
            <a:endParaRPr lang="cs-CZ" sz="3200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884368" y="4725144"/>
            <a:ext cx="1067896" cy="1896616"/>
          </a:xfrm>
        </p:spPr>
        <p:txBody>
          <a:bodyPr>
            <a:normAutofit/>
          </a:bodyPr>
          <a:lstStyle/>
          <a:p>
            <a:pPr algn="r"/>
            <a:endParaRPr lang="cs-CZ" dirty="0" smtClean="0"/>
          </a:p>
          <a:p>
            <a:pPr algn="r"/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endParaRPr lang="cs-CZ" dirty="0"/>
          </a:p>
        </p:txBody>
      </p:sp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14678" y="214290"/>
            <a:ext cx="5743575" cy="140017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6" name="AutoShape 2" descr="data:image/jpeg;base64,/9j/4AAQSkZJRgABAQAAAQABAAD/2wCEAAkGBhAQEBAPDxAPDw8PDwwNDQ8NDw4NDQ8PFBAVFRQQEhQXHCYeFxkjGRIUHy8gIycpLSwsFR4xQTwqNSYrLCkBCQoKDgwNGQ8PGS0kHiQpKSkpLSwsKSwpLCkpKSkpLSkpMCkpLCkpKSopKSwpKSkpKSksKSwpLCwvLCkpKSwpKf/AABEIALoA+AMBIgACEQEDEQH/xAAcAAACAgMBAQAAAAAAAAAAAAAAAQQFAgMGBwj/xABDEAACAgEBBQQGBQkGBwAAAAAAAQIDEQQFBhIhMUFRYXEHEyKBkaEjMlKxwRRCYmNygpPR8CQzQ1TS4RUWF5KywvH/xAAaAQEAAgMBAAAAAAAAAAAAAAAAAgQBAwUG/8QAKREBAAICAQQCAQIHAAAAAAAAAAECAxEEEiExQQVRIhMyFEJSYXGBof/aAAwDAQACEQMRAD8A9xAAABYGAAAAAALAAAxAAwEADAQAMAFgBgGAAAAAAAAAAAAAEMAAAAAAAAAABAAwFkYgAAwMAAAEBjOWCsntXEsPks4zn7ybrLVGLb7Dl9TdkDqaNRnl2kg4/RbY4PZnnh7JLrHwfei+p2zU1n1tf/cl8mBPnYksvlhZeeWF3mijXwmk4yUovKzF5We45neLbqs+iqeYf4kl0l+ivArdl7SdMny4oSxxRz2/aXiB6CmModPvJX09teLin9zLOjXxlzTTXh1+AErIzCNiZmAAAAAhgAAAAAAIBgAAAAIBgAAACDIDAQAAZMZTwabLgN0rEiJftBR8fLl8yNqL/ErdReBlrtdKfXp2JdCousNl1pCtsAwsmaWOTEAGyqJhFEuisDfp6y30leOnyImlpLfTVASqckiNrXVGFcTY2A/XmyM0ys12o4Vy6m/ZrfDlgTgE2V2q27TXLhlPEl1STePPAFkBE0+0ITXFGSlF9sefx7iUpAAxDAAFkAGAsjAAAAFgAyRdobSrog7LZqEI9ZPv7ku1+A1vwJLZUbe3mo0kc2SzNr2ao4dkvd2LxZxW3PSHdY3HTfQw6cbSd0vwj8zj9RqZSblOUpSfOUpNyk/Nl/Fw7T3u1zd2+j9Jz43+UUpVtvhdLbnBd0k/r+fI6bSbbp1EeOiyNi7eF+1H9qPVe88UuuIq2hOuSnXOUJrpKEnGS95vycOk/t7Ixefb2/UXldfccDsz0lyWIauPGunralia8ZQ6P3Y8mdTptqVXx9ZVONkH2xeWvBrqn5nPyYbY/LZFolvtsI8pBKRiaUgCQG2uAGVUCw09RqoqLTTUAb9LSWdNZporJkEBkjXZMcpYIl9wGrUST6k/SWJLBQ6m8iQ2pOt+y8r7Mua/2A7G3o8HEbw08NzfZYuPyecP5r5lvRvTXjE1KDx3ccfiik23tGN004J8MU0m1htt5bx8AI2j1sqpcUX+0n0ku5/zOo0e8tOPak4PtjKMm/c11OPM4wA6+W9dWcJTa+1wrHwzks9PrVLDTynzTXajitJRxSSzjLSyzoNJBxkopNRikl4+IF+M1xsRmmAwEMAAQAefVekxer50S9bjopr1We/L54OT2xty7VT47pZx9SCyq4Luivx6kfaGisom6rYuMl71JdkovtTINlp3ceHHWeqsNE2mWdlhDuvMbtQQLtQb0WV95AuvMbryJZaY2HZYPR7Rtpn6ymcq5rti+q7mujXgyPKRiRmIntLLv9i+kGE8Q1SVcunrYJ+qf7Uesfu8jr6rIySlFqUWsxlFqUWu9NHiSLTY2279NLNM8RzmVcvaql5x/Fcyll4cT3onF/t6/CBMppOZ3f3109+IW/2ezkvaeaZPwn2e/B2+l0+cePNY6M516WpOrNkTs9NQWmnpMNPQT64EGTrgZykDeCPbaArrSs1OoNmp1BVai8DDUXEG2wd1hobAxbADOMQCMSRVWKusmVVAZUVFnp5yXRv4keqskxAlQufa2+8kV65Lq/kVsrSPbeBf17Ri3hSWe7o/mSYWpnFW3lpsjaTksN+1DGe9x7/cB0gGFVmVkAOe25u/DUQddiXR+qn+dXPsafd3o8S1NrTafVNxfmnhn0VquSz3c/hzPmLVapuUm+1yfxbZ0+DadTDVdnfqSFbca7biNOZ0EGc7DS2DYjABpDjE3QqAwhWSqqTZVQTqdMBjRpzp9394tRpcKEuOvtqszKHu7Y+4qqaCXCsWpFo1Y29V2BvjptTiLfqLX/h2tcMn+hPo/kzpGeFMudk786jTYi366pY+jtbbS/Rn1XzRz8vC90lsi/29WtsK/UXlPs7fXS6rEYz9Xa/8K1qMv3X0kbtRec+1JrOphsjv4LUagrrrTHV6yMec5Riv05Rj97KfUbzaSPXUV+UW5/8AimQmYhsrjvbxCxlIxKSe+mjX585fs1T/ABFHffS9138Nf6jHXX7bY4uaf5ZdBGBIrqKCrfbSd138NfzJdW+uk/Xfw/8Acx11+z+Ezf0yvqqSXXWc7/z1pV0je/3Ir/2NF3pEgv7vTyfjOyMfkkx+pX7Trwc9vFXYRWBOw871fpB1MvqRpr8oux/GTx8ik1m8+rs+tqLfKMlWvhHBCc1VinxeWfMxD1e7UJc20l4tL7yr1G2qI/WvpXnbX/M8lv1Epc5NyffJuX3mgh+t/ZZj4mPdnqdm8Wl/zNH8SI9PvNpoSUo6mjK/WLDXameb7K2NdqrFVRBzl1b6QhH7U5dEv65no+wNwNPp8SuS1V3J+0n+TwfhH87zfwROt7W9K/I4vHwfutO/p2+xdtVXQU6pKUHy9l5Sfak+33CDSaObab5JJJLoku5LsA3OXPnsttSuXkfM++Ox56LV3UST4eKVlMuydMm3FrvxzT8UfTs45R5l6ZtkRlofXtfSaa6vgl28Fj4ZR8s8L80WuLk6L6+0LxuHiMpGDDBmonYaWODONZshUSaqANNdJMq05up0xOp05lhpp05PqoNldJvjAyMYVmbeBtmi2wAtsIN94X3kCybl+LI3vFK9Vp7J48dslorWNyVljb5f/CRZt7U8Kr/KLnGPJL1kunn1Ic546EeUjzfK5c5p1HaHq+H8fTDG7d7HbY5PLbb75PifzMVEIo3QrKLpa14KFZJrpM6qSbTQGWqqglQqN0KTNxwBp4TTZI22yIlswMbLCPKQTkYoBGUazOFZdbubE/KdRXU8qLblY11VcVmTXj2e8zEbnSN7RSs2l6FuXpaloqPUY+kTeoljE5XLlJS8uiXd5nZaPZyislVsrRRjwwqgoVw5QjFYS8fF+J0la5F6I1Gnjct+u82gRgkBkBlrIpd6Njw1Wnu09mVC6Dg2usX1jNeKaT9xdGNlaawzMTqdj5h29ubq9FNq6tuvLUL605UTXen+a/B4aK2qg+ndRs58+Ho+q6p+a7Tlts7iaS/OaY0WPpbQlDn3yh9WS/rkdHHzI8WhrmjxarTk2nTFlrtiz09s6bFiUHjK+rJdk496aw/6Y66Do1mJjcNTTVQSoVGyNZngyEoibHKRHttMgttIN94r7yLPvfw/mVs/Iphru0rXH4uTPbVI/wB+mM5Z8jRZZ3DttI0pHnORybZ7d/H09XxeHTj17efciUxJAkb66ysuCusmU0hRSWNGnAxo05MrpNlVJu4QNLhg0WyN9siBqLQNV1hCsmZXWkdsBm2uBhXEsdBo5WTjXCLlOclGMV1bYYmYiNyWn07fJLLfJJdW+5Hpm6u7r0sZSsx6+1KLS5+rrznhb73yz5JFZu/ufbTfGzUKCjU1OKjOM3Oa+quXRJ8/cjv9maTL4pFjFT3LhfIczqj9PHMa9p2z9PwxJglHBkWHFAAACABgI120Jo2iA5beDdyvURxYmnHPq7Y/Xh4eK8PxOA2ru3dpsuS46+y2HOP73bF+Z7LOpPqV+o2djLj711TXcyxh5FsXbzCM1iXi5hKR3W3tzIzzPTpVW8263yqn5fYfy8jz7WKUJShNOE4vhlGSxJPuaOtjzVyRuGqazElbaQ7LG+nx7DKfe/gRrrihyvkK0/HH3l1+J8XbJ+WXtH/ZYzkl/MiW2hbaRpyOHe9rzu093pceOuOvTSNQmbJ2dLVairTwlGMrpqClNvhXLLbx4LoXm8Ho71Wk4ZQ/tUJPhctPXNzhLulDm0nz59Dl6bZQlGcJOMotSjKLxKLTypJ9jPaNyt5Ja6hyn7OoplGu9x9mNnEsxsS7G8PK70SpFbdpUuZmy4dXr3r7h5zpdwdozXEtLOK/WSqqk/3ZSTNGo2NdRLgvqnVLqlOOMrvT6P3HvNWym1nJp2hsSNkPV21xth14ZrOH3p9U/FGycMepUKfK26vyjs8T09BYVVHdz3J0ifKN8fBWJpfGOTGe5tGPZndB9jlwzXvWF95r/Ssux8lgn7ccomuyRZbY2TZppYnzi/qWRzwS9/Y/ArqNFbfLhprlY/0VyXm+i97Nep3pejLSa9W+yBqLStvtOts9H+tks5oT+w7va+KWPmcltfZ12nn6u+uVc8ZSljEl3xkuUl4ozNZjyjTPjyTqtolDnI3aHQ2XT4Ka52zfPhri5vHfy6D2RsyzVX10VLM7JYy/qxS5ynLwS5ntOwthV6atUadcuXrLMfSXS7Zzf3LsJUp1K/L5kYI1HeXmEdzdfHm9Jf7oqXyTOv3M3Zsok9RfHgnwuFNcscab6zkuzlyS8Wd1HZL7zdRsnDyzfGKInbj5fkcmSnTqIadFszPNlxTSorCHXXhYRmbXNIYAAAAAIYAACGIBiaAAI+o0ql5nE787sq2qV0I/2imLkmutla5uD72llp+GDviNqqcrK6j0njvNLxaPT5uuvIdtp6hvH6Mq7Jys01i08pNt1WRlKnPfBrnFeHNeXQ47V+jjaUXhUwtX2qbqpL4Saa+BTnHMPU4ubhyR+7X+XLykYHRf9Pdp/wCUn/E0/wDrLjdX0ealamuzWVeqpqatcZTrk7ZReYwSi3yzjLfYjEUmZTvysVazPVCdu76Ma/Vwt10rOOaU1p6mocCfNesnhvi8F07zvdj7Froiq9PVGqvPE1HLcpfalJ85PxZZbP0vG3KXaXEKUuhbrSKvMZuTkzT+U9iohhI2OOQHkkrtMtNF9hhLRR7iSAFPq9m8msKUX1jJKUfgyNXs6f1UlGPdFKK+COgYuEM7nWlVXshdvUrdv7s16mqVFqzF/wB3P8+qzsnF+fZ2nUGrUQyjExtmtpraJh5Z6O923p67brF9NbOzT1/o11zcZNftTj8Io9J2dpFFZ95Do0D4umEuiXJdS6hHCMVrqNQnmy2y3m1jwGBgSagAAAAAAGAAAABZDIDAWQyAwFkMgMTAYEe7Rxl1RDs2Quws8gBUf8H8Rx2PzLYANVFKisG3IxAMBZABgIMgMAABA0GRgY8JkAALIwFkBgLIZAYCyGQGAsjAQAAAAAAAAAAAABgAABiGIAAAAYgAAAAAAAYALADAAAAEGBgAh4AADAYAAAAAD//Z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3767" y="3573016"/>
            <a:ext cx="3602697" cy="29523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3248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>
                <a:solidFill>
                  <a:srgbClr val="C00000"/>
                </a:solidFill>
              </a:rPr>
              <a:t>Co </a:t>
            </a:r>
            <a:r>
              <a:rPr lang="cs-CZ" b="1" dirty="0">
                <a:solidFill>
                  <a:srgbClr val="C00000"/>
                </a:solidFill>
              </a:rPr>
              <a:t>je to stát</a:t>
            </a:r>
            <a:r>
              <a:rPr lang="cs-CZ" b="1" dirty="0" smtClean="0">
                <a:solidFill>
                  <a:srgbClr val="C00000"/>
                </a:solidFill>
              </a:rPr>
              <a:t>?</a:t>
            </a:r>
            <a:br>
              <a:rPr lang="cs-CZ" b="1" dirty="0" smtClean="0">
                <a:solidFill>
                  <a:srgbClr val="C00000"/>
                </a:solidFill>
              </a:rPr>
            </a:br>
            <a:r>
              <a:rPr lang="cs-CZ" b="1" dirty="0" smtClean="0">
                <a:solidFill>
                  <a:srgbClr val="C00000"/>
                </a:solidFill>
              </a:rPr>
              <a:t>K čemu jej lidé potřebují?</a:t>
            </a:r>
            <a:br>
              <a:rPr lang="cs-CZ" b="1" dirty="0" smtClean="0">
                <a:solidFill>
                  <a:srgbClr val="C00000"/>
                </a:solidFill>
              </a:rPr>
            </a:b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420888"/>
            <a:ext cx="8219256" cy="3705275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Stát je politická organizace lidí, kteří</a:t>
            </a:r>
          </a:p>
          <a:p>
            <a:endParaRPr lang="cs-CZ" dirty="0" smtClean="0"/>
          </a:p>
          <a:p>
            <a:r>
              <a:rPr lang="cs-CZ" dirty="0" smtClean="0"/>
              <a:t>Žijí na určitém území</a:t>
            </a:r>
          </a:p>
          <a:p>
            <a:r>
              <a:rPr lang="cs-CZ" dirty="0" smtClean="0"/>
              <a:t>Řídí se stejnými </a:t>
            </a:r>
            <a:r>
              <a:rPr lang="cs-CZ" dirty="0"/>
              <a:t>z</a:t>
            </a:r>
            <a:r>
              <a:rPr lang="cs-CZ" dirty="0" smtClean="0"/>
              <a:t>ákony</a:t>
            </a:r>
          </a:p>
          <a:p>
            <a:r>
              <a:rPr lang="cs-CZ" dirty="0" smtClean="0"/>
              <a:t>Mají společnou obranu</a:t>
            </a:r>
          </a:p>
          <a:p>
            <a:r>
              <a:rPr lang="cs-CZ" dirty="0" smtClean="0"/>
              <a:t>Mají společnou měnu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193111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solidFill>
                  <a:srgbClr val="C00000"/>
                </a:solidFill>
              </a:rPr>
              <a:t>Státy v Evropě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ČESKÁ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REPUBLIKA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80" y="1774494"/>
            <a:ext cx="4175663" cy="25730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5480" y="3933056"/>
            <a:ext cx="4682496" cy="28094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88154" y="116632"/>
            <a:ext cx="4939822" cy="36060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828098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Hlavní </a:t>
            </a:r>
            <a:r>
              <a:rPr lang="cs-CZ" b="1" dirty="0">
                <a:solidFill>
                  <a:srgbClr val="C00000"/>
                </a:solidFill>
              </a:rPr>
              <a:t>úkoly státu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lvl="0"/>
            <a:r>
              <a:rPr lang="cs-CZ" dirty="0"/>
              <a:t>Slouží lidem, vytváří pravidla života = </a:t>
            </a:r>
            <a:r>
              <a:rPr lang="cs-CZ" dirty="0">
                <a:solidFill>
                  <a:srgbClr val="FF0000"/>
                </a:solidFill>
              </a:rPr>
              <a:t>zákony</a:t>
            </a:r>
            <a:r>
              <a:rPr lang="cs-CZ" dirty="0"/>
              <a:t>, dohlíží, aby byly plněny, chrání lidi když jim někdo usiluje o zdraví, život</a:t>
            </a:r>
            <a:r>
              <a:rPr lang="cs-CZ" dirty="0" smtClean="0"/>
              <a:t>, majetek</a:t>
            </a:r>
            <a:r>
              <a:rPr lang="cs-CZ" dirty="0"/>
              <a:t>. </a:t>
            </a:r>
          </a:p>
          <a:p>
            <a:pPr lvl="0"/>
            <a:r>
              <a:rPr lang="cs-CZ" dirty="0"/>
              <a:t>Zabezpečuje, aby fungovaly </a:t>
            </a:r>
            <a:r>
              <a:rPr lang="cs-CZ" dirty="0">
                <a:solidFill>
                  <a:srgbClr val="FF0000"/>
                </a:solidFill>
              </a:rPr>
              <a:t>instituce</a:t>
            </a:r>
            <a:r>
              <a:rPr lang="cs-CZ" dirty="0"/>
              <a:t> a státní orgány.</a:t>
            </a:r>
          </a:p>
          <a:p>
            <a:pPr lvl="0"/>
            <a:r>
              <a:rPr lang="cs-CZ" dirty="0"/>
              <a:t>Chrání území před </a:t>
            </a:r>
            <a:r>
              <a:rPr lang="cs-CZ" dirty="0">
                <a:solidFill>
                  <a:srgbClr val="FF0000"/>
                </a:solidFill>
              </a:rPr>
              <a:t>nepřáteli</a:t>
            </a:r>
            <a:r>
              <a:rPr lang="cs-CZ" dirty="0"/>
              <a:t> =armáda a policie.</a:t>
            </a:r>
          </a:p>
          <a:p>
            <a:pPr lvl="0"/>
            <a:r>
              <a:rPr lang="cs-CZ" dirty="0"/>
              <a:t>Stará se </a:t>
            </a:r>
            <a:r>
              <a:rPr lang="cs-CZ" dirty="0">
                <a:solidFill>
                  <a:srgbClr val="FF0000"/>
                </a:solidFill>
              </a:rPr>
              <a:t>o lidi</a:t>
            </a:r>
            <a:r>
              <a:rPr lang="cs-CZ" dirty="0"/>
              <a:t>, aby netrpěli hladem, nemocemi. Měli kde bydlet a měli práci</a:t>
            </a:r>
            <a:r>
              <a:rPr lang="cs-CZ" dirty="0" smtClean="0"/>
              <a:t>. Stará </a:t>
            </a:r>
            <a:r>
              <a:rPr lang="cs-CZ" dirty="0"/>
              <a:t>se osamělé a nemohoucí  děti a lidi.</a:t>
            </a:r>
          </a:p>
          <a:p>
            <a:pPr lvl="0"/>
            <a:r>
              <a:rPr lang="cs-CZ" dirty="0"/>
              <a:t>Stará se </a:t>
            </a:r>
            <a:r>
              <a:rPr lang="cs-CZ" dirty="0">
                <a:solidFill>
                  <a:srgbClr val="FF0000"/>
                </a:solidFill>
              </a:rPr>
              <a:t>o vzdělání</a:t>
            </a:r>
            <a:r>
              <a:rPr lang="cs-CZ" dirty="0"/>
              <a:t>.</a:t>
            </a:r>
          </a:p>
          <a:p>
            <a:pPr lvl="0"/>
            <a:r>
              <a:rPr lang="cs-CZ" dirty="0"/>
              <a:t>Podporuje </a:t>
            </a:r>
            <a:r>
              <a:rPr lang="cs-CZ" dirty="0">
                <a:solidFill>
                  <a:srgbClr val="FF0000"/>
                </a:solidFill>
              </a:rPr>
              <a:t>ochranu přírody </a:t>
            </a:r>
            <a:r>
              <a:rPr lang="cs-CZ" dirty="0"/>
              <a:t>a životního prostředí.</a:t>
            </a:r>
          </a:p>
          <a:p>
            <a:pPr lvl="0"/>
            <a:r>
              <a:rPr lang="cs-CZ" dirty="0"/>
              <a:t>Zabezpečuje </a:t>
            </a:r>
            <a:r>
              <a:rPr lang="cs-CZ" dirty="0">
                <a:solidFill>
                  <a:srgbClr val="FF0000"/>
                </a:solidFill>
              </a:rPr>
              <a:t>dopravní systém</a:t>
            </a:r>
            <a:r>
              <a:rPr lang="cs-CZ" dirty="0"/>
              <a:t>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270611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Vyjmenuj podle obrázků úkoly státu.</a:t>
            </a:r>
            <a:endParaRPr lang="cs-CZ" b="1" dirty="0"/>
          </a:p>
        </p:txBody>
      </p:sp>
      <p:pic>
        <p:nvPicPr>
          <p:cNvPr id="2050" name="Picture 2" descr="C:\Users\Marcelka\AppData\Local\Microsoft\Windows\Temporary Internet Files\Content.IE5\SMQE8UKY\MP90043935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22" y="1010977"/>
            <a:ext cx="2232248" cy="14881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Marcelka\AppData\Local\Microsoft\Windows\Temporary Internet Files\Content.IE5\JHJ5I4C4\MP90040886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4370" y="901497"/>
            <a:ext cx="1916832" cy="1916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3" name="Picture 15" descr="C:\Users\Marcelka\AppData\Local\Microsoft\Windows\Temporary Internet Files\Content.IE5\E8S3FLZX\MP90020117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1620" y="1644886"/>
            <a:ext cx="1445618" cy="9637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5" name="Picture 17" descr="C:\Users\Marcelka\AppData\Local\Microsoft\Windows\Temporary Internet Files\Content.IE5\SMQE8UKY\MC90033787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3626" y="2499142"/>
            <a:ext cx="1849438" cy="10683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6" name="Picture 18" descr="C:\Users\Marcelka\AppData\Local\Microsoft\Windows\Temporary Internet Files\Content.IE5\JHJ5I4C4\MP900442377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902" y="4173913"/>
            <a:ext cx="1728191" cy="11521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8" name="Picture 20" descr="C:\Users\Marcelka\AppData\Local\Microsoft\Windows\Temporary Internet Files\Content.IE5\SMQE8UKY\MP900174966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753" y="5442110"/>
            <a:ext cx="1005175" cy="6701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2" name="Picture 24" descr="C:\Users\Marcelka\AppData\Local\Microsoft\Windows\Temporary Internet Files\Content.IE5\E8S3FLZX\MP900427669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3606" y="5159093"/>
            <a:ext cx="1262404" cy="9665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3" name="Picture 25" descr="C:\Users\Marcelka\AppData\Local\Microsoft\Windows\Temporary Internet Files\Content.IE5\HAJBB3WE\MP900400490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97607" y="4848700"/>
            <a:ext cx="1193595" cy="9546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4" name="Picture 26" descr="C:\Users\Marcelka\AppData\Local\Microsoft\Windows\Temporary Internet Files\Content.IE5\E8S3FLZX\MC900156141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7595" y="5446575"/>
            <a:ext cx="1827213" cy="1343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5" name="Picture 27" descr="C:\Users\Marcelka\AppData\Local\Microsoft\Windows\Temporary Internet Files\Content.IE5\HAJBB3WE\MC900434231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8218" y="5642357"/>
            <a:ext cx="1322957" cy="10759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6" name="Picture 28" descr="C:\Users\Marcelka\AppData\Local\Microsoft\Windows\Temporary Internet Files\Content.IE5\E8S3FLZX\MC900434227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4051" y="4649238"/>
            <a:ext cx="1387475" cy="1841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8" name="Picture 30" descr="C:\Users\Marcelka\AppData\Local\Microsoft\Windows\Temporary Internet Files\Content.IE5\HAJBB3WE\MP900427740[1].jp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0310" y="3086297"/>
            <a:ext cx="1014094" cy="1241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010978"/>
            <a:ext cx="9144000" cy="5847022"/>
          </a:xfrm>
        </p:spPr>
        <p:txBody>
          <a:bodyPr/>
          <a:lstStyle/>
          <a:p>
            <a:r>
              <a:rPr lang="cs-CZ" dirty="0" smtClean="0"/>
              <a:t>m</a:t>
            </a:r>
            <a:endParaRPr lang="cs-CZ" dirty="0"/>
          </a:p>
        </p:txBody>
      </p:sp>
      <p:pic>
        <p:nvPicPr>
          <p:cNvPr id="4" name="Picture 2" descr="C:\Users\Marcelka\AppData\Local\Microsoft\Windows\Temporary Internet Files\Content.IE5\SMQE8UKY\MC900337856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9371" y="1644886"/>
            <a:ext cx="1831543" cy="849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Marcelka\AppData\Local\Microsoft\Windows\Temporary Internet Files\Content.IE5\JHJ5I4C4\dglxasset[2].aspx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150" y="5338465"/>
            <a:ext cx="1278852" cy="1330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Marcelka\AppData\Local\Microsoft\Windows\Temporary Internet Files\Content.IE5\E8S3FLZX\dglxasset[1].png"/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1389" y="3360750"/>
            <a:ext cx="1275964" cy="12759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932552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C00000"/>
                </a:solidFill>
              </a:rPr>
              <a:t>Kde bere stát peníze?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/>
              <a:t>Všichni občané přispívají do státní pokladny z daní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r>
              <a:rPr lang="cs-CZ" dirty="0" smtClean="0"/>
              <a:t>Daň z přijmu – mzda, výhra, </a:t>
            </a:r>
            <a:r>
              <a:rPr lang="cs-CZ" dirty="0"/>
              <a:t>ú</a:t>
            </a:r>
            <a:r>
              <a:rPr lang="cs-CZ" dirty="0" smtClean="0"/>
              <a:t>roky v bance, za sport </a:t>
            </a:r>
          </a:p>
          <a:p>
            <a:r>
              <a:rPr lang="cs-CZ" dirty="0" smtClean="0"/>
              <a:t>Majetková daň – nemovitosti, dary</a:t>
            </a:r>
          </a:p>
          <a:p>
            <a:r>
              <a:rPr lang="cs-CZ" dirty="0" smtClean="0"/>
              <a:t>Spotřební daň –alkohol, tabák, benzín  </a:t>
            </a:r>
          </a:p>
          <a:p>
            <a:r>
              <a:rPr lang="cs-CZ" dirty="0" smtClean="0"/>
              <a:t>DPH – při každém nákupu výrobků</a:t>
            </a:r>
          </a:p>
          <a:p>
            <a:r>
              <a:rPr lang="cs-CZ" dirty="0" smtClean="0"/>
              <a:t>Silniční daň</a:t>
            </a:r>
          </a:p>
          <a:p>
            <a:endParaRPr lang="cs-CZ" dirty="0" smtClean="0"/>
          </a:p>
          <a:p>
            <a:r>
              <a:rPr lang="cs-CZ" dirty="0" smtClean="0"/>
              <a:t>sociální pojištění</a:t>
            </a:r>
          </a:p>
          <a:p>
            <a:r>
              <a:rPr lang="cs-CZ" dirty="0" smtClean="0"/>
              <a:t>zdravotní </a:t>
            </a:r>
            <a:r>
              <a:rPr lang="cs-CZ" dirty="0"/>
              <a:t>pojištění</a:t>
            </a:r>
          </a:p>
        </p:txBody>
      </p:sp>
    </p:spTree>
    <p:extLst>
      <p:ext uri="{BB962C8B-B14F-4D97-AF65-F5344CB8AC3E}">
        <p14:creationId xmlns:p14="http://schemas.microsoft.com/office/powerpoint/2010/main" val="37453456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Spotřební daň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59832" y="1484784"/>
            <a:ext cx="3198890" cy="230425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alkohol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tabák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ohonné hmoty</a:t>
            </a:r>
            <a:endParaRPr lang="cs-CZ" dirty="0"/>
          </a:p>
          <a:p>
            <a:endParaRPr lang="cs-CZ" dirty="0"/>
          </a:p>
        </p:txBody>
      </p:sp>
      <p:pic>
        <p:nvPicPr>
          <p:cNvPr id="4098" name="Picture 2" descr="C:\Users\Marcelka\AppData\Local\Microsoft\Windows\Temporary Internet Files\Content.IE5\HAJBB3WE\MP900448734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45468"/>
            <a:ext cx="2709842" cy="49397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Marcelka\AppData\Local\Microsoft\Windows\Temporary Internet Files\Content.IE5\SMQE8UKY\MP900341701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70347"/>
            <a:ext cx="2609850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Marcelka\AppData\Local\Microsoft\Windows\Temporary Internet Files\Content.IE5\E8S3FLZX\MP900442527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9354" y="3767698"/>
            <a:ext cx="4464496" cy="29763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0519189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C00000"/>
                </a:solidFill>
              </a:rPr>
              <a:t>Co je to princip </a:t>
            </a:r>
            <a:r>
              <a:rPr lang="cs-CZ" b="1" dirty="0" smtClean="0">
                <a:solidFill>
                  <a:srgbClr val="C00000"/>
                </a:solidFill>
              </a:rPr>
              <a:t>solidarity?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Část lidí je </a:t>
            </a:r>
            <a:r>
              <a:rPr lang="cs-CZ" sz="4000" dirty="0">
                <a:solidFill>
                  <a:srgbClr val="FF0000"/>
                </a:solidFill>
              </a:rPr>
              <a:t>z</a:t>
            </a:r>
            <a:r>
              <a:rPr lang="cs-CZ" sz="4000" dirty="0" smtClean="0">
                <a:solidFill>
                  <a:srgbClr val="FF0000"/>
                </a:solidFill>
              </a:rPr>
              <a:t>dravotně postižena </a:t>
            </a:r>
          </a:p>
          <a:p>
            <a:r>
              <a:rPr lang="cs-CZ" sz="4000" dirty="0" smtClean="0"/>
              <a:t>Lidé</a:t>
            </a:r>
            <a:r>
              <a:rPr lang="cs-CZ" sz="4000" dirty="0"/>
              <a:t>, kteří jsou </a:t>
            </a:r>
            <a:r>
              <a:rPr lang="cs-CZ" sz="4000" b="1" dirty="0"/>
              <a:t>schopni pracovat </a:t>
            </a:r>
            <a:r>
              <a:rPr lang="cs-CZ" sz="4000" dirty="0" smtClean="0"/>
              <a:t>a </a:t>
            </a:r>
            <a:r>
              <a:rPr lang="cs-CZ" sz="4000" dirty="0"/>
              <a:t>vydělávat peníze, přispívají na ty, kteří </a:t>
            </a:r>
            <a:r>
              <a:rPr lang="cs-CZ" sz="4000" b="1" dirty="0"/>
              <a:t>schopni pracovat nejsou. </a:t>
            </a:r>
            <a:endParaRPr lang="cs-CZ" sz="4000" b="1" dirty="0" smtClean="0"/>
          </a:p>
          <a:p>
            <a:pPr marL="0" indent="0">
              <a:buNone/>
            </a:pPr>
            <a:endParaRPr lang="cs-CZ" sz="4000" b="1" dirty="0" smtClean="0"/>
          </a:p>
          <a:p>
            <a:pPr marL="0" indent="0">
              <a:buNone/>
            </a:pPr>
            <a:r>
              <a:rPr lang="cs-CZ" sz="4000" dirty="0" smtClean="0"/>
              <a:t>Každý </a:t>
            </a:r>
            <a:r>
              <a:rPr lang="cs-CZ" sz="4000" dirty="0"/>
              <a:t>se může do takové situace </a:t>
            </a:r>
            <a:r>
              <a:rPr lang="cs-CZ" sz="4000" dirty="0" smtClean="0"/>
              <a:t>dostat a tuto </a:t>
            </a:r>
            <a:r>
              <a:rPr lang="cs-CZ" sz="4000" dirty="0" smtClean="0">
                <a:solidFill>
                  <a:srgbClr val="FF0000"/>
                </a:solidFill>
              </a:rPr>
              <a:t>pomoc</a:t>
            </a:r>
            <a:r>
              <a:rPr lang="cs-CZ" sz="4000" dirty="0" smtClean="0"/>
              <a:t> bude potřebovat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9848764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Sociální podpora nemohoucích lidí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Staří </a:t>
            </a:r>
          </a:p>
          <a:p>
            <a:pPr marL="0" indent="0">
              <a:buNone/>
            </a:pPr>
            <a:r>
              <a:rPr lang="cs-CZ" dirty="0" smtClean="0"/>
              <a:t>Nemocní</a:t>
            </a:r>
          </a:p>
          <a:p>
            <a:pPr marL="0" indent="0">
              <a:buNone/>
            </a:pPr>
            <a:r>
              <a:rPr lang="cs-CZ" dirty="0"/>
              <a:t>I</a:t>
            </a:r>
            <a:r>
              <a:rPr lang="cs-CZ" dirty="0" smtClean="0"/>
              <a:t>nvalidní </a:t>
            </a:r>
          </a:p>
          <a:p>
            <a:pPr marL="0" indent="0">
              <a:buNone/>
            </a:pPr>
            <a:r>
              <a:rPr lang="cs-CZ" dirty="0"/>
              <a:t>N</a:t>
            </a:r>
            <a:r>
              <a:rPr lang="cs-CZ" dirty="0" smtClean="0"/>
              <a:t>ezaměstnaní</a:t>
            </a:r>
            <a:endParaRPr lang="cs-CZ" dirty="0"/>
          </a:p>
        </p:txBody>
      </p:sp>
      <p:pic>
        <p:nvPicPr>
          <p:cNvPr id="5124" name="Picture 4" descr="C:\Users\Marcelka\AppData\Local\Microsoft\Windows\Temporary Internet Files\Content.IE5\JHJ5I4C4\MP90042774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13" y="3956882"/>
            <a:ext cx="1590875" cy="23851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Users\Marcelka\AppData\Local\Microsoft\Windows\Temporary Internet Files\Content.IE5\SMQE8UKY\MP90042265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063560"/>
            <a:ext cx="2512092" cy="16936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C:\Users\Marcelka\AppData\Local\Microsoft\Windows\Temporary Internet Files\Content.IE5\E8S3FLZX\MP90044240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9799" y="4542689"/>
            <a:ext cx="1686058" cy="1124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9750" y="1882231"/>
            <a:ext cx="3524250" cy="2638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0482" y="1910409"/>
            <a:ext cx="1590675" cy="1816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4232" y="4293096"/>
            <a:ext cx="3168352" cy="23762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207329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C00000"/>
                </a:solidFill>
              </a:rPr>
              <a:t>Z</a:t>
            </a:r>
            <a:r>
              <a:rPr lang="cs-CZ" b="1" dirty="0" smtClean="0">
                <a:solidFill>
                  <a:srgbClr val="C00000"/>
                </a:solidFill>
              </a:rPr>
              <a:t>naky </a:t>
            </a:r>
            <a:r>
              <a:rPr lang="cs-CZ" b="1" dirty="0">
                <a:solidFill>
                  <a:srgbClr val="C00000"/>
                </a:solidFill>
              </a:rPr>
              <a:t>státu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obyvatelé</a:t>
            </a:r>
            <a:r>
              <a:rPr lang="cs-CZ" dirty="0"/>
              <a:t>, žijící na určitém </a:t>
            </a:r>
            <a:r>
              <a:rPr lang="cs-CZ" dirty="0" smtClean="0"/>
              <a:t>území</a:t>
            </a:r>
          </a:p>
          <a:p>
            <a:r>
              <a:rPr lang="cs-CZ" dirty="0"/>
              <a:t>z</a:t>
            </a:r>
            <a:r>
              <a:rPr lang="cs-CZ" dirty="0" smtClean="0"/>
              <a:t>ákony</a:t>
            </a:r>
          </a:p>
          <a:p>
            <a:r>
              <a:rPr lang="cs-CZ" dirty="0" smtClean="0"/>
              <a:t>úřady </a:t>
            </a:r>
            <a:r>
              <a:rPr lang="cs-CZ" dirty="0"/>
              <a:t>a právní </a:t>
            </a:r>
            <a:r>
              <a:rPr lang="cs-CZ" dirty="0" smtClean="0"/>
              <a:t>aparát</a:t>
            </a:r>
          </a:p>
          <a:p>
            <a:r>
              <a:rPr lang="cs-CZ" dirty="0" smtClean="0"/>
              <a:t>obranný aparát</a:t>
            </a:r>
          </a:p>
          <a:p>
            <a:r>
              <a:rPr lang="cs-CZ" dirty="0" smtClean="0"/>
              <a:t> měna</a:t>
            </a:r>
          </a:p>
          <a:p>
            <a:r>
              <a:rPr lang="cs-CZ" dirty="0" smtClean="0"/>
              <a:t>suverenita </a:t>
            </a:r>
            <a:r>
              <a:rPr lang="cs-CZ" dirty="0"/>
              <a:t>= </a:t>
            </a:r>
            <a:r>
              <a:rPr lang="cs-CZ" dirty="0" smtClean="0"/>
              <a:t>svrchovaná </a:t>
            </a:r>
            <a:r>
              <a:rPr lang="cs-CZ" dirty="0"/>
              <a:t>moc nad lidmi.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1057156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4488" y="116632"/>
            <a:ext cx="8229600" cy="72008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>
                <a:solidFill>
                  <a:srgbClr val="FF0000"/>
                </a:solidFill>
              </a:rPr>
              <a:t>Měna ČR</a:t>
            </a:r>
            <a:r>
              <a:rPr lang="cs-CZ" dirty="0" smtClean="0"/>
              <a:t>         </a:t>
            </a:r>
            <a:r>
              <a:rPr lang="cs-CZ" sz="3100" b="1" dirty="0" smtClean="0"/>
              <a:t>Kdo </a:t>
            </a:r>
            <a:r>
              <a:rPr lang="cs-CZ" sz="3100" b="1" dirty="0"/>
              <a:t>je kdo na našich </a:t>
            </a:r>
            <a:r>
              <a:rPr lang="cs-CZ" sz="3100" b="1" dirty="0" smtClean="0"/>
              <a:t>bankovkách?</a:t>
            </a:r>
            <a:r>
              <a:rPr lang="cs-CZ" sz="3100" b="1" dirty="0"/>
              <a:t/>
            </a:r>
            <a:br>
              <a:rPr lang="cs-CZ" sz="3100" b="1" dirty="0"/>
            </a:br>
            <a:endParaRPr lang="cs-CZ" sz="31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908720"/>
            <a:ext cx="8686800" cy="5217443"/>
          </a:xfrm>
        </p:spPr>
        <p:txBody>
          <a:bodyPr/>
          <a:lstStyle/>
          <a:p>
            <a:pPr marL="0" indent="0">
              <a:buNone/>
            </a:pPr>
            <a:r>
              <a:rPr lang="cs-CZ" sz="2000" dirty="0" smtClean="0"/>
              <a:t>       100 </a:t>
            </a:r>
            <a:r>
              <a:rPr lang="cs-CZ" sz="2000" dirty="0"/>
              <a:t>Kč - Karel </a:t>
            </a:r>
            <a:r>
              <a:rPr lang="cs-CZ" sz="2000" dirty="0" smtClean="0"/>
              <a:t>IV.                                                  200 </a:t>
            </a:r>
            <a:r>
              <a:rPr lang="cs-CZ" sz="2000" dirty="0"/>
              <a:t>Kč - Jan Amos </a:t>
            </a:r>
            <a:r>
              <a:rPr lang="cs-CZ" sz="2000" dirty="0" smtClean="0"/>
              <a:t>Komenský </a:t>
            </a: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       500 </a:t>
            </a:r>
            <a:r>
              <a:rPr lang="cs-CZ" sz="2000" dirty="0"/>
              <a:t>Kč - Božena </a:t>
            </a:r>
            <a:r>
              <a:rPr lang="cs-CZ" sz="2000" dirty="0" smtClean="0"/>
              <a:t>Němcová                                1000 </a:t>
            </a:r>
            <a:r>
              <a:rPr lang="cs-CZ" sz="2000" dirty="0"/>
              <a:t>Kč - František Palacký</a:t>
            </a:r>
          </a:p>
          <a:p>
            <a:pPr marL="0" indent="0">
              <a:buNone/>
            </a:pPr>
            <a:r>
              <a:rPr lang="cs-CZ" sz="2000" dirty="0" smtClean="0"/>
              <a:t>       2000 </a:t>
            </a:r>
            <a:r>
              <a:rPr lang="cs-CZ" sz="2000" dirty="0"/>
              <a:t>Kč - Ema </a:t>
            </a:r>
            <a:r>
              <a:rPr lang="cs-CZ" sz="2000" dirty="0" smtClean="0"/>
              <a:t>Destinnová                                5000 </a:t>
            </a:r>
            <a:r>
              <a:rPr lang="cs-CZ" sz="2000" dirty="0"/>
              <a:t>Kč - Tomáš Garrigue Masaryk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6146" name="Picture 2" descr="C:\Users\Marcelka\Desktop\apl_kurzovni_listek_velka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204864"/>
            <a:ext cx="7488832" cy="4536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7715193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Kde </a:t>
            </a:r>
            <a:r>
              <a:rPr lang="cs-CZ" b="1" dirty="0">
                <a:solidFill>
                  <a:srgbClr val="C00000"/>
                </a:solidFill>
              </a:rPr>
              <a:t>a </a:t>
            </a:r>
            <a:r>
              <a:rPr lang="cs-CZ" b="1" dirty="0" smtClean="0">
                <a:solidFill>
                  <a:srgbClr val="C00000"/>
                </a:solidFill>
              </a:rPr>
              <a:t>kdy </a:t>
            </a:r>
            <a:r>
              <a:rPr lang="cs-CZ" b="1" dirty="0">
                <a:solidFill>
                  <a:srgbClr val="C00000"/>
                </a:solidFill>
              </a:rPr>
              <a:t>vznikaly první státy?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/>
          </a:bodyPr>
          <a:lstStyle/>
          <a:p>
            <a:r>
              <a:rPr lang="cs-CZ" sz="4400" dirty="0" smtClean="0"/>
              <a:t>v</a:t>
            </a:r>
            <a:r>
              <a:rPr lang="cs-CZ" sz="4400" dirty="0"/>
              <a:t> </a:t>
            </a:r>
            <a:r>
              <a:rPr lang="cs-CZ" sz="4400" dirty="0" smtClean="0"/>
              <a:t>Egyptě</a:t>
            </a:r>
          </a:p>
          <a:p>
            <a:r>
              <a:rPr lang="cs-CZ" sz="4400" dirty="0" smtClean="0"/>
              <a:t>před </a:t>
            </a:r>
            <a:r>
              <a:rPr lang="cs-CZ" sz="4400" dirty="0"/>
              <a:t>5500 </a:t>
            </a:r>
            <a:r>
              <a:rPr lang="cs-CZ" sz="4400" dirty="0" smtClean="0"/>
              <a:t>lety</a:t>
            </a:r>
            <a:r>
              <a:rPr lang="cs-CZ" sz="4400" dirty="0"/>
              <a:t>.</a:t>
            </a:r>
          </a:p>
        </p:txBody>
      </p:sp>
      <p:pic>
        <p:nvPicPr>
          <p:cNvPr id="7170" name="Picture 2" descr="C:\Users\Marcelka\AppData\Local\Microsoft\Windows\Temporary Internet Files\Content.IE5\SMQE8UKY\dglxasset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387526"/>
            <a:ext cx="2505075" cy="3132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C:\Users\Marcelka\AppData\Local\Microsoft\Windows\Temporary Internet Files\Content.IE5\JHJ5I4C4\dglxasset[1].aspx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1800" y="1557636"/>
            <a:ext cx="1201526" cy="10983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C:\Users\Marcelka\AppData\Local\Microsoft\Windows\Temporary Internet Files\Content.IE5\JHJ5I4C4\dglxasset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9275" y="3387526"/>
            <a:ext cx="3902075" cy="3121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9314488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764704"/>
          </a:xfrm>
        </p:spPr>
        <p:txBody>
          <a:bodyPr>
            <a:normAutofit fontScale="90000"/>
          </a:bodyPr>
          <a:lstStyle/>
          <a:p>
            <a:pPr lvl="0"/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>
                <a:solidFill>
                  <a:srgbClr val="C00000"/>
                </a:solidFill>
              </a:rPr>
              <a:t>Jaké </a:t>
            </a:r>
            <a:r>
              <a:rPr lang="cs-CZ" b="1" dirty="0">
                <a:solidFill>
                  <a:srgbClr val="C00000"/>
                </a:solidFill>
              </a:rPr>
              <a:t>mohou mít </a:t>
            </a:r>
            <a:r>
              <a:rPr lang="cs-CZ" b="1" dirty="0" smtClean="0">
                <a:solidFill>
                  <a:srgbClr val="C00000"/>
                </a:solidFill>
              </a:rPr>
              <a:t>státy uspořádání</a:t>
            </a:r>
            <a:r>
              <a:rPr lang="cs-CZ" b="1" dirty="0">
                <a:solidFill>
                  <a:srgbClr val="C00000"/>
                </a:solidFill>
              </a:rPr>
              <a:t>?</a:t>
            </a:r>
            <a:r>
              <a:rPr lang="cs-CZ" dirty="0">
                <a:solidFill>
                  <a:srgbClr val="C00000"/>
                </a:solidFill>
              </a:rPr>
              <a:t/>
            </a:r>
            <a:br>
              <a:rPr lang="cs-CZ" dirty="0">
                <a:solidFill>
                  <a:srgbClr val="C00000"/>
                </a:solidFill>
              </a:rPr>
            </a:b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764704"/>
            <a:ext cx="8373616" cy="609329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/>
              <a:t>J</a:t>
            </a:r>
            <a:r>
              <a:rPr lang="cs-CZ" sz="4000" dirty="0" smtClean="0"/>
              <a:t>ednotný </a:t>
            </a:r>
            <a:r>
              <a:rPr lang="cs-CZ" sz="4000" dirty="0"/>
              <a:t>stát – </a:t>
            </a:r>
            <a:r>
              <a:rPr lang="cs-CZ" sz="4000" dirty="0" smtClean="0"/>
              <a:t>ČR</a:t>
            </a:r>
          </a:p>
          <a:p>
            <a:pPr marL="0" indent="0">
              <a:buNone/>
            </a:pPr>
            <a:endParaRPr lang="cs-CZ" sz="4000" dirty="0" smtClean="0"/>
          </a:p>
          <a:p>
            <a:pPr marL="0" indent="0">
              <a:buNone/>
            </a:pPr>
            <a:endParaRPr lang="cs-CZ" sz="4000" dirty="0"/>
          </a:p>
          <a:p>
            <a:pPr marL="0" indent="0">
              <a:buNone/>
            </a:pPr>
            <a:endParaRPr lang="cs-CZ" sz="4000" dirty="0" smtClean="0"/>
          </a:p>
          <a:p>
            <a:pPr marL="0" indent="0">
              <a:buNone/>
            </a:pPr>
            <a:endParaRPr lang="cs-CZ" sz="4000" dirty="0"/>
          </a:p>
          <a:p>
            <a:pPr marL="0" indent="0">
              <a:buNone/>
            </a:pPr>
            <a:endParaRPr lang="cs-CZ" sz="4000" dirty="0" smtClean="0"/>
          </a:p>
          <a:p>
            <a:pPr marL="0" indent="0">
              <a:buNone/>
            </a:pPr>
            <a:endParaRPr lang="cs-CZ" sz="4000" dirty="0"/>
          </a:p>
          <a:p>
            <a:pPr marL="0" indent="0">
              <a:buNone/>
            </a:pPr>
            <a:r>
              <a:rPr lang="cs-CZ" sz="4000" dirty="0"/>
              <a:t>S</a:t>
            </a:r>
            <a:r>
              <a:rPr lang="cs-CZ" sz="4000" dirty="0" smtClean="0"/>
              <a:t>ložený </a:t>
            </a:r>
            <a:r>
              <a:rPr lang="cs-CZ" sz="4000" dirty="0"/>
              <a:t>stát – </a:t>
            </a:r>
            <a:r>
              <a:rPr lang="cs-CZ" sz="4000" dirty="0" smtClean="0"/>
              <a:t>USA</a:t>
            </a:r>
            <a:endParaRPr lang="cs-CZ" sz="4000" dirty="0"/>
          </a:p>
        </p:txBody>
      </p:sp>
      <p:pic>
        <p:nvPicPr>
          <p:cNvPr id="8196" name="Picture 4" descr="C:\Users\Marcelka\AppData\Local\Microsoft\Windows\Temporary Internet Files\Content.IE5\JHJ5I4C4\MC90040573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8200" y="848472"/>
            <a:ext cx="1955800" cy="1263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C:\Users\Marcelka\AppData\Local\Microsoft\Windows\Temporary Internet Files\Content.IE5\HAJBB3WE\MC90040843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8200" y="5279249"/>
            <a:ext cx="1955800" cy="1298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314" y="1459337"/>
            <a:ext cx="7010400" cy="4391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0511382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>
                <a:solidFill>
                  <a:srgbClr val="C00000"/>
                </a:solidFill>
              </a:rPr>
              <a:t>S</a:t>
            </a:r>
            <a:r>
              <a:rPr lang="cs-CZ" sz="3600" b="1" dirty="0" smtClean="0">
                <a:solidFill>
                  <a:srgbClr val="C00000"/>
                </a:solidFill>
              </a:rPr>
              <a:t>ložený </a:t>
            </a:r>
            <a:r>
              <a:rPr lang="cs-CZ" sz="3600" b="1" dirty="0">
                <a:solidFill>
                  <a:srgbClr val="C00000"/>
                </a:solidFill>
              </a:rPr>
              <a:t>stát</a:t>
            </a:r>
            <a:r>
              <a:rPr lang="cs-CZ" sz="3600" dirty="0">
                <a:solidFill>
                  <a:srgbClr val="C00000"/>
                </a:solidFill>
              </a:rPr>
              <a:t>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276872"/>
            <a:ext cx="8229600" cy="380588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/>
              <a:t>1. </a:t>
            </a:r>
            <a:r>
              <a:rPr lang="cs-CZ" sz="2400" b="1" dirty="0"/>
              <a:t>F</a:t>
            </a:r>
            <a:r>
              <a:rPr lang="cs-CZ" sz="2400" b="1" dirty="0" smtClean="0"/>
              <a:t>ederace </a:t>
            </a:r>
            <a:r>
              <a:rPr lang="cs-CZ" sz="2400" dirty="0"/>
              <a:t>- pevné spojení státu, </a:t>
            </a:r>
            <a:r>
              <a:rPr lang="cs-CZ" sz="2400" dirty="0" smtClean="0"/>
              <a:t>členské </a:t>
            </a:r>
            <a:r>
              <a:rPr lang="cs-CZ" sz="2400" dirty="0"/>
              <a:t>státy federace nevystupují na mezinárodní scéně </a:t>
            </a:r>
            <a:r>
              <a:rPr lang="cs-CZ" sz="2400" dirty="0" smtClean="0"/>
              <a:t>samostatně, mají </a:t>
            </a:r>
            <a:r>
              <a:rPr lang="cs-CZ" sz="2400" dirty="0"/>
              <a:t>jednotnou měnu, </a:t>
            </a:r>
            <a:r>
              <a:rPr lang="cs-CZ" sz="2400" dirty="0" smtClean="0"/>
              <a:t>zahraniční </a:t>
            </a:r>
            <a:r>
              <a:rPr lang="cs-CZ" sz="2400" dirty="0"/>
              <a:t>politiku (SRN, USA)</a:t>
            </a:r>
          </a:p>
          <a:p>
            <a:pPr marL="0" indent="0">
              <a:buNone/>
            </a:pPr>
            <a:r>
              <a:rPr lang="cs-CZ" sz="2400" dirty="0"/>
              <a:t>	</a:t>
            </a:r>
          </a:p>
          <a:p>
            <a:pPr marL="0" indent="0">
              <a:buNone/>
            </a:pPr>
            <a:r>
              <a:rPr lang="cs-CZ" sz="2400" dirty="0" smtClean="0"/>
              <a:t>2</a:t>
            </a:r>
            <a:r>
              <a:rPr lang="cs-CZ" sz="2400" dirty="0"/>
              <a:t>. </a:t>
            </a:r>
            <a:r>
              <a:rPr lang="cs-CZ" sz="2400" b="1" dirty="0"/>
              <a:t>K</a:t>
            </a:r>
            <a:r>
              <a:rPr lang="cs-CZ" sz="2400" b="1" dirty="0" smtClean="0"/>
              <a:t>onfederace </a:t>
            </a:r>
            <a:r>
              <a:rPr lang="cs-CZ" sz="2400" dirty="0"/>
              <a:t>- volný svazek států, volné spojení </a:t>
            </a:r>
            <a:r>
              <a:rPr lang="cs-CZ" sz="2400" dirty="0" smtClean="0"/>
              <a:t>států každý </a:t>
            </a:r>
            <a:r>
              <a:rPr lang="cs-CZ" sz="2400" dirty="0"/>
              <a:t>stát je samostatným právním </a:t>
            </a:r>
            <a:r>
              <a:rPr lang="cs-CZ" sz="2400" dirty="0" smtClean="0"/>
              <a:t>celkem (Švýcarsko)</a:t>
            </a:r>
            <a:endParaRPr lang="cs-CZ" sz="2400" dirty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52115751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>
                <a:solidFill>
                  <a:srgbClr val="C00000"/>
                </a:solidFill>
              </a:rPr>
              <a:t>Jak se </a:t>
            </a:r>
            <a:r>
              <a:rPr lang="cs-CZ" b="1" dirty="0" smtClean="0">
                <a:solidFill>
                  <a:srgbClr val="C00000"/>
                </a:solidFill>
              </a:rPr>
              <a:t>dělí </a:t>
            </a:r>
            <a:r>
              <a:rPr lang="cs-CZ" b="1" dirty="0">
                <a:solidFill>
                  <a:srgbClr val="C00000"/>
                </a:solidFill>
              </a:rPr>
              <a:t>státy podle způsobu vlády?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/>
              <a:t>Demokratické</a:t>
            </a:r>
            <a:r>
              <a:rPr lang="cs-CZ" dirty="0"/>
              <a:t> </a:t>
            </a:r>
            <a:endParaRPr lang="cs-CZ" dirty="0" smtClean="0"/>
          </a:p>
          <a:p>
            <a:r>
              <a:rPr lang="cs-CZ" dirty="0" smtClean="0"/>
              <a:t>vláda </a:t>
            </a:r>
            <a:r>
              <a:rPr lang="cs-CZ" dirty="0"/>
              <a:t>lidu, o důležitých věcech rozhodují lidé přes své zástupce.  </a:t>
            </a:r>
          </a:p>
          <a:p>
            <a:pPr marL="0" indent="0">
              <a:buNone/>
            </a:pPr>
            <a:r>
              <a:rPr lang="cs-CZ" b="1" dirty="0"/>
              <a:t>Nedemokratické</a:t>
            </a:r>
            <a:r>
              <a:rPr lang="cs-CZ" dirty="0"/>
              <a:t> </a:t>
            </a:r>
            <a:endParaRPr lang="cs-CZ" dirty="0" smtClean="0"/>
          </a:p>
          <a:p>
            <a:r>
              <a:rPr lang="cs-CZ" dirty="0" smtClean="0"/>
              <a:t>vláda </a:t>
            </a:r>
            <a:r>
              <a:rPr lang="cs-CZ" dirty="0"/>
              <a:t>je v rukou jednotlivce (diktátor</a:t>
            </a:r>
            <a:r>
              <a:rPr lang="cs-CZ" dirty="0" smtClean="0"/>
              <a:t>) nebo </a:t>
            </a:r>
            <a:r>
              <a:rPr lang="cs-CZ" dirty="0"/>
              <a:t>malé skupinky </a:t>
            </a:r>
            <a:r>
              <a:rPr lang="cs-CZ" dirty="0" smtClean="0"/>
              <a:t>lidí</a:t>
            </a:r>
          </a:p>
          <a:p>
            <a:r>
              <a:rPr lang="cs-CZ" dirty="0"/>
              <a:t>o</a:t>
            </a:r>
            <a:r>
              <a:rPr lang="cs-CZ" dirty="0" smtClean="0"/>
              <a:t>bčané </a:t>
            </a:r>
            <a:r>
              <a:rPr lang="cs-CZ" dirty="0"/>
              <a:t>nemají  možnost podílet se na státní moci </a:t>
            </a:r>
            <a:r>
              <a:rPr lang="cs-CZ" dirty="0" smtClean="0"/>
              <a:t>- jsou </a:t>
            </a:r>
            <a:r>
              <a:rPr lang="cs-CZ" dirty="0"/>
              <a:t>porušována lidská </a:t>
            </a:r>
            <a:r>
              <a:rPr lang="cs-CZ" dirty="0" smtClean="0"/>
              <a:t>práva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2054232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cs-CZ" b="1" dirty="0">
                <a:solidFill>
                  <a:srgbClr val="C00000"/>
                </a:solidFill>
              </a:rPr>
              <a:t>Jak se dělí státy podle toho, kdo stojí v jejich čele?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endParaRPr lang="cs-CZ" b="1" dirty="0" smtClean="0"/>
          </a:p>
          <a:p>
            <a:r>
              <a:rPr lang="cs-CZ" sz="3600" b="1" dirty="0">
                <a:latin typeface="+mj-lt"/>
                <a:ea typeface="+mj-ea"/>
                <a:cs typeface="+mj-cs"/>
              </a:rPr>
              <a:t>monarchie </a:t>
            </a:r>
            <a:r>
              <a:rPr lang="cs-CZ" sz="3600" dirty="0">
                <a:latin typeface="+mj-lt"/>
                <a:ea typeface="+mj-ea"/>
                <a:cs typeface="+mj-cs"/>
              </a:rPr>
              <a:t>– vládne král, císař, sultán, kníže.</a:t>
            </a:r>
          </a:p>
          <a:p>
            <a:r>
              <a:rPr lang="cs-CZ" sz="3600" b="1" dirty="0">
                <a:latin typeface="+mj-lt"/>
                <a:ea typeface="+mj-ea"/>
                <a:cs typeface="+mj-cs"/>
              </a:rPr>
              <a:t>republika </a:t>
            </a:r>
            <a:r>
              <a:rPr lang="cs-CZ" sz="3600" dirty="0">
                <a:latin typeface="+mj-lt"/>
                <a:ea typeface="+mj-ea"/>
                <a:cs typeface="+mj-cs"/>
              </a:rPr>
              <a:t>– v čele </a:t>
            </a:r>
            <a:r>
              <a:rPr lang="cs-CZ" sz="3600" dirty="0" smtClean="0">
                <a:latin typeface="+mj-lt"/>
                <a:ea typeface="+mj-ea"/>
                <a:cs typeface="+mj-cs"/>
              </a:rPr>
              <a:t>prezident</a:t>
            </a:r>
          </a:p>
          <a:p>
            <a:pPr marL="0" indent="0">
              <a:buNone/>
            </a:pPr>
            <a:r>
              <a:rPr lang="cs-CZ" sz="3600" dirty="0"/>
              <a:t>	</a:t>
            </a:r>
            <a:r>
              <a:rPr lang="cs-CZ" sz="2600" dirty="0"/>
              <a:t>1. parlamentní systém vlády - VB, Itálie, SRN			</a:t>
            </a:r>
          </a:p>
          <a:p>
            <a:r>
              <a:rPr lang="cs-CZ" sz="2600" dirty="0" smtClean="0"/>
              <a:t>       2</a:t>
            </a:r>
            <a:r>
              <a:rPr lang="cs-CZ" sz="2600" dirty="0"/>
              <a:t>. prezidentský systém vlády - USA, Francie</a:t>
            </a:r>
          </a:p>
          <a:p>
            <a:endParaRPr lang="cs-CZ" sz="2600" dirty="0">
              <a:latin typeface="+mj-lt"/>
              <a:ea typeface="+mj-ea"/>
              <a:cs typeface="+mj-cs"/>
            </a:endParaRPr>
          </a:p>
          <a:p>
            <a:r>
              <a:rPr lang="cs-CZ" sz="3600" b="1" dirty="0">
                <a:latin typeface="+mj-lt"/>
                <a:ea typeface="+mj-ea"/>
                <a:cs typeface="+mj-cs"/>
              </a:rPr>
              <a:t>teokracie </a:t>
            </a:r>
            <a:r>
              <a:rPr lang="cs-CZ" sz="3600" dirty="0">
                <a:latin typeface="+mj-lt"/>
                <a:ea typeface="+mj-ea"/>
                <a:cs typeface="+mj-cs"/>
              </a:rPr>
              <a:t>– v čele církev – papež</a:t>
            </a:r>
          </a:p>
        </p:txBody>
      </p:sp>
    </p:spTree>
    <p:extLst>
      <p:ext uri="{BB962C8B-B14F-4D97-AF65-F5344CB8AC3E}">
        <p14:creationId xmlns:p14="http://schemas.microsoft.com/office/powerpoint/2010/main" val="411820662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Království a císařství v historii a dnešní době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32334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200" dirty="0" smtClean="0"/>
              <a:t>Královna Alžběta                                                                          Princ </a:t>
            </a:r>
            <a:r>
              <a:rPr lang="cs-CZ" sz="1200" dirty="0" err="1" smtClean="0"/>
              <a:t>Harry</a:t>
            </a:r>
            <a:r>
              <a:rPr lang="cs-CZ" sz="1200" dirty="0" smtClean="0"/>
              <a:t>                                                          Japonský </a:t>
            </a:r>
            <a:r>
              <a:rPr lang="cs-CZ" sz="1200" dirty="0" smtClean="0"/>
              <a:t>Císař </a:t>
            </a:r>
            <a:r>
              <a:rPr lang="cs-CZ" sz="1200" dirty="0" err="1"/>
              <a:t>Akihito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 smtClean="0"/>
              <a:t>Anglie</a:t>
            </a:r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r>
              <a:rPr lang="cs-CZ" sz="1200" dirty="0" smtClean="0"/>
              <a:t>                                                       </a:t>
            </a:r>
            <a:r>
              <a:rPr lang="cs-CZ" sz="1200" dirty="0" smtClean="0"/>
              <a:t> </a:t>
            </a:r>
            <a:endParaRPr lang="cs-CZ" sz="1200" dirty="0" smtClean="0"/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r>
              <a:rPr lang="cs-CZ" sz="1200" dirty="0" smtClean="0"/>
              <a:t>Princezna Diana</a:t>
            </a:r>
          </a:p>
          <a:p>
            <a:pPr marL="0" indent="0">
              <a:buNone/>
            </a:pPr>
            <a:r>
              <a:rPr lang="cs-CZ" sz="1200" dirty="0" smtClean="0"/>
              <a:t>                   Princezna Diana    </a:t>
            </a:r>
            <a:endParaRPr lang="cs-CZ" sz="1200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</a:t>
            </a:r>
            <a:r>
              <a:rPr lang="cs-CZ" dirty="0" smtClean="0"/>
              <a:t>          </a:t>
            </a:r>
            <a:r>
              <a:rPr lang="cs-CZ" sz="1200" dirty="0" smtClean="0"/>
              <a:t>Princ </a:t>
            </a:r>
            <a:r>
              <a:rPr lang="cs-CZ" sz="1200" dirty="0" smtClean="0"/>
              <a:t>Charles </a:t>
            </a:r>
            <a:endParaRPr lang="cs-CZ" dirty="0" smtClean="0"/>
          </a:p>
          <a:p>
            <a:pPr marL="0" indent="0">
              <a:buNone/>
            </a:pPr>
            <a:r>
              <a:rPr lang="cs-CZ" sz="1200" dirty="0" smtClean="0"/>
              <a:t>Princ</a:t>
            </a:r>
          </a:p>
          <a:p>
            <a:pPr marL="0" indent="0">
              <a:buNone/>
            </a:pPr>
            <a:r>
              <a:rPr lang="cs-CZ" sz="1200" dirty="0"/>
              <a:t>W</a:t>
            </a:r>
            <a:r>
              <a:rPr lang="cs-CZ" sz="1200" dirty="0" smtClean="0"/>
              <a:t>illiam</a:t>
            </a:r>
          </a:p>
          <a:p>
            <a:pPr marL="0" indent="0">
              <a:buNone/>
            </a:pPr>
            <a:r>
              <a:rPr lang="cs-CZ" sz="1200" dirty="0"/>
              <a:t>s</a:t>
            </a:r>
            <a:r>
              <a:rPr lang="cs-CZ" sz="1200" dirty="0" smtClean="0"/>
              <a:t> Kate</a:t>
            </a:r>
            <a:endParaRPr lang="cs-CZ" sz="1200" dirty="0"/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134052"/>
            <a:ext cx="1009650" cy="1409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9262" y="1562100"/>
            <a:ext cx="1762125" cy="1362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20" name="Picture 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2134052"/>
            <a:ext cx="1905000" cy="3429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5714" y="3275146"/>
            <a:ext cx="1255673" cy="12556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1960360"/>
            <a:ext cx="2266860" cy="14686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1888" y="4641697"/>
            <a:ext cx="2776872" cy="20578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9418" y="4476583"/>
            <a:ext cx="1533749" cy="232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7789183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cs-CZ" b="1" dirty="0">
                <a:solidFill>
                  <a:srgbClr val="C00000"/>
                </a:solidFill>
              </a:rPr>
              <a:t>Co je to ústava?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Nejvyšší zákon státu, stanoví formu a organizaci veřejné moci, územní samosprávy.</a:t>
            </a:r>
          </a:p>
          <a:p>
            <a:r>
              <a:rPr lang="cs-CZ" dirty="0"/>
              <a:t>Práva, povinnosti </a:t>
            </a:r>
            <a:r>
              <a:rPr lang="cs-CZ" dirty="0" smtClean="0"/>
              <a:t>a</a:t>
            </a:r>
            <a:r>
              <a:rPr lang="cs-CZ" dirty="0"/>
              <a:t> svobody občanů. </a:t>
            </a:r>
          </a:p>
          <a:p>
            <a:r>
              <a:rPr lang="cs-CZ" dirty="0"/>
              <a:t>Název státu a státní symboly</a:t>
            </a:r>
            <a:r>
              <a:rPr lang="cs-CZ" b="1" dirty="0"/>
              <a:t>.</a:t>
            </a:r>
            <a:endParaRPr lang="cs-CZ" dirty="0"/>
          </a:p>
          <a:p>
            <a:r>
              <a:rPr lang="cs-CZ" dirty="0"/>
              <a:t>Je základem pro zákony a právní řád.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2290" name="Picture 2" descr="C:\Users\Marcelka\Desktop\th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4581128"/>
            <a:ext cx="1828800" cy="18784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8928451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6000" b="1" dirty="0" smtClean="0"/>
              <a:t>       ÚSTAVA ČR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  <a:p>
            <a:endParaRPr lang="cs-CZ" dirty="0"/>
          </a:p>
        </p:txBody>
      </p:sp>
      <p:pic>
        <p:nvPicPr>
          <p:cNvPr id="11268" name="Picture 4" descr="C:\Users\Marcelka\Desktop\th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7100" y="355510"/>
            <a:ext cx="1463306" cy="1030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385797"/>
            <a:ext cx="3721681" cy="52922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8330" y="3249192"/>
            <a:ext cx="3954070" cy="29391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9844968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C00000"/>
                </a:solidFill>
              </a:rPr>
              <a:t>Kolik je na světě států? Jak se liší?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4000" dirty="0"/>
              <a:t>Asi 200 států. </a:t>
            </a:r>
            <a:endParaRPr lang="cs-CZ" sz="4000" dirty="0" smtClean="0"/>
          </a:p>
          <a:p>
            <a:pPr marL="0" indent="0">
              <a:buNone/>
            </a:pPr>
            <a:endParaRPr lang="cs-CZ" sz="4000" dirty="0" smtClean="0"/>
          </a:p>
          <a:p>
            <a:r>
              <a:rPr lang="cs-CZ" sz="4000" dirty="0" smtClean="0"/>
              <a:t>Státy </a:t>
            </a:r>
            <a:r>
              <a:rPr lang="cs-CZ" sz="4000" dirty="0"/>
              <a:t>mohou mít různou formu a způsob vlády </a:t>
            </a:r>
            <a:r>
              <a:rPr lang="cs-CZ" sz="4000" dirty="0" smtClean="0"/>
              <a:t>podle </a:t>
            </a:r>
            <a:r>
              <a:rPr lang="cs-CZ" sz="4000" dirty="0"/>
              <a:t>toho, kdo je v </a:t>
            </a:r>
            <a:r>
              <a:rPr lang="cs-CZ" sz="4000"/>
              <a:t>čele</a:t>
            </a:r>
            <a:r>
              <a:rPr lang="cs-CZ" sz="4000" smtClean="0"/>
              <a:t>.</a:t>
            </a:r>
          </a:p>
          <a:p>
            <a:pPr marL="0" indent="0">
              <a:buNone/>
            </a:pPr>
            <a:endParaRPr lang="cs-CZ" sz="4000" dirty="0" smtClean="0"/>
          </a:p>
          <a:p>
            <a:r>
              <a:rPr lang="cs-CZ" sz="4000" dirty="0" smtClean="0"/>
              <a:t>Způsob vlády se může měnit, nedemokratické režimy mohou být svrženy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44380428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Použitá literatura a zdroje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dirty="0" smtClean="0"/>
              <a:t>PaeDr</a:t>
            </a:r>
            <a:r>
              <a:rPr lang="cs-CZ" dirty="0"/>
              <a:t>. Hana  Kovaříková, Občanská výchova III/pro odborná učiliště,  Praha: Septima, s.r.o., 2006</a:t>
            </a:r>
          </a:p>
          <a:p>
            <a:pPr marL="0" indent="0">
              <a:buNone/>
            </a:pPr>
            <a:r>
              <a:rPr lang="cs-CZ" dirty="0"/>
              <a:t>Sokol J. a kol. , Občanské minimum, Praha: ÚIV, 20002</a:t>
            </a:r>
          </a:p>
          <a:p>
            <a:pPr marL="0" indent="0">
              <a:buNone/>
            </a:pPr>
            <a:r>
              <a:rPr lang="cs-CZ" dirty="0" err="1"/>
              <a:t>Emmert</a:t>
            </a:r>
            <a:r>
              <a:rPr lang="cs-CZ" dirty="0"/>
              <a:t>  F. a kol., Odmaturuj ze společenských věd. Brno: </a:t>
            </a:r>
            <a:r>
              <a:rPr lang="cs-CZ" dirty="0" err="1"/>
              <a:t>Didaktis</a:t>
            </a:r>
            <a:r>
              <a:rPr lang="cs-CZ" dirty="0"/>
              <a:t>, 2004 </a:t>
            </a:r>
          </a:p>
          <a:p>
            <a:pPr marL="0" indent="0">
              <a:buNone/>
            </a:pPr>
            <a:r>
              <a:rPr lang="cs-CZ" dirty="0"/>
              <a:t>Ústava České republiky, 1/1993 Sb.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Zákon České národní rady č. 3/1993 Sb. O státních symbolech ČR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Zákon 213/2006 Sb., kterým se mění zákon 352/2001 Sb. O užívání státních symbolů České republiky a o změně některých zákonů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8376826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Adresy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1800" u="sng" dirty="0" smtClean="0"/>
              <a:t>http</a:t>
            </a:r>
            <a:r>
              <a:rPr lang="cs-CZ" sz="1800" u="sng" dirty="0"/>
              <a:t>://</a:t>
            </a:r>
            <a:r>
              <a:rPr lang="cs-CZ" sz="1800" u="sng" dirty="0" smtClean="0"/>
              <a:t>www.cnb.cz/miranda2/export/sites/www.cnb.cz/cs/platidla/download/apl_kurzovni_listek_velka.png</a:t>
            </a:r>
          </a:p>
          <a:p>
            <a:pPr marL="0" indent="0">
              <a:buNone/>
            </a:pPr>
            <a:r>
              <a:rPr lang="cs-CZ" sz="1800" dirty="0"/>
              <a:t>www.office.microsoft.com</a:t>
            </a:r>
            <a:r>
              <a:rPr lang="cs-CZ" sz="1800" dirty="0" smtClean="0"/>
              <a:t>.</a:t>
            </a:r>
            <a:r>
              <a:rPr lang="cs-CZ" sz="1800" u="sng" dirty="0"/>
              <a:t> http://www.dekorace-obrazy.cz/img/kraje_foto.gif</a:t>
            </a:r>
            <a:endParaRPr lang="cs-CZ" sz="1800" dirty="0"/>
          </a:p>
          <a:p>
            <a:pPr marL="0" indent="0">
              <a:buNone/>
            </a:pPr>
            <a:r>
              <a:rPr lang="cs-CZ" sz="1800" u="sng" dirty="0"/>
              <a:t>http://free-top.tym.cz/images/map/mapa-cr-slepa-relief-2.jpg</a:t>
            </a:r>
            <a:endParaRPr lang="cs-CZ" sz="1800" dirty="0"/>
          </a:p>
          <a:p>
            <a:pPr marL="0" indent="0">
              <a:buNone/>
            </a:pPr>
            <a:r>
              <a:rPr lang="cs-CZ" sz="1800" u="sng" dirty="0"/>
              <a:t>http://im9.cz/iR/importprodukt-orig/be8/be8b8bd2aa63e1184f71f840b63ebb77.jpg</a:t>
            </a:r>
            <a:endParaRPr lang="cs-CZ" sz="1800" dirty="0"/>
          </a:p>
          <a:p>
            <a:pPr marL="0" indent="0">
              <a:buNone/>
            </a:pPr>
            <a:r>
              <a:rPr lang="cs-CZ" sz="1800" u="sng" dirty="0"/>
              <a:t>http://www.skutry-pro-postizene.cz/_images/voziky/deda-vozicek-0.JPG</a:t>
            </a:r>
            <a:endParaRPr lang="cs-CZ" sz="1800" dirty="0"/>
          </a:p>
          <a:p>
            <a:pPr marL="0" indent="0">
              <a:buNone/>
            </a:pPr>
            <a:r>
              <a:rPr lang="cs-CZ" sz="1800" u="sng" dirty="0"/>
              <a:t>http://img.csfd.cz/files/images/film/photos/000/148/148565_8fd173.jpg?w370h370</a:t>
            </a:r>
            <a:endParaRPr lang="cs-CZ" sz="1800" dirty="0"/>
          </a:p>
          <a:p>
            <a:pPr marL="0" indent="0">
              <a:buNone/>
            </a:pPr>
            <a:r>
              <a:rPr lang="cs-CZ" sz="1800" u="sng" dirty="0"/>
              <a:t>http://200.77.230.5/plazasEUA/mapa_usa_gimp.jpg</a:t>
            </a:r>
            <a:endParaRPr lang="cs-CZ" sz="1800" dirty="0"/>
          </a:p>
          <a:p>
            <a:pPr marL="0" indent="0">
              <a:buNone/>
            </a:pPr>
            <a:r>
              <a:rPr lang="cs-CZ" sz="1800" u="sng" dirty="0"/>
              <a:t>http://www.sokolska33.cz/wp-content/uploads/2013/04/kralovna-alzbeta-ii-2.jpg</a:t>
            </a:r>
            <a:endParaRPr lang="cs-CZ" sz="1800" dirty="0"/>
          </a:p>
          <a:p>
            <a:pPr marL="0" indent="0">
              <a:buNone/>
            </a:pPr>
            <a:r>
              <a:rPr lang="cs-CZ" sz="1800" u="sng" dirty="0"/>
              <a:t>http://www.goldendust.cz/wp-content/gallery/kralovna-alzbeta/kralovna-alzbeta-7.jpg</a:t>
            </a:r>
            <a:endParaRPr lang="cs-CZ" sz="1800" dirty="0"/>
          </a:p>
          <a:p>
            <a:pPr marL="0" indent="0">
              <a:buNone/>
            </a:pPr>
            <a:r>
              <a:rPr lang="cs-CZ" sz="1800" u="sng" dirty="0"/>
              <a:t>http://img.topky.sk/118565.jpg</a:t>
            </a:r>
            <a:endParaRPr lang="cs-CZ" sz="1800" dirty="0"/>
          </a:p>
          <a:p>
            <a:pPr marL="0" indent="0">
              <a:buNone/>
            </a:pPr>
            <a:r>
              <a:rPr lang="cs-CZ" sz="1800" u="sng" dirty="0"/>
              <a:t>http://gfx.volny.cz/up/fotky/7princ-harry-400.jpg</a:t>
            </a:r>
            <a:endParaRPr lang="cs-CZ" sz="1800" dirty="0"/>
          </a:p>
          <a:p>
            <a:pPr marL="0" indent="0">
              <a:buNone/>
            </a:pPr>
            <a:r>
              <a:rPr lang="cs-CZ" sz="1800" u="sng" dirty="0"/>
              <a:t>http://</a:t>
            </a:r>
            <a:r>
              <a:rPr lang="cs-CZ" sz="1800" u="sng" dirty="0" smtClean="0"/>
              <a:t>www.svetplus.com/images/vesti/225809234.jpg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u="sng" dirty="0" smtClean="0"/>
              <a:t>http://www3.pictures.gi.zimbio.com/HRH+Prince+Charles+Turns+60+vq2RkZropY1l.jpg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u="sng" dirty="0" smtClean="0"/>
              <a:t>http</a:t>
            </a:r>
            <a:r>
              <a:rPr lang="cs-CZ" sz="1800" u="sng" dirty="0"/>
              <a:t>://upload.wikimedia.org/wikipedia/commons/thumb/4/49/Emperor_Akihito_and_empress_Michiko_of_japan.jpg/200px-Emperor_Akihito_and_empress_Michiko_of_japan.jpg</a:t>
            </a:r>
            <a:endParaRPr lang="cs-CZ" sz="1800" dirty="0"/>
          </a:p>
          <a:p>
            <a:pPr marL="0" indent="0">
              <a:buNone/>
            </a:pPr>
            <a:r>
              <a:rPr lang="cs-CZ" sz="1800" u="sng" dirty="0"/>
              <a:t>http://www.academiaknihy.cz/eshop-images/small/ustava-ceske-republiky.jpg</a:t>
            </a:r>
            <a:endParaRPr lang="cs-CZ" sz="1800" dirty="0"/>
          </a:p>
          <a:p>
            <a:pPr marL="0" indent="0">
              <a:buNone/>
            </a:pPr>
            <a:r>
              <a:rPr lang="cs-CZ" sz="1800" dirty="0"/>
              <a:t>http://i.iinfo.cz/s/6/2225_s-ustava-ceske-republiky.gif</a:t>
            </a:r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9043907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495</TotalTime>
  <Words>680</Words>
  <Application>Microsoft Office PowerPoint</Application>
  <PresentationFormat>Předvádění na obrazovce (4:3)</PresentationFormat>
  <Paragraphs>193</Paragraphs>
  <Slides>23</Slides>
  <Notes>23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Motiv systému Office</vt:lpstr>
      <vt:lpstr>Výukový materiál Zpracovaný v rámci projektu EU peníze školám </vt:lpstr>
      <vt:lpstr> Téma: Člověk v demokratickém státě 41. Hlavní úkoly státu </vt:lpstr>
      <vt:lpstr> Co je to stát? K čemu jej lidé potřebují? </vt:lpstr>
      <vt:lpstr>Státy v Evropě</vt:lpstr>
      <vt:lpstr>Hlavní úkoly státu</vt:lpstr>
      <vt:lpstr>Vyjmenuj podle obrázků úkoly státu.</vt:lpstr>
      <vt:lpstr>Kde bere stát peníze?</vt:lpstr>
      <vt:lpstr>Spotřební daň</vt:lpstr>
      <vt:lpstr>Co je to princip solidarity?</vt:lpstr>
      <vt:lpstr>Sociální podpora nemohoucích lidí</vt:lpstr>
      <vt:lpstr>Znaky státu</vt:lpstr>
      <vt:lpstr> Měna ČR         Kdo je kdo na našich bankovkách? </vt:lpstr>
      <vt:lpstr>Kde a kdy vznikaly první státy?</vt:lpstr>
      <vt:lpstr> Jaké mohou mít státy uspořádání? </vt:lpstr>
      <vt:lpstr>Složený stát </vt:lpstr>
      <vt:lpstr>Jak se dělí státy podle způsobu vlády?</vt:lpstr>
      <vt:lpstr>Jak se dělí státy podle toho, kdo stojí v jejich čele?</vt:lpstr>
      <vt:lpstr>Království a císařství v historii a dnešní době</vt:lpstr>
      <vt:lpstr>Co je to ústava?</vt:lpstr>
      <vt:lpstr>       ÚSTAVA ČR</vt:lpstr>
      <vt:lpstr>Kolik je na světě států? Jak se liší?</vt:lpstr>
      <vt:lpstr>Použitá literatura a zdroje </vt:lpstr>
      <vt:lpstr>Adresy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Windows User</dc:creator>
  <cp:lastModifiedBy>Windows User</cp:lastModifiedBy>
  <cp:revision>51</cp:revision>
  <dcterms:created xsi:type="dcterms:W3CDTF">2013-11-22T15:12:52Z</dcterms:created>
  <dcterms:modified xsi:type="dcterms:W3CDTF">2014-02-06T21:49:31Z</dcterms:modified>
</cp:coreProperties>
</file>