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56" r:id="rId3"/>
    <p:sldId id="274" r:id="rId4"/>
    <p:sldId id="277" r:id="rId5"/>
    <p:sldId id="282" r:id="rId6"/>
    <p:sldId id="283" r:id="rId7"/>
    <p:sldId id="284" r:id="rId8"/>
    <p:sldId id="28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EFEC02A-27D6-47FB-91C0-3D9675465E23}">
          <p14:sldIdLst>
            <p14:sldId id="285"/>
            <p14:sldId id="256"/>
            <p14:sldId id="274"/>
            <p14:sldId id="277"/>
            <p14:sldId id="282"/>
            <p14:sldId id="283"/>
            <p14:sldId id="284"/>
            <p14:sldId id="286"/>
          </p14:sldIdLst>
        </p14:section>
        <p14:section name="Oddíl bez názvu" id="{57CF9733-BF34-4356-BA78-350D8BC2833F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D62A"/>
    <a:srgbClr val="CFE2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36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757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186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1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592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23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831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801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5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19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827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5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82283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VY_32_INOVACE_17_Podmět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a přísudek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664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Podmět a přísudek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65379" y="4149080"/>
            <a:ext cx="5986941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 procvičování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869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Vyhledej v textu </a:t>
            </a:r>
            <a:r>
              <a:rPr lang="cs-CZ" b="1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podmět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přísudek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1700808"/>
            <a:ext cx="849694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 dětském hřišti si hrají malé děti. …………………………….</a:t>
            </a:r>
          </a:p>
          <a:p>
            <a:r>
              <a:rPr lang="cs-CZ" sz="2800" b="1" dirty="0" smtClean="0"/>
              <a:t>U nedalekého lesíka se pásly srny. ……………………………….</a:t>
            </a:r>
          </a:p>
          <a:p>
            <a:r>
              <a:rPr lang="cs-CZ" sz="2800" b="1" dirty="0" smtClean="0"/>
              <a:t>Na zahradě rostou ovocné stromy. ……………………………….</a:t>
            </a:r>
          </a:p>
          <a:p>
            <a:r>
              <a:rPr lang="cs-CZ" sz="2800" b="1" dirty="0" smtClean="0"/>
              <a:t>Kolona aut se zastavila na semaforu. …………………………..</a:t>
            </a:r>
          </a:p>
          <a:p>
            <a:r>
              <a:rPr lang="cs-CZ" sz="2800" b="1" dirty="0" smtClean="0"/>
              <a:t>Žáci psali do sešitu dlouhý diktát. ………………………………..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</a:rPr>
              <a:t>Prudký déšť buší do střechy. …………………………………………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</a:rPr>
              <a:t>Autobus prudce přibrzdil na parkovišti. …………………….….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</a:rPr>
              <a:t>Nový spolužák si sedl do první lavice. ……………………………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</a:rPr>
              <a:t>Ze mlýna vyšel  mlynář s pytlem. ………………………………….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</a:rPr>
              <a:t>Kolem vesnice tekla prudká říčka. ………………………………..</a:t>
            </a:r>
          </a:p>
          <a:p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6228184" y="1588352"/>
            <a:ext cx="295232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děti </a:t>
            </a:r>
            <a:r>
              <a:rPr lang="cs-CZ" sz="2800" b="1" dirty="0" smtClean="0">
                <a:solidFill>
                  <a:srgbClr val="002060"/>
                </a:solidFill>
              </a:rPr>
              <a:t>si hrají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6248061" y="2001236"/>
            <a:ext cx="242839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srny </a:t>
            </a:r>
            <a:r>
              <a:rPr lang="cs-CZ" sz="2800" b="1" dirty="0" smtClean="0">
                <a:solidFill>
                  <a:srgbClr val="002060"/>
                </a:solidFill>
              </a:rPr>
              <a:t>se pásly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6228184" y="2452448"/>
            <a:ext cx="273630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stromy </a:t>
            </a:r>
            <a:r>
              <a:rPr lang="cs-CZ" sz="2800" b="1" dirty="0" smtClean="0">
                <a:solidFill>
                  <a:srgbClr val="002060"/>
                </a:solidFill>
              </a:rPr>
              <a:t>rostou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6020543" y="2865332"/>
            <a:ext cx="315996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kolona </a:t>
            </a:r>
            <a:r>
              <a:rPr lang="cs-CZ" sz="2800" b="1" dirty="0" smtClean="0">
                <a:solidFill>
                  <a:srgbClr val="002060"/>
                </a:solidFill>
              </a:rPr>
              <a:t>se zastavila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6228184" y="3316544"/>
            <a:ext cx="295232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žáci </a:t>
            </a:r>
            <a:r>
              <a:rPr lang="cs-CZ" sz="2800" b="1" dirty="0" smtClean="0">
                <a:solidFill>
                  <a:srgbClr val="002060"/>
                </a:solidFill>
              </a:rPr>
              <a:t>psali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6227305" y="372942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déšť </a:t>
            </a:r>
            <a:r>
              <a:rPr lang="cs-CZ" sz="2800" b="1" dirty="0" smtClean="0">
                <a:solidFill>
                  <a:srgbClr val="002060"/>
                </a:solidFill>
              </a:rPr>
              <a:t>buší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6228184" y="4161476"/>
            <a:ext cx="273630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autobus </a:t>
            </a:r>
            <a:r>
              <a:rPr lang="cs-CZ" sz="2800" b="1" dirty="0" smtClean="0">
                <a:solidFill>
                  <a:srgbClr val="002060"/>
                </a:solidFill>
              </a:rPr>
              <a:t>přibrzdil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6228184" y="4593524"/>
            <a:ext cx="302433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spolužák </a:t>
            </a:r>
            <a:r>
              <a:rPr lang="cs-CZ" sz="2800" b="1" dirty="0" smtClean="0">
                <a:solidFill>
                  <a:srgbClr val="002060"/>
                </a:solidFill>
              </a:rPr>
              <a:t>si sedl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6228184" y="497272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mlynář </a:t>
            </a:r>
            <a:r>
              <a:rPr lang="cs-CZ" sz="2800" b="1" dirty="0" smtClean="0">
                <a:solidFill>
                  <a:srgbClr val="002060"/>
                </a:solidFill>
              </a:rPr>
              <a:t>vyšel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6228184" y="542606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říčka </a:t>
            </a:r>
            <a:r>
              <a:rPr lang="cs-CZ" sz="2800" b="1" dirty="0" smtClean="0">
                <a:solidFill>
                  <a:srgbClr val="002060"/>
                </a:solidFill>
              </a:rPr>
              <a:t>tekla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5" name="Veselý obličej 14"/>
          <p:cNvSpPr/>
          <p:nvPr/>
        </p:nvSpPr>
        <p:spPr>
          <a:xfrm>
            <a:off x="8316416" y="5949280"/>
            <a:ext cx="720080" cy="864096"/>
          </a:xfrm>
          <a:prstGeom prst="smileyFace">
            <a:avLst/>
          </a:prstGeom>
          <a:solidFill>
            <a:srgbClr val="7030A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08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5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5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5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500"/>
                            </p:stCondLst>
                            <p:childTnLst>
                              <p:par>
                                <p:cTn id="6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500"/>
                            </p:stCondLst>
                            <p:childTnLst>
                              <p:par>
                                <p:cTn id="6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1743206"/>
            <a:ext cx="820891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 námi ubíhala silnice s topoly. …………………………...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nazývají ty květiny</a:t>
            </a:r>
            <a:r>
              <a:rPr lang="cs-CZ" sz="2800" b="1" dirty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záhonu? 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Maminčiny klíče ležely na lavičce. …………………………….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schodišti se fotografovaly skupiny lidí. 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Veselé obrázky zdobily okna školky. ………………………….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 žhavým sluncem rostou kaktusy. 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 zelené vázy na stole dala teta květiny. 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šňůrách viselo vyprané prádlo. ……………………………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Holubi se rozlétli do všech stran. ………………………………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šatně stály pěkně srovnané boty. ………………………….</a:t>
            </a:r>
          </a:p>
        </p:txBody>
      </p:sp>
      <p:sp>
        <p:nvSpPr>
          <p:cNvPr id="8" name="Veselý obličej 7"/>
          <p:cNvSpPr/>
          <p:nvPr/>
        </p:nvSpPr>
        <p:spPr>
          <a:xfrm>
            <a:off x="8316416" y="5949280"/>
            <a:ext cx="720080" cy="864096"/>
          </a:xfrm>
          <a:prstGeom prst="smileyFace">
            <a:avLst/>
          </a:prstGeom>
          <a:solidFill>
            <a:srgbClr val="7030A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Vyhledej v textu </a:t>
            </a:r>
            <a:r>
              <a:rPr lang="cs-CZ" b="1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podmět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6659353" y="167214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silnice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6597892" y="2085028"/>
            <a:ext cx="164651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květiny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6659353" y="253624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klíče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6659353" y="294912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skupiny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6659353" y="340033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obrázky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6659353" y="38132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kaktusy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6659353" y="424526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teta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6659353" y="467731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prádlo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6659353" y="505583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holubi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6664964" y="549806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boty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703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0"/>
                            </p:stCondLst>
                            <p:childTnLst>
                              <p:par>
                                <p:cTn id="6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743206"/>
            <a:ext cx="820891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 námi ubíhala silnice s topoly. …………………………...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nazývají ty květiny</a:t>
            </a:r>
            <a:r>
              <a:rPr lang="cs-CZ" sz="2800" b="1" dirty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záhonu? 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Maminčiny klíče ležely na lavičce. …………………………….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schodišti se fotografovaly skupiny lidí. 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Veselé obrázky zdobily okna školky. ………………………….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 žhavým sluncem rostou kaktusy. 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 zelené vázy na stole dala teta květiny. 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šňůrách viselo vyprané prádlo. ……………………………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Holubi se rozlétli do všech stran. ………………………………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šatně stály pěkně srovnané boty. ………………………….</a:t>
            </a:r>
          </a:p>
        </p:txBody>
      </p:sp>
      <p:sp>
        <p:nvSpPr>
          <p:cNvPr id="3" name="Veselý obličej 2"/>
          <p:cNvSpPr/>
          <p:nvPr/>
        </p:nvSpPr>
        <p:spPr>
          <a:xfrm>
            <a:off x="8316416" y="5949280"/>
            <a:ext cx="720080" cy="864096"/>
          </a:xfrm>
          <a:prstGeom prst="smileyFace">
            <a:avLst/>
          </a:prstGeom>
          <a:solidFill>
            <a:srgbClr val="7030A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260648"/>
            <a:ext cx="8229600" cy="1143000"/>
          </a:xfrm>
          <a:prstGeom prst="rect">
            <a:avLst/>
          </a:prstGeo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Vyhledej v textu </a:t>
            </a:r>
            <a:r>
              <a:rPr lang="cs-CZ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přísudek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6659353" y="167214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2060"/>
                </a:solidFill>
              </a:rPr>
              <a:t>ubíhala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6597892" y="2085028"/>
            <a:ext cx="207856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2060"/>
                </a:solidFill>
              </a:rPr>
              <a:t>nazývají  se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6659353" y="253624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2060"/>
                </a:solidFill>
              </a:rPr>
              <a:t>ležely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6516216" y="2949124"/>
            <a:ext cx="301466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2060"/>
                </a:solidFill>
              </a:rPr>
              <a:t>fotografovaly se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6659353" y="340033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2060"/>
                </a:solidFill>
              </a:rPr>
              <a:t>zdobily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6659353" y="38132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2060"/>
                </a:solidFill>
              </a:rPr>
              <a:t>rostou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6659353" y="424526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2060"/>
                </a:solidFill>
              </a:rPr>
              <a:t>dala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6659353" y="467731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2060"/>
                </a:solidFill>
              </a:rPr>
              <a:t>viselo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6659353" y="505583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2060"/>
                </a:solidFill>
              </a:rPr>
              <a:t>rozlétli se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6664964" y="549806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2060"/>
                </a:solidFill>
              </a:rPr>
              <a:t>stály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4459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0"/>
                            </p:stCondLst>
                            <p:childTnLst>
                              <p:par>
                                <p:cTn id="6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229600" cy="1143000"/>
          </a:xfrm>
          <a:prstGeom prst="rect">
            <a:avLst/>
          </a:prstGeo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</a:t>
            </a:r>
            <a:r>
              <a:rPr lang="cs-CZ" b="1" i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b="1" i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</a:t>
            </a:r>
            <a:r>
              <a:rPr lang="cs-CZ" b="1" i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309634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Ptáci letěl_. </a:t>
            </a:r>
          </a:p>
          <a:p>
            <a:r>
              <a:rPr lang="cs-CZ" sz="2400" b="1" dirty="0" smtClean="0"/>
              <a:t>Slepice kdákal_.</a:t>
            </a:r>
          </a:p>
          <a:p>
            <a:r>
              <a:rPr lang="cs-CZ" sz="2400" b="1" dirty="0" smtClean="0"/>
              <a:t>Klubíčka se kutálel_.</a:t>
            </a:r>
          </a:p>
          <a:p>
            <a:r>
              <a:rPr lang="cs-CZ" sz="2400" b="1" dirty="0" smtClean="0"/>
              <a:t>Pastelky se zlomil_.</a:t>
            </a:r>
          </a:p>
          <a:p>
            <a:r>
              <a:rPr lang="cs-CZ" sz="2400" b="1" dirty="0" smtClean="0"/>
              <a:t>Včely bzučel_.</a:t>
            </a:r>
          </a:p>
          <a:p>
            <a:r>
              <a:rPr lang="cs-CZ" sz="2400" b="1" dirty="0" smtClean="0"/>
              <a:t>Slavíci zpíval_.</a:t>
            </a:r>
          </a:p>
          <a:p>
            <a:r>
              <a:rPr lang="cs-CZ" sz="2400" b="1" dirty="0" smtClean="0"/>
              <a:t>Šeříky voněl_.</a:t>
            </a:r>
          </a:p>
          <a:p>
            <a:r>
              <a:rPr lang="cs-CZ" sz="2400" b="1" dirty="0" smtClean="0"/>
              <a:t>Lodě plul_.</a:t>
            </a:r>
          </a:p>
          <a:p>
            <a:r>
              <a:rPr lang="cs-CZ" sz="2400" b="1" dirty="0" smtClean="0"/>
              <a:t>Křesla stál_</a:t>
            </a:r>
          </a:p>
          <a:p>
            <a:r>
              <a:rPr lang="cs-CZ" sz="2400" b="1" dirty="0" smtClean="0"/>
              <a:t>Orli létal_.</a:t>
            </a:r>
          </a:p>
          <a:p>
            <a:r>
              <a:rPr lang="cs-CZ" sz="2400" b="1" dirty="0" smtClean="0"/>
              <a:t>Kola vrzal_.</a:t>
            </a:r>
          </a:p>
          <a:p>
            <a:r>
              <a:rPr lang="cs-CZ" sz="2400" b="1" dirty="0" smtClean="0"/>
              <a:t>Vůně dráždil_.</a:t>
            </a:r>
          </a:p>
          <a:p>
            <a:r>
              <a:rPr lang="cs-CZ" sz="2400" b="1" dirty="0" smtClean="0"/>
              <a:t>Zahrady kvetl_.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1242255"/>
            <a:ext cx="29883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Děti </a:t>
            </a:r>
            <a:r>
              <a:rPr lang="cs-CZ" sz="2400" b="1" dirty="0"/>
              <a:t>zpíval_</a:t>
            </a:r>
          </a:p>
          <a:p>
            <a:r>
              <a:rPr lang="cs-CZ" sz="2400" b="1" dirty="0"/>
              <a:t>Traktory oral_.</a:t>
            </a:r>
          </a:p>
          <a:p>
            <a:r>
              <a:rPr lang="cs-CZ" sz="2400" b="1" dirty="0"/>
              <a:t>Myši se skryl_.</a:t>
            </a:r>
          </a:p>
          <a:p>
            <a:r>
              <a:rPr lang="cs-CZ" sz="2400" b="1" dirty="0"/>
              <a:t>Želvy se plazil_.</a:t>
            </a:r>
          </a:p>
          <a:p>
            <a:r>
              <a:rPr lang="cs-CZ" sz="2400" b="1" dirty="0"/>
              <a:t>Myslivci střílel</a:t>
            </a:r>
            <a:r>
              <a:rPr lang="cs-CZ" sz="2400" b="1" dirty="0" smtClean="0"/>
              <a:t>_.</a:t>
            </a:r>
          </a:p>
          <a:p>
            <a:r>
              <a:rPr lang="cs-CZ" sz="2400" b="1" dirty="0" smtClean="0"/>
              <a:t>Švadleny šil_.</a:t>
            </a:r>
          </a:p>
          <a:p>
            <a:r>
              <a:rPr lang="cs-CZ" sz="2400" b="1" dirty="0" smtClean="0"/>
              <a:t>Koťata dováděl_.</a:t>
            </a:r>
          </a:p>
          <a:p>
            <a:r>
              <a:rPr lang="cs-CZ" sz="2400" b="1" dirty="0" smtClean="0"/>
              <a:t>Silnice vedl_.</a:t>
            </a:r>
          </a:p>
          <a:p>
            <a:r>
              <a:rPr lang="cs-CZ" sz="2400" b="1" dirty="0" smtClean="0"/>
              <a:t>Automobily odjel_.</a:t>
            </a:r>
          </a:p>
          <a:p>
            <a:r>
              <a:rPr lang="cs-CZ" sz="2400" b="1" dirty="0" smtClean="0"/>
              <a:t>Chleby se pekl_.</a:t>
            </a:r>
          </a:p>
          <a:p>
            <a:r>
              <a:rPr lang="cs-CZ" sz="2400" b="1" dirty="0" smtClean="0"/>
              <a:t>Ztratil_ se klíče.</a:t>
            </a:r>
          </a:p>
          <a:p>
            <a:r>
              <a:rPr lang="cs-CZ" sz="2400" b="1" dirty="0" smtClean="0"/>
              <a:t>Stany stál_.</a:t>
            </a:r>
          </a:p>
          <a:p>
            <a:r>
              <a:rPr lang="cs-CZ" sz="2400" b="1" dirty="0" smtClean="0"/>
              <a:t>Pekaři pekl_.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1196752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48136" y="1539158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1922390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2276872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87724" y="267930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59732" y="303934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87724" y="3356992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3717032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4149080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55676" y="4509120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483954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87724" y="519958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5573416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123914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96236" y="159918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32240" y="195922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2348880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12260" y="2708920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52220" y="303934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20272" y="3429000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16216" y="3796774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304600" y="4163779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12260" y="4509120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832140" y="4865249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336196" y="5271591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80212" y="5588115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Veselý obličej 30"/>
          <p:cNvSpPr/>
          <p:nvPr/>
        </p:nvSpPr>
        <p:spPr>
          <a:xfrm>
            <a:off x="8316416" y="5949280"/>
            <a:ext cx="720080" cy="864096"/>
          </a:xfrm>
          <a:prstGeom prst="smileyFace">
            <a:avLst/>
          </a:prstGeom>
          <a:solidFill>
            <a:srgbClr val="7030A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99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0"/>
                            </p:stCondLst>
                            <p:childTnLst>
                              <p:par>
                                <p:cTn id="6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1000"/>
                            </p:stCondLst>
                            <p:childTnLst>
                              <p:par>
                                <p:cTn id="7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20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3000"/>
                            </p:stCondLst>
                            <p:childTnLst>
                              <p:par>
                                <p:cTn id="8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4000"/>
                            </p:stCondLst>
                            <p:childTnLst>
                              <p:par>
                                <p:cTn id="8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5000"/>
                            </p:stCondLst>
                            <p:childTnLst>
                              <p:par>
                                <p:cTn id="9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7000"/>
                            </p:stCondLst>
                            <p:childTnLst>
                              <p:par>
                                <p:cTn id="10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8000"/>
                            </p:stCondLst>
                            <p:childTnLst>
                              <p:par>
                                <p:cTn id="1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9000"/>
                            </p:stCondLst>
                            <p:childTnLst>
                              <p:par>
                                <p:cTn id="1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1000"/>
                            </p:stCondLst>
                            <p:childTnLst>
                              <p:par>
                                <p:cTn id="1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22000"/>
                            </p:stCondLst>
                            <p:childTnLst>
                              <p:par>
                                <p:cTn id="13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3000"/>
                            </p:stCondLst>
                            <p:childTnLst>
                              <p:par>
                                <p:cTn id="14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4000"/>
                            </p:stCondLst>
                            <p:childTnLst>
                              <p:par>
                                <p:cTn id="1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5000"/>
                            </p:stCondLst>
                            <p:childTnLst>
                              <p:par>
                                <p:cTn id="15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26000"/>
                            </p:stCondLst>
                            <p:childTnLst>
                              <p:par>
                                <p:cTn id="16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229600" cy="1143000"/>
          </a:xfrm>
          <a:prstGeom prst="rect">
            <a:avLst/>
          </a:prstGeo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</a:t>
            </a:r>
            <a:r>
              <a:rPr lang="cs-CZ" b="1" i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b="1" i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</a:t>
            </a:r>
            <a:r>
              <a:rPr lang="cs-CZ" b="1" i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2613" y="1268760"/>
            <a:ext cx="78488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Ze zahrady se ozýval_ skřivani. Chlapci si připravil_ sešity. Školáci se vydal_ na výlet. Vlaštovky se chystal_ k odletu. Barevné listy padal_ na zem. Mláďata se batolil_ za matkou. Skupiny lidí stál_ na ulici. Auta se rychle rozjel_ do kopce. Mravenci pilně pracoval_ na stavbě mraveniště. Tisíce žáků se rozjel_ do táborů. Musel_ se vrátit obě výpravy. V prudkém větru se mi </a:t>
            </a:r>
            <a:r>
              <a:rPr lang="cs-CZ" sz="2800" b="1" dirty="0" err="1" smtClean="0"/>
              <a:t>zloml</a:t>
            </a:r>
            <a:r>
              <a:rPr lang="cs-CZ" sz="2800" b="1" dirty="0" smtClean="0"/>
              <a:t>_ stromy. </a:t>
            </a:r>
            <a:r>
              <a:rPr lang="cs-CZ" sz="2800" b="1" dirty="0" err="1" smtClean="0"/>
              <a:t>Přišl</a:t>
            </a:r>
            <a:r>
              <a:rPr lang="cs-CZ" sz="2800" b="1" dirty="0" smtClean="0"/>
              <a:t>_ nás tam stovky. Holky </a:t>
            </a:r>
            <a:r>
              <a:rPr lang="cs-CZ" sz="2800" b="1" dirty="0" err="1" smtClean="0"/>
              <a:t>šl</a:t>
            </a:r>
            <a:r>
              <a:rPr lang="cs-CZ" sz="2800" b="1" dirty="0" smtClean="0"/>
              <a:t>_ do kina. Lidé zaplatil_ za vstupenky. Prodavači prodával_ levné nápoje. V obchodě byl_ bedny s ovocem.</a:t>
            </a:r>
          </a:p>
          <a:p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43908" y="1311151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92380" y="1311150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21511" y="1772816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2132856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92180" y="2132856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83868" y="2564904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632340" y="2564904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63988" y="3026569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07804" y="3471391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3876922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19972" y="3861048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62010" y="427764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427764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4695527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4725144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0072" y="5157192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19772" y="5559623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Veselý obličej 21"/>
          <p:cNvSpPr/>
          <p:nvPr/>
        </p:nvSpPr>
        <p:spPr>
          <a:xfrm>
            <a:off x="8028384" y="5805264"/>
            <a:ext cx="720080" cy="864096"/>
          </a:xfrm>
          <a:prstGeom prst="smileyFace">
            <a:avLst/>
          </a:prstGeom>
          <a:solidFill>
            <a:srgbClr val="7030A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54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4676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949</TotalTime>
  <Words>591</Words>
  <Application>Microsoft Office PowerPoint</Application>
  <PresentationFormat>Předvádění na obrazovce (4:3)</PresentationFormat>
  <Paragraphs>146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Podmět a přísudek</vt:lpstr>
      <vt:lpstr>Vyhledej v textu podmět a přísudek.</vt:lpstr>
      <vt:lpstr>Vyhledej v textu podmět.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149</cp:revision>
  <dcterms:created xsi:type="dcterms:W3CDTF">2011-05-13T10:56:58Z</dcterms:created>
  <dcterms:modified xsi:type="dcterms:W3CDTF">2011-11-23T19:23:05Z</dcterms:modified>
</cp:coreProperties>
</file>