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2" r:id="rId1"/>
  </p:sldMasterIdLst>
  <p:notesMasterIdLst>
    <p:notesMasterId r:id="rId9"/>
  </p:notesMasterIdLst>
  <p:sldIdLst>
    <p:sldId id="256" r:id="rId2"/>
    <p:sldId id="263" r:id="rId3"/>
    <p:sldId id="258" r:id="rId4"/>
    <p:sldId id="259" r:id="rId5"/>
    <p:sldId id="260" r:id="rId6"/>
    <p:sldId id="262" r:id="rId7"/>
    <p:sldId id="261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ECB3FD-2D09-4497-A140-AAABD39FF35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F7E4E2-2374-41D9-83BD-A2F6C4C1213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38446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F7E4E2-2374-41D9-83BD-A2F6C4C1213A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JURÁČKOVÁ, I.; HUBEŇÁKOVÁ</a:t>
            </a:r>
            <a:r>
              <a:rPr lang="cs-CZ" baseline="0" dirty="0" smtClean="0"/>
              <a:t>, L. </a:t>
            </a:r>
            <a:r>
              <a:rPr lang="cs-CZ" i="1" baseline="0" dirty="0" smtClean="0"/>
              <a:t>Čítanka pro 4. ročník základní školy. </a:t>
            </a:r>
            <a:r>
              <a:rPr lang="cs-CZ" i="0" baseline="0" dirty="0" smtClean="0"/>
              <a:t>1. </a:t>
            </a:r>
            <a:r>
              <a:rPr lang="cs-CZ" i="0" baseline="0" dirty="0" err="1" smtClean="0"/>
              <a:t>vyd</a:t>
            </a:r>
            <a:r>
              <a:rPr lang="cs-CZ" i="0" baseline="0" dirty="0" smtClean="0"/>
              <a:t>. Brno: </a:t>
            </a:r>
            <a:r>
              <a:rPr lang="cs-CZ" i="0" baseline="0" dirty="0" err="1" smtClean="0"/>
              <a:t>Didaktis</a:t>
            </a:r>
            <a:r>
              <a:rPr lang="cs-CZ" i="0" baseline="0" dirty="0" smtClean="0"/>
              <a:t>, 2005. ISBN 80-7358-038-1. s. 146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F7E4E2-2374-41D9-83BD-A2F6C4C1213A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082F466-04CE-43D7-B2FD-0CA702144FF4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8C942CF-FC36-441A-9BC5-D2918B1EF21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526F56A-52C3-4BE5-A7FB-27F217C83531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CE7ED35-938B-4C4B-BF4F-2BC529DDE22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396FBCC-08B0-40C3-844A-CD5462904C8A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DE18F24-279A-4F36-B097-04403DEC463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D97663-C510-4366-8B38-05A5DDB6CD9E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5B3A58-B989-4E35-AE28-33890D5C064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CE7742F-32DC-497C-BF79-7D6F9C432F7F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DD85096-1F5C-400E-B175-865BBA17119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D6386CC-F3EE-4630-B191-17FF66BBF0DF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EE2130F-066A-442F-AB14-2C33FC3ADC2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C434575-ACE9-49CA-978F-9D6838A7B87C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7ADAAB-3B26-4B16-815E-A0797AAFCA0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1545DF0-6558-492F-9A81-2586C9DAA85B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A4AF1E-4DDD-4E88-AF36-E2360AC0EC4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B8E437B-9435-4521-8474-5A2860E8EF61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7503E7B0-8FA1-4642-B3CF-79FB3219A6E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088D2A-8ABD-45A4-BDE4-E24DFE1F08AA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6DE30E0-DFD7-40BA-AD84-981C407F477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7B6CD65-6047-428B-BCC5-153FADC9DC23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8280CFC-FD4D-42BE-89A5-ADC7FCD10D4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0D7AC4E3-6D46-40C6-8CED-87BBBBCE483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EE61ED19-5AC1-43F4-80D3-D21B0AFE40AC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3" r:id="rId1"/>
    <p:sldLayoutId id="2147483844" r:id="rId2"/>
    <p:sldLayoutId id="2147483845" r:id="rId3"/>
    <p:sldLayoutId id="2147483846" r:id="rId4"/>
    <p:sldLayoutId id="2147483847" r:id="rId5"/>
    <p:sldLayoutId id="2147483848" r:id="rId6"/>
    <p:sldLayoutId id="2147483849" r:id="rId7"/>
    <p:sldLayoutId id="2147483850" r:id="rId8"/>
    <p:sldLayoutId id="2147483851" r:id="rId9"/>
    <p:sldLayoutId id="2147483852" r:id="rId10"/>
    <p:sldLayoutId id="2147483853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 anchor="t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 eaLnBrk="1" hangingPunct="1"/>
            <a:r>
              <a:rPr lang="cs-CZ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MULTIKULTURA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3886200"/>
            <a:ext cx="8064500" cy="1990725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lang="cs-CZ" sz="1400" dirty="0" smtClean="0"/>
              <a:t>Základní škola a mateřská škola </a:t>
            </a:r>
            <a:r>
              <a:rPr lang="cs-CZ" sz="1400" dirty="0" err="1" smtClean="0"/>
              <a:t>Nesovice</a:t>
            </a:r>
            <a:r>
              <a:rPr lang="cs-CZ" sz="1400" dirty="0" smtClean="0"/>
              <a:t>, příspěvková organizace; </a:t>
            </a:r>
            <a:r>
              <a:rPr lang="cs-CZ" sz="1400" dirty="0" smtClean="0"/>
              <a:t>CZ.1.07/1.4.00/21.1167</a:t>
            </a:r>
            <a:endParaRPr lang="cs-CZ" sz="1400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III/2 Inovace a zkvalitnění výuky prostřednictvím ICT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VY_32_INOVACE_02_Multikultura</a:t>
            </a:r>
            <a:endParaRPr lang="cs-CZ" sz="1400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Kultura našeho a jiných národů.</a:t>
            </a:r>
            <a:endParaRPr lang="cs-CZ" sz="1400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Mgr. Iva Hanáková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94238" y="371474"/>
            <a:ext cx="4555525" cy="1113309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Anotace:</a:t>
            </a:r>
          </a:p>
          <a:p>
            <a:r>
              <a:rPr lang="cs-CZ" dirty="0" smtClean="0"/>
              <a:t>Co je to vlastně multikultura. Seznámení s kulturou jiných národů.  Cestování.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Ročník:	4.</a:t>
            </a:r>
          </a:p>
          <a:p>
            <a:pPr>
              <a:buNone/>
            </a:pPr>
            <a:r>
              <a:rPr lang="cs-CZ" dirty="0" smtClean="0"/>
              <a:t>Vzdělávací oblast: Jazyk a jazyková komunikace</a:t>
            </a:r>
          </a:p>
          <a:p>
            <a:pPr>
              <a:buNone/>
            </a:pPr>
            <a:r>
              <a:rPr lang="cs-CZ" dirty="0" smtClean="0"/>
              <a:t>Předmět:	</a:t>
            </a:r>
            <a:r>
              <a:rPr lang="cs-CZ" smtClean="0"/>
              <a:t>Český jazyk - čtení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Multikultura</a:t>
            </a:r>
            <a:endParaRPr lang="cs-CZ" b="1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Každý národ a každá země má svou vlastní kulturu. Mají svou:</a:t>
            </a:r>
          </a:p>
          <a:p>
            <a:pPr lvl="1"/>
            <a:r>
              <a:rPr lang="cs-CZ" dirty="0" smtClean="0"/>
              <a:t>Hudbu</a:t>
            </a:r>
          </a:p>
          <a:p>
            <a:pPr lvl="1"/>
            <a:r>
              <a:rPr lang="cs-CZ" dirty="0" smtClean="0"/>
              <a:t>Výtvarné umění</a:t>
            </a:r>
          </a:p>
          <a:p>
            <a:pPr lvl="1"/>
            <a:r>
              <a:rPr lang="cs-CZ" dirty="0" smtClean="0"/>
              <a:t>Literaturu</a:t>
            </a:r>
          </a:p>
          <a:p>
            <a:pPr lvl="1"/>
            <a:r>
              <a:rPr lang="cs-CZ" dirty="0" smtClean="0"/>
              <a:t>Kuchyni aj.</a:t>
            </a:r>
          </a:p>
          <a:p>
            <a:r>
              <a:rPr lang="cs-CZ" dirty="0" smtClean="0"/>
              <a:t>Děti, např. v afrických zemích, čtou jiné pohádky než děti v České republice nebo Švédsku.</a:t>
            </a:r>
          </a:p>
          <a:p>
            <a:endParaRPr lang="cs-CZ" dirty="0"/>
          </a:p>
          <a:p>
            <a:r>
              <a:rPr lang="cs-CZ" dirty="0" smtClean="0"/>
              <a:t>Pohádky:</a:t>
            </a:r>
          </a:p>
          <a:p>
            <a:pPr lvl="1"/>
            <a:r>
              <a:rPr lang="cs-CZ" dirty="0"/>
              <a:t>š</a:t>
            </a:r>
            <a:r>
              <a:rPr lang="cs-CZ" dirty="0" smtClean="0"/>
              <a:t>panělské</a:t>
            </a:r>
          </a:p>
          <a:p>
            <a:pPr lvl="1"/>
            <a:r>
              <a:rPr lang="cs-CZ" dirty="0"/>
              <a:t>s</a:t>
            </a:r>
            <a:r>
              <a:rPr lang="cs-CZ" dirty="0" smtClean="0"/>
              <a:t>lovenské</a:t>
            </a:r>
          </a:p>
          <a:p>
            <a:pPr lvl="1"/>
            <a:r>
              <a:rPr lang="cs-CZ" dirty="0"/>
              <a:t>m</a:t>
            </a:r>
            <a:r>
              <a:rPr lang="cs-CZ" dirty="0" smtClean="0"/>
              <a:t>aďarské</a:t>
            </a:r>
          </a:p>
          <a:p>
            <a:pPr lvl="1"/>
            <a:r>
              <a:rPr lang="cs-CZ" dirty="0" smtClean="0"/>
              <a:t>romské</a:t>
            </a:r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901850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Vybavení</a:t>
            </a:r>
            <a:endParaRPr lang="cs-CZ" b="1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Máte rádi pohádky?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Jaké pohádky máte nejraději? Z jakého důvodu je rádi posloucháte nebo sledujete?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683568" y="3717032"/>
            <a:ext cx="7128792" cy="1944216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Potěšení z pohádek a příběhů je něco, co mají společné lidé na celém světě. Pohádky ukrývají do příběhů svou moudrost. Víte, že se zprvu vyprávěly pohádky a mýty hlavně pro dospělé?</a:t>
            </a:r>
          </a:p>
          <a:p>
            <a:pPr algn="ctr"/>
            <a:endParaRPr lang="cs-CZ" b="1" dirty="0"/>
          </a:p>
          <a:p>
            <a:pPr algn="ctr"/>
            <a:r>
              <a:rPr lang="cs-CZ" b="1" dirty="0" smtClean="0"/>
              <a:t>Pojďme se vydat po stopách lidí z celého světa.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0857945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Otázky</a:t>
            </a:r>
            <a:endParaRPr lang="cs-CZ" b="1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Cestujete rádi?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Která místa mimo Českou republiku jste již navštívili? Líbilo si vám tam? Chtělo se vám zpět domů, nebo byste raději zůstali?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Která místa na zemi byste rádi navštívili?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Pětilístek</a:t>
            </a:r>
            <a:endParaRPr lang="cs-CZ" b="1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se vám vybaví když se řekne:</a:t>
            </a:r>
          </a:p>
        </p:txBody>
      </p:sp>
      <p:grpSp>
        <p:nvGrpSpPr>
          <p:cNvPr id="31" name="Skupina 30"/>
          <p:cNvGrpSpPr/>
          <p:nvPr/>
        </p:nvGrpSpPr>
        <p:grpSpPr>
          <a:xfrm>
            <a:off x="827584" y="2636912"/>
            <a:ext cx="6840760" cy="2088232"/>
            <a:chOff x="1187624" y="2276872"/>
            <a:chExt cx="6840760" cy="2088232"/>
          </a:xfrm>
        </p:grpSpPr>
        <p:sp>
          <p:nvSpPr>
            <p:cNvPr id="20" name="Zaoblený obdélník 19"/>
            <p:cNvSpPr/>
            <p:nvPr/>
          </p:nvSpPr>
          <p:spPr>
            <a:xfrm>
              <a:off x="3743908" y="2276872"/>
              <a:ext cx="1656184" cy="360040"/>
            </a:xfrm>
            <a:prstGeom prst="round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CESTOVÁNÍ</a:t>
              </a:r>
              <a:endPara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21" name="Zaoblený obdélník 20"/>
            <p:cNvSpPr/>
            <p:nvPr/>
          </p:nvSpPr>
          <p:spPr>
            <a:xfrm>
              <a:off x="4644008" y="2708920"/>
              <a:ext cx="1656184" cy="360040"/>
            </a:xfrm>
            <a:prstGeom prst="round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Zaoblený obdélník 21"/>
            <p:cNvSpPr/>
            <p:nvPr/>
          </p:nvSpPr>
          <p:spPr>
            <a:xfrm>
              <a:off x="2915816" y="2708920"/>
              <a:ext cx="1656184" cy="360040"/>
            </a:xfrm>
            <a:prstGeom prst="round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Zaoblený obdélník 22"/>
            <p:cNvSpPr/>
            <p:nvPr/>
          </p:nvSpPr>
          <p:spPr>
            <a:xfrm>
              <a:off x="5508104" y="3140968"/>
              <a:ext cx="1656184" cy="360040"/>
            </a:xfrm>
            <a:prstGeom prst="round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Zaoblený obdélník 23"/>
            <p:cNvSpPr/>
            <p:nvPr/>
          </p:nvSpPr>
          <p:spPr>
            <a:xfrm>
              <a:off x="1979712" y="3140968"/>
              <a:ext cx="1656184" cy="360040"/>
            </a:xfrm>
            <a:prstGeom prst="round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Zaoblený obdélník 24"/>
            <p:cNvSpPr/>
            <p:nvPr/>
          </p:nvSpPr>
          <p:spPr>
            <a:xfrm>
              <a:off x="3743908" y="3140968"/>
              <a:ext cx="1656184" cy="360040"/>
            </a:xfrm>
            <a:prstGeom prst="round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Zaoblený obdélník 25"/>
            <p:cNvSpPr/>
            <p:nvPr/>
          </p:nvSpPr>
          <p:spPr>
            <a:xfrm>
              <a:off x="4644008" y="3573016"/>
              <a:ext cx="1656184" cy="360040"/>
            </a:xfrm>
            <a:prstGeom prst="round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Zaoblený obdélník 26"/>
            <p:cNvSpPr/>
            <p:nvPr/>
          </p:nvSpPr>
          <p:spPr>
            <a:xfrm>
              <a:off x="6372200" y="3573016"/>
              <a:ext cx="1656184" cy="360040"/>
            </a:xfrm>
            <a:prstGeom prst="round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Zaoblený obdélník 27"/>
            <p:cNvSpPr/>
            <p:nvPr/>
          </p:nvSpPr>
          <p:spPr>
            <a:xfrm>
              <a:off x="2915816" y="3573016"/>
              <a:ext cx="1656184" cy="360040"/>
            </a:xfrm>
            <a:prstGeom prst="round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Zaoblený obdélník 28"/>
            <p:cNvSpPr/>
            <p:nvPr/>
          </p:nvSpPr>
          <p:spPr>
            <a:xfrm>
              <a:off x="1187624" y="3573016"/>
              <a:ext cx="1656184" cy="360040"/>
            </a:xfrm>
            <a:prstGeom prst="round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Zaoblený obdélník 29"/>
            <p:cNvSpPr/>
            <p:nvPr/>
          </p:nvSpPr>
          <p:spPr>
            <a:xfrm>
              <a:off x="3743908" y="4005064"/>
              <a:ext cx="1656184" cy="360040"/>
            </a:xfrm>
            <a:prstGeom prst="round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Úkoly </a:t>
            </a:r>
            <a:endParaRPr lang="cs-CZ" b="1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Na mapě České republiky najděte všechna města, která se vyskytují v básni spisovatele Ludvíka Středy .</a:t>
            </a:r>
          </a:p>
          <a:p>
            <a:pPr>
              <a:lnSpc>
                <a:spcPct val="150000"/>
              </a:lnSpc>
            </a:pP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A jsou to:</a:t>
            </a:r>
          </a:p>
          <a:p>
            <a:pPr lvl="1">
              <a:lnSpc>
                <a:spcPct val="150000"/>
              </a:lnSpc>
            </a:pPr>
            <a:r>
              <a:rPr lang="cs-CZ" dirty="0" smtClean="0"/>
              <a:t>Hořice</a:t>
            </a:r>
          </a:p>
          <a:p>
            <a:pPr lvl="1">
              <a:lnSpc>
                <a:spcPct val="150000"/>
              </a:lnSpc>
            </a:pPr>
            <a:r>
              <a:rPr lang="cs-CZ" dirty="0" smtClean="0"/>
              <a:t>Pardubice</a:t>
            </a:r>
          </a:p>
          <a:p>
            <a:pPr lvl="1">
              <a:lnSpc>
                <a:spcPct val="150000"/>
              </a:lnSpc>
            </a:pPr>
            <a:r>
              <a:rPr lang="cs-CZ" dirty="0" smtClean="0"/>
              <a:t>Úpice</a:t>
            </a:r>
          </a:p>
          <a:p>
            <a:pPr lvl="1">
              <a:lnSpc>
                <a:spcPct val="150000"/>
              </a:lnSpc>
            </a:pPr>
            <a:r>
              <a:rPr lang="cs-CZ" dirty="0" smtClean="0"/>
              <a:t>Břeclav</a:t>
            </a:r>
          </a:p>
          <a:p>
            <a:pPr lvl="1">
              <a:lnSpc>
                <a:spcPct val="150000"/>
              </a:lnSpc>
            </a:pPr>
            <a:r>
              <a:rPr lang="cs-CZ" dirty="0" smtClean="0"/>
              <a:t>Brno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72</TotalTime>
  <Words>267</Words>
  <Application>Microsoft Office PowerPoint</Application>
  <PresentationFormat>Předvádění na obrazovce (4:3)</PresentationFormat>
  <Paragraphs>50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Sousedství</vt:lpstr>
      <vt:lpstr>MULTIKULTURA</vt:lpstr>
      <vt:lpstr>Snímek 2</vt:lpstr>
      <vt:lpstr>Multikultura</vt:lpstr>
      <vt:lpstr>Vybavení</vt:lpstr>
      <vt:lpstr>Otázky</vt:lpstr>
      <vt:lpstr>Pětilístek</vt:lpstr>
      <vt:lpstr>Úkoly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DUMu</dc:title>
  <dc:creator>Iva</dc:creator>
  <cp:lastModifiedBy>Iva</cp:lastModifiedBy>
  <cp:revision>13</cp:revision>
  <dcterms:created xsi:type="dcterms:W3CDTF">2011-04-12T15:51:18Z</dcterms:created>
  <dcterms:modified xsi:type="dcterms:W3CDTF">2012-05-30T17:48:00Z</dcterms:modified>
</cp:coreProperties>
</file>