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18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D00F7B-2458-423A-85DB-83F8958B5021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7D802C6-8AE6-43A6-B2CD-12EF6A0DA22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FC7A842-8564-4678-8E7A-D3E381F7B6D6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1CDDA6E-EB6E-45B1-903A-3AD27FE793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E9A6F3-3189-44D4-8283-D7584592EAA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3FF9D6-BA20-4A92-9ED2-FDED4AB542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53C84FC-2E36-433C-A8ED-794025CD496B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AAA551-D7CE-4CA9-A6D7-97EB601757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9507DB8-76AB-434F-852E-75525BD1455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CFE74E-1DEE-421E-BE43-D96ACE6B2DD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7295C99-4DDA-4569-9AC8-9EDB0BF3AE25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CD0A4E-FBFA-4F32-A7BD-0095F7C068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AE5569F-53A9-4141-ADB5-AB506F1D30AC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B10CB81-C136-4D43-B6EE-C9C7D0E562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057F1E9-50A6-463E-B6AB-09948D574C3E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57FF43-BCFF-4245-9FE9-74882383DE4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F4D36CD-652F-40F5-8A42-E1D59203ADA6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7684BAA0-5447-4046-9624-38A01DC12F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A920C6-B1E5-4A40-B9CF-4E123D7E57F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331D57-355A-4F6A-859B-429F7473AC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3FB2BB0-CB76-4C5C-A411-31FC8D3EEDA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9DEBF8F-52C2-4AB5-919B-FBB65893986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9DFE299F-D162-4921-ACFC-03574A37887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85AED33F-5CF8-4093-B1A6-7C2ED38A41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 eaLnBrk="1" hangingPunct="1"/>
            <a:r>
              <a:rPr lang="cs-CZ" sz="6600" dirty="0" smtClean="0">
                <a:ln/>
                <a:solidFill>
                  <a:schemeClr val="accent3"/>
                </a:solidFill>
                <a:effectLst/>
                <a:latin typeface="Jokerman" pitchFamily="82" charset="0"/>
              </a:rPr>
              <a:t>NA JEDNÉ LODI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92500" lnSpcReduction="20000"/>
          </a:bodyPr>
          <a:lstStyle/>
          <a:p>
            <a:pPr>
              <a:defRPr/>
            </a:pPr>
            <a:r>
              <a:rPr lang="cs-CZ" sz="2200" dirty="0" smtClean="0"/>
              <a:t>Základní škola a mateřská škola </a:t>
            </a:r>
            <a:r>
              <a:rPr lang="cs-CZ" sz="2200" dirty="0" err="1" smtClean="0"/>
              <a:t>Nesovice</a:t>
            </a:r>
            <a:r>
              <a:rPr lang="cs-CZ" sz="2200" dirty="0" smtClean="0"/>
              <a:t>, příspěvková organizace; </a:t>
            </a:r>
            <a:r>
              <a:rPr lang="cs-CZ" sz="2400" dirty="0" smtClean="0"/>
              <a:t>CZ.1.07/1.4.00/21.1167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III/2 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VY_32_INOVACE_04_Na jedné lodi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Mezilidské vztahy.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Mgr. Iva Hanáková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660239"/>
            <a:ext cx="3312368" cy="809498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Zamyšlení se nad svojí osobou. Co máme společného s ostatními spolužáky. </a:t>
            </a:r>
          </a:p>
          <a:p>
            <a:r>
              <a:rPr lang="cs-CZ" dirty="0" smtClean="0"/>
              <a:t>Vede k zamyšlení nad svojí osobou a nad kamarády.</a:t>
            </a:r>
          </a:p>
          <a:p>
            <a:r>
              <a:rPr lang="cs-CZ" dirty="0" smtClean="0"/>
              <a:t>Význam přátelství.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2. </a:t>
            </a:r>
            <a:r>
              <a:rPr lang="cs-CZ" smtClean="0"/>
              <a:t>– 5.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Osobnostní a sociální výchova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Jaký jsem?</a:t>
            </a:r>
            <a:endParaRPr lang="cs-CZ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Jokerman" pitchFamily="82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2420888"/>
            <a:ext cx="1905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Zaoblený obdélníkový popisek 12"/>
          <p:cNvSpPr/>
          <p:nvPr/>
        </p:nvSpPr>
        <p:spPr>
          <a:xfrm>
            <a:off x="6228184" y="2276872"/>
            <a:ext cx="2232248" cy="1440160"/>
          </a:xfrm>
          <a:prstGeom prst="wedgeRoundRectCallout">
            <a:avLst>
              <a:gd name="adj1" fmla="val -107039"/>
              <a:gd name="adj2" fmla="val 75767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JAKÝ JSEM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827584" y="4869160"/>
            <a:ext cx="2232248" cy="1440160"/>
          </a:xfrm>
          <a:prstGeom prst="wedgeRoundRectCallout">
            <a:avLst>
              <a:gd name="adj1" fmla="val 89829"/>
              <a:gd name="adj2" fmla="val -83440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CO UMÍM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899592" y="2276872"/>
            <a:ext cx="2232248" cy="1440160"/>
          </a:xfrm>
          <a:prstGeom prst="wedgeRoundRectCallout">
            <a:avLst>
              <a:gd name="adj1" fmla="val 86161"/>
              <a:gd name="adj2" fmla="val 81453"/>
              <a:gd name="adj3" fmla="val 16667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omic Sans MS" pitchFamily="66" charset="0"/>
              </a:rPr>
              <a:t>MOJE ZÁLIBY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Jaký jsem?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latin typeface="Comic Sans MS" pitchFamily="66" charset="0"/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Comic Sans MS" pitchFamily="66" charset="0"/>
              </a:rPr>
              <a:t>Ukaž svůj „profil“ ostatním.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Zapiš si, s kým se v něčem podobáte (stejné vlastnosti, koníčky, …)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Pokuste se pro tyto stejné vlastnosti vymyslet společný znak.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Diskutujeme…</a:t>
            </a:r>
            <a:endParaRPr lang="cs-CZ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Co vede lidi k hledání kamarádů? Proč kamarády potřebujeme?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Jak si hledáš v životě kamarády?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Jaké chyby děláš při hledání kamarádů?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Máš hodně kamarádů?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Jakým chováním můžeš odradit kamarády? Co děláme pro to, abychom kamarády neztráceli?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Co je pro tebe kamarádství?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Mají dospělí lidé potíže při hledání kamarádů?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Comic Sans MS" pitchFamily="66" charset="0"/>
              </a:rPr>
              <a:t>Čím se lidé navzájem přitahují?</a:t>
            </a:r>
            <a:endParaRPr lang="cs-CZ" sz="20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Jsme na jedné lodi…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Z klobouku si vytáhni jméno některého z tvých spolužáků. Tento spolužák bude po celý týden tvým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TAJNÝM PŘÍTELEM</a:t>
            </a:r>
            <a:r>
              <a:rPr lang="cs-CZ" dirty="0" smtClean="0">
                <a:latin typeface="Comic Sans MS" pitchFamily="66" charset="0"/>
              </a:rPr>
              <a:t>.</a:t>
            </a:r>
            <a:endParaRPr lang="cs-CZ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2.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Celý den svému tajnému příteli pomáhej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Stačí úsměv, pozornost či zájem o to, co dělá…</a:t>
            </a:r>
          </a:p>
          <a:p>
            <a:pPr>
              <a:lnSpc>
                <a:spcPct val="150000"/>
              </a:lnSpc>
              <a:buNone/>
            </a:pPr>
            <a:endParaRPr lang="cs-CZ" dirty="0" smtClean="0">
              <a:latin typeface="Comic Sans MS" pitchFamily="66" charset="0"/>
            </a:endParaRPr>
          </a:p>
          <a:p>
            <a:pPr algn="ctr">
              <a:lnSpc>
                <a:spcPct val="150000"/>
              </a:lnSpc>
              <a:buNone/>
            </a:pPr>
            <a:r>
              <a:rPr lang="cs-CZ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Jokerman" pitchFamily="82" charset="0"/>
              </a:rPr>
              <a:t>POZOR!</a:t>
            </a:r>
          </a:p>
          <a:p>
            <a:pPr algn="ctr">
              <a:lnSpc>
                <a:spcPct val="150000"/>
              </a:lnSpc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TVŮJ TAJNÝ PŘÍTEL TĚ NESMÍ ODHLAIT!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3.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Napiš vzkaz svému tajnému příteli a nenápadně mu ho předej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Vzkaz by měl obsahovat něco hezkého (např. co se mu povedlo, některé z jeho dobrých vlastností).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4.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Z papíru poskládejte nebo nějak jinak vyrobte lodičku.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Lodičku si vybarvěte nebo jinak ozdobte a napište na ni své křestní jméno.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Jokerman" pitchFamily="82" charset="0"/>
              </a:rPr>
              <a:t>5. den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Každý z vás dostal panáčka.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Nakresli panáčkovi obličej.</a:t>
            </a:r>
          </a:p>
          <a:p>
            <a:pPr lvl="1"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Pokus se vystihnout, jak se ti tato hra líbila (tím, jak se panáček tváří).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Panáčka vybarvi nebo jinak vyzdob.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Comic Sans MS" pitchFamily="66" charset="0"/>
              </a:rPr>
              <a:t>Dej ho do lodičky tvého vylosovaného kamaráda.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53</TotalTime>
  <Words>331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NA JEDNÉ LODI</vt:lpstr>
      <vt:lpstr>Snímek 2</vt:lpstr>
      <vt:lpstr>Jaký jsem?</vt:lpstr>
      <vt:lpstr>Jaký jsem?</vt:lpstr>
      <vt:lpstr>Diskutujeme…</vt:lpstr>
      <vt:lpstr>Jsme na jedné lodi…</vt:lpstr>
      <vt:lpstr>2. den</vt:lpstr>
      <vt:lpstr>3. den</vt:lpstr>
      <vt:lpstr>4. den</vt:lpstr>
      <vt:lpstr>5. den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10</cp:revision>
  <dcterms:created xsi:type="dcterms:W3CDTF">2011-04-12T15:51:18Z</dcterms:created>
  <dcterms:modified xsi:type="dcterms:W3CDTF">2012-05-30T17:50:42Z</dcterms:modified>
</cp:coreProperties>
</file>