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5" r:id="rId3"/>
    <p:sldId id="258" r:id="rId4"/>
    <p:sldId id="259" r:id="rId5"/>
    <p:sldId id="260" r:id="rId6"/>
    <p:sldId id="261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8600" y="1089025"/>
            <a:ext cx="5943600" cy="155575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28600" y="2743200"/>
            <a:ext cx="5943600" cy="519113"/>
          </a:xfrm>
        </p:spPr>
        <p:txBody>
          <a:bodyPr/>
          <a:lstStyle>
            <a:lvl1pPr marL="0" indent="0">
              <a:buFontTx/>
              <a:buNone/>
              <a:defRPr sz="2800"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2286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A91B6A-9CC6-43C5-8439-A0EB14C13BAF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2362200" y="6248400"/>
            <a:ext cx="4343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0104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D8CADE-64A7-4118-AB58-5C13FEF179B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1AC261-16C0-4C2E-A556-BB8BD861970C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AE9B6-DE07-47FB-BCD2-AE441C9249D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48A8DF-2AD0-43D2-B979-A430AC5782AB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FA93D9-A4FD-4B1C-9E8E-5CDF494AE31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52400" y="1295400"/>
            <a:ext cx="3276600" cy="4800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581400" y="1295400"/>
            <a:ext cx="3276600" cy="4800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15070-5C3E-4870-BEFC-2944C7E6E8D7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F46251-C58A-47E9-A61B-3E93CE1980C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FBB5CC-0003-40E5-8EEE-2CF7494B4D85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038FFA-425D-4BA6-B3B8-B5A7B0838EB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FE471B-0570-4FD8-8A8B-6C5A8A944085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7D02B9-B1EA-44BE-A927-B65FB97A9DC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041331-6843-4900-A8DD-9A0BAD2E9C28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FB08D8-D2D8-4BEB-A0CC-51DE70268CD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E4F2CD-3F1C-4EA3-8CE4-AB4D38D3F6A6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D6D10-521D-45EE-9103-078AAC7EE95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70D80-978E-4CA5-B266-127FFD2A214C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CDB646-60EB-4BEB-820F-08C78FE24EA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93BBDA-5A8A-40F5-A710-729A41CD9C0F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DEFA92-AB3A-45D1-B339-9CC010A99DC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5181600" y="152400"/>
            <a:ext cx="1676400" cy="59436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52400" y="152400"/>
            <a:ext cx="4876800" cy="59436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F39A9-69D9-47B1-90D5-B74C77A740D2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D5E98E-436A-4B21-B6A2-737AE671F4D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2400" y="152400"/>
            <a:ext cx="67056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nadpisů předlohy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52400" y="1295400"/>
            <a:ext cx="67056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textu předlohy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28600" y="6248400"/>
            <a:ext cx="1447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/>
            </a:lvl1pPr>
          </a:lstStyle>
          <a:p>
            <a:pPr>
              <a:defRPr/>
            </a:pPr>
            <a:fld id="{2A558EA1-892F-40A1-93E4-0A6A1974027F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057400" y="6248400"/>
            <a:ext cx="304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5410200" y="6248400"/>
            <a:ext cx="1447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pPr>
              <a:defRPr/>
            </a:pPr>
            <a:fld id="{54504192-2529-478C-A453-15758172401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KOMUNIKACE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>
                <a:solidFill>
                  <a:srgbClr val="0070C0"/>
                </a:solidFill>
              </a:rPr>
              <a:t>Základní škola a mateřská škola </a:t>
            </a:r>
            <a:r>
              <a:rPr lang="cs-CZ" sz="1600" dirty="0" err="1" smtClean="0">
                <a:solidFill>
                  <a:srgbClr val="0070C0"/>
                </a:solidFill>
              </a:rPr>
              <a:t>Nesovice</a:t>
            </a:r>
            <a:r>
              <a:rPr lang="cs-CZ" sz="1600" dirty="0" smtClean="0">
                <a:solidFill>
                  <a:srgbClr val="0070C0"/>
                </a:solidFill>
              </a:rPr>
              <a:t>, příspěvková organizace; III/2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>
                <a:solidFill>
                  <a:srgbClr val="0070C0"/>
                </a:solidFill>
              </a:rPr>
              <a:t>Inovace a zkvalitnění výuky prostřednictvím ICT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>
                <a:solidFill>
                  <a:srgbClr val="0070C0"/>
                </a:solidFill>
              </a:rPr>
              <a:t>VY_32_INOVACE_12_Komunikace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>
                <a:solidFill>
                  <a:srgbClr val="0070C0"/>
                </a:solidFill>
              </a:rPr>
              <a:t>Druhy komunikace, chování, důležitá telefonní čísla.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>
                <a:solidFill>
                  <a:srgbClr val="0070C0"/>
                </a:solidFill>
              </a:rPr>
              <a:t>Mgr. Iva Hanáková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>
              <a:solidFill>
                <a:srgbClr val="0070C0"/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5949280"/>
            <a:ext cx="2952328" cy="72150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Anotace:</a:t>
            </a:r>
          </a:p>
          <a:p>
            <a:r>
              <a:rPr lang="cs-CZ" sz="2800" dirty="0" smtClean="0"/>
              <a:t>Žáci se seznámí s jednotlivými druhy komunikace, jak se chovat při komunikaci s danými lidmi. Připomenou si důležitá telefonní čísla.</a:t>
            </a:r>
          </a:p>
          <a:p>
            <a:pPr>
              <a:buNone/>
            </a:pPr>
            <a:r>
              <a:rPr lang="cs-CZ" sz="2800" dirty="0" smtClean="0"/>
              <a:t>Ročník:	4.</a:t>
            </a:r>
          </a:p>
          <a:p>
            <a:pPr>
              <a:buNone/>
            </a:pPr>
            <a:r>
              <a:rPr lang="cs-CZ" sz="2800" dirty="0" smtClean="0"/>
              <a:t>Vzdělávací oblast: Člověk a jeho svět</a:t>
            </a:r>
          </a:p>
          <a:p>
            <a:pPr>
              <a:buNone/>
            </a:pPr>
            <a:r>
              <a:rPr lang="cs-CZ" sz="2800" dirty="0" smtClean="0"/>
              <a:t>Předmět: Vlastivěda</a:t>
            </a:r>
            <a:endParaRPr lang="cs-CZ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Dorozumívání se mezi sebou.</a:t>
            </a:r>
          </a:p>
          <a:p>
            <a:endParaRPr lang="cs-CZ" sz="2400" dirty="0" smtClean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endParaRPr lang="cs-CZ" sz="24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Proč spolu komunikujeme?</a:t>
            </a:r>
          </a:p>
          <a:p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Čím se přenáší informace:</a:t>
            </a:r>
          </a:p>
          <a:p>
            <a:pPr lvl="1"/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Mluvením</a:t>
            </a:r>
          </a:p>
          <a:p>
            <a:pPr lvl="1"/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Psaním</a:t>
            </a:r>
          </a:p>
          <a:p>
            <a:pPr lvl="1"/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Pomocí médií</a:t>
            </a:r>
          </a:p>
          <a:p>
            <a:pPr lvl="1"/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Kreslením</a:t>
            </a:r>
          </a:p>
          <a:p>
            <a:pPr lvl="1"/>
            <a:r>
              <a:rPr lang="cs-CZ" sz="2400" dirty="0" err="1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Morseovou</a:t>
            </a:r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 abecedou</a:t>
            </a:r>
            <a:endParaRPr lang="cs-CZ" sz="24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 bwMode="auto">
          <a:xfrm>
            <a:off x="395536" y="1844824"/>
            <a:ext cx="6192688" cy="648072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Jak se mezi sebou lidé dorozumívali v pravěku?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800" dirty="0" smtClean="0"/>
              <a:t>Pojmenuj komunikaci na obrázcích. </a:t>
            </a:r>
            <a:endParaRPr lang="cs-CZ" sz="2800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340768"/>
            <a:ext cx="3207921" cy="216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1340768"/>
            <a:ext cx="2592288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3645024"/>
            <a:ext cx="1968720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4149080"/>
            <a:ext cx="36576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CHOVÁNÍ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Různé situace si žádají různé chování</a:t>
            </a:r>
          </a:p>
          <a:p>
            <a:endParaRPr lang="cs-CZ" sz="24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 bwMode="auto">
          <a:xfrm>
            <a:off x="467544" y="2060848"/>
            <a:ext cx="5976664" cy="3888432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Jak se chováš ke svému</a:t>
            </a:r>
          </a:p>
          <a:p>
            <a:pPr lvl="6" eaLnBrk="0" hangingPunct="0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  <a:latin typeface="Arial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sourozenci</a:t>
            </a:r>
          </a:p>
          <a:p>
            <a:pPr lvl="6" eaLnBrk="0" hangingPunct="0">
              <a:buFont typeface="Arial" pitchFamily="34" charset="0"/>
              <a:buChar char="•"/>
            </a:pPr>
            <a:r>
              <a:rPr kumimoji="0" lang="cs-CZ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k rodiči</a:t>
            </a:r>
          </a:p>
          <a:p>
            <a:pPr lvl="6" eaLnBrk="0" hangingPunct="0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  <a:latin typeface="Arial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k paní učitelce</a:t>
            </a:r>
          </a:p>
          <a:p>
            <a:pPr lvl="6" eaLnBrk="0" hangingPunct="0"/>
            <a:endParaRPr lang="cs-CZ" dirty="0" smtClean="0">
              <a:solidFill>
                <a:schemeClr val="tx1"/>
              </a:solidFill>
              <a:latin typeface="Arial" charset="0"/>
            </a:endParaRPr>
          </a:p>
          <a:p>
            <a:pPr eaLnBrk="0" hangingPunct="0"/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Zku</a:t>
            </a: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s si vzpomenou na pravidla slušného chování.</a:t>
            </a:r>
          </a:p>
          <a:p>
            <a:pPr eaLnBrk="0" hangingPunct="0"/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Napište je.</a:t>
            </a:r>
          </a:p>
          <a:p>
            <a:pPr eaLnBrk="0" hangingPunct="0"/>
            <a:endParaRPr lang="cs-CZ" dirty="0">
              <a:solidFill>
                <a:schemeClr val="tx1"/>
              </a:solidFill>
              <a:latin typeface="Arial" charset="0"/>
            </a:endParaRPr>
          </a:p>
          <a:p>
            <a:pPr eaLnBrk="0" hangingPunct="0"/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Máte ve škole nějaká práva?</a:t>
            </a:r>
          </a:p>
          <a:p>
            <a:pPr eaLnBrk="0" hangingPunct="0"/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Jak se chováme ke starším lidem?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800" dirty="0" smtClean="0"/>
              <a:t>CHOVÁNÍ – co se nám nelíbí 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Pokud se vám nelibí chování druhých lidí k vám – </a:t>
            </a:r>
            <a:r>
              <a:rPr lang="cs-CZ" sz="24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NEBOJTE SE OZVAT</a:t>
            </a:r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.</a:t>
            </a:r>
          </a:p>
          <a:p>
            <a:endParaRPr lang="cs-CZ" sz="2400" dirty="0" smtClean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Řekněte to dospělým:</a:t>
            </a:r>
          </a:p>
          <a:p>
            <a:pPr lvl="1"/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Mámě nebo tátovi</a:t>
            </a:r>
          </a:p>
          <a:p>
            <a:pPr lvl="1"/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Babičce nebo dědečkovi</a:t>
            </a:r>
          </a:p>
          <a:p>
            <a:pPr lvl="1"/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Paní učitelce nebo jinému dospělému (musíte mu ale důvěřovat)</a:t>
            </a:r>
            <a:endParaRPr lang="cs-CZ" sz="24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LINKA BEZPEČÍ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Poradí ti odborníci</a:t>
            </a:r>
          </a:p>
          <a:p>
            <a:r>
              <a:rPr lang="cs-CZ" sz="24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Pokud nechceš, nemusíš říkat své jméno.</a:t>
            </a:r>
            <a:endParaRPr lang="cs-CZ" sz="24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 bwMode="auto">
          <a:xfrm>
            <a:off x="467544" y="3429000"/>
            <a:ext cx="6048672" cy="2376264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normalizeH="0" baseline="0" dirty="0" smtClean="0">
                <a:ln w="50800"/>
                <a:solidFill>
                  <a:schemeClr val="bg1">
                    <a:shade val="50000"/>
                  </a:schemeClr>
                </a:solidFill>
                <a:latin typeface="Arial" charset="0"/>
              </a:rPr>
              <a:t>Telefonní číslo linky</a:t>
            </a:r>
            <a:r>
              <a:rPr kumimoji="0" lang="cs-CZ" sz="1800" b="1" i="0" u="none" strike="noStrike" normalizeH="0" dirty="0" smtClean="0">
                <a:ln w="50800"/>
                <a:solidFill>
                  <a:schemeClr val="bg1">
                    <a:shade val="50000"/>
                  </a:schemeClr>
                </a:solidFill>
                <a:latin typeface="Arial" charset="0"/>
              </a:rPr>
              <a:t> bezpečí: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b="1" baseline="0" dirty="0" smtClean="0">
              <a:ln w="50800"/>
              <a:solidFill>
                <a:schemeClr val="bg1">
                  <a:shade val="50000"/>
                </a:schemeClr>
              </a:solidFill>
              <a:latin typeface="Arial" charset="0"/>
            </a:endParaRP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0" b="1" i="0" u="none" strike="noStrike" normalizeH="0" dirty="0" smtClean="0">
                <a:ln w="50800"/>
                <a:solidFill>
                  <a:schemeClr val="bg1">
                    <a:shade val="50000"/>
                  </a:schemeClr>
                </a:solidFill>
                <a:latin typeface="Arial" charset="0"/>
              </a:rPr>
              <a:t>116 111</a:t>
            </a:r>
            <a:endParaRPr kumimoji="0" lang="cs-CZ" sz="8000" b="1" i="0" u="none" strike="noStrike" normalizeH="0" baseline="0" dirty="0" smtClean="0">
              <a:ln w="50800"/>
              <a:solidFill>
                <a:schemeClr val="bg1">
                  <a:shade val="50000"/>
                </a:schemeClr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/>
              <a:t>Další důležitá telefonní čísla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Ty už určitě umíš, ale raději si je připomeneme </a:t>
            </a:r>
            <a:r>
              <a:rPr lang="cs-CZ" sz="2400" dirty="0" smtClean="0">
                <a:solidFill>
                  <a:schemeClr val="accent2">
                    <a:lumMod val="20000"/>
                    <a:lumOff val="80000"/>
                  </a:schemeClr>
                </a:solidFill>
                <a:sym typeface="Wingdings" pitchFamily="2" charset="2"/>
              </a:rPr>
              <a:t></a:t>
            </a:r>
          </a:p>
          <a:p>
            <a:endParaRPr lang="cs-CZ" sz="2400" dirty="0" smtClean="0">
              <a:solidFill>
                <a:schemeClr val="accent2">
                  <a:lumMod val="20000"/>
                  <a:lumOff val="80000"/>
                </a:schemeClr>
              </a:solidFill>
              <a:sym typeface="Wingdings" pitchFamily="2" charset="2"/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accent2">
                    <a:lumMod val="20000"/>
                    <a:lumOff val="80000"/>
                  </a:schemeClr>
                </a:solidFill>
                <a:sym typeface="Wingdings" pitchFamily="2" charset="2"/>
              </a:rPr>
              <a:t>POLICIE ČR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accent2">
                    <a:lumMod val="20000"/>
                    <a:lumOff val="80000"/>
                  </a:schemeClr>
                </a:solidFill>
                <a:sym typeface="Wingdings" pitchFamily="2" charset="2"/>
              </a:rPr>
              <a:t>HASIČI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accent2">
                    <a:lumMod val="20000"/>
                    <a:lumOff val="80000"/>
                  </a:schemeClr>
                </a:solidFill>
                <a:sym typeface="Wingdings" pitchFamily="2" charset="2"/>
              </a:rPr>
              <a:t>ZÁCHRANNÁ SLUŽBA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accent2">
                    <a:lumMod val="20000"/>
                    <a:lumOff val="80000"/>
                  </a:schemeClr>
                </a:solidFill>
                <a:sym typeface="Wingdings" pitchFamily="2" charset="2"/>
              </a:rPr>
              <a:t>OBMUDSMAN</a:t>
            </a:r>
            <a:endParaRPr lang="cs-CZ" sz="24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 bwMode="auto">
          <a:xfrm>
            <a:off x="4427984" y="2564904"/>
            <a:ext cx="2376264" cy="576064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normalizeH="0" baseline="0" dirty="0" smtClean="0">
                <a:ln w="50800"/>
                <a:solidFill>
                  <a:schemeClr val="bg1">
                    <a:shade val="50000"/>
                  </a:schemeClr>
                </a:solidFill>
                <a:latin typeface="Arial" charset="0"/>
              </a:rPr>
              <a:t>158</a:t>
            </a:r>
          </a:p>
        </p:txBody>
      </p:sp>
      <p:sp>
        <p:nvSpPr>
          <p:cNvPr id="5" name="Zaoblený obdélník 4"/>
          <p:cNvSpPr/>
          <p:nvPr/>
        </p:nvSpPr>
        <p:spPr bwMode="auto">
          <a:xfrm>
            <a:off x="4427984" y="3212976"/>
            <a:ext cx="2376264" cy="576064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normalizeH="0" baseline="0" dirty="0" smtClean="0">
                <a:ln w="50800"/>
                <a:solidFill>
                  <a:schemeClr val="bg1">
                    <a:shade val="50000"/>
                  </a:schemeClr>
                </a:solidFill>
                <a:latin typeface="Arial" charset="0"/>
              </a:rPr>
              <a:t>150</a:t>
            </a:r>
          </a:p>
        </p:txBody>
      </p:sp>
      <p:sp>
        <p:nvSpPr>
          <p:cNvPr id="6" name="Zaoblený obdélník 5"/>
          <p:cNvSpPr/>
          <p:nvPr/>
        </p:nvSpPr>
        <p:spPr bwMode="auto">
          <a:xfrm>
            <a:off x="4427984" y="3861048"/>
            <a:ext cx="2376264" cy="576064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normalizeH="0" baseline="0" dirty="0" smtClean="0">
                <a:ln w="50800"/>
                <a:solidFill>
                  <a:schemeClr val="bg1">
                    <a:shade val="50000"/>
                  </a:schemeClr>
                </a:solidFill>
                <a:latin typeface="Arial" charset="0"/>
              </a:rPr>
              <a:t>155</a:t>
            </a:r>
          </a:p>
        </p:txBody>
      </p:sp>
      <p:sp>
        <p:nvSpPr>
          <p:cNvPr id="7" name="Zaoblený obdélník 6"/>
          <p:cNvSpPr/>
          <p:nvPr/>
        </p:nvSpPr>
        <p:spPr bwMode="auto">
          <a:xfrm>
            <a:off x="4427984" y="4509120"/>
            <a:ext cx="2376264" cy="576064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Arial" charset="0"/>
              </a:rPr>
              <a:t>542 </a:t>
            </a:r>
            <a:r>
              <a:rPr lang="cs-CZ" sz="2400" b="1" dirty="0" err="1" smtClean="0">
                <a:ln w="50800"/>
                <a:solidFill>
                  <a:schemeClr val="bg1">
                    <a:shade val="50000"/>
                  </a:schemeClr>
                </a:solidFill>
                <a:latin typeface="Arial" charset="0"/>
              </a:rPr>
              <a:t>542</a:t>
            </a:r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Arial" charset="0"/>
              </a:rPr>
              <a:t> 888</a:t>
            </a:r>
            <a:endParaRPr kumimoji="0" lang="cs-CZ" sz="2400" b="1" i="0" u="none" strike="noStrike" normalizeH="0" baseline="0" dirty="0" smtClean="0">
              <a:ln w="50800"/>
              <a:solidFill>
                <a:schemeClr val="bg1">
                  <a:shade val="50000"/>
                </a:schemeClr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Bibliografická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Klipart: </a:t>
            </a:r>
            <a:r>
              <a:rPr lang="cs-CZ" b="1" i="1"/>
              <a:t>office</a:t>
            </a:r>
            <a:r>
              <a:rPr lang="cs-CZ" i="1"/>
              <a:t>.</a:t>
            </a:r>
            <a:r>
              <a:rPr lang="cs-CZ" b="1" i="1"/>
              <a:t>microsoft</a:t>
            </a:r>
            <a:r>
              <a:rPr lang="cs-CZ" i="1"/>
              <a:t>.com/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31093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návrhu s motivem zasněžené cesty">
  <a:themeElements>
    <a:clrScheme name="Motiv sady Office 7">
      <a:dk1>
        <a:srgbClr val="336699"/>
      </a:dk1>
      <a:lt1>
        <a:srgbClr val="5A4B3C"/>
      </a:lt1>
      <a:dk2>
        <a:srgbClr val="000000"/>
      </a:dk2>
      <a:lt2>
        <a:srgbClr val="ABC3D5"/>
      </a:lt2>
      <a:accent1>
        <a:srgbClr val="D2EBEB"/>
      </a:accent1>
      <a:accent2>
        <a:srgbClr val="CDC8C8"/>
      </a:accent2>
      <a:accent3>
        <a:srgbClr val="AAAAAA"/>
      </a:accent3>
      <a:accent4>
        <a:srgbClr val="4C3F32"/>
      </a:accent4>
      <a:accent5>
        <a:srgbClr val="E5F3F3"/>
      </a:accent5>
      <a:accent6>
        <a:srgbClr val="BAB5B5"/>
      </a:accent6>
      <a:hlink>
        <a:srgbClr val="7DB996"/>
      </a:hlink>
      <a:folHlink>
        <a:srgbClr val="F0A03C"/>
      </a:folHlink>
    </a:clrScheme>
    <a:fontScheme name="Motiv sady Office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78A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333333"/>
        </a:dk1>
        <a:lt1>
          <a:srgbClr val="FFFFFF"/>
        </a:lt1>
        <a:dk2>
          <a:srgbClr val="000000"/>
        </a:dk2>
        <a:lt2>
          <a:srgbClr val="333333"/>
        </a:lt2>
        <a:accent1>
          <a:srgbClr val="E6F5FF"/>
        </a:accent1>
        <a:accent2>
          <a:srgbClr val="0099CC"/>
        </a:accent2>
        <a:accent3>
          <a:srgbClr val="FFFFFF"/>
        </a:accent3>
        <a:accent4>
          <a:srgbClr val="2A2A2A"/>
        </a:accent4>
        <a:accent5>
          <a:srgbClr val="F0F9FF"/>
        </a:accent5>
        <a:accent6>
          <a:srgbClr val="008AB9"/>
        </a:accent6>
        <a:hlink>
          <a:srgbClr val="C0C0C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336699"/>
        </a:dk1>
        <a:lt1>
          <a:srgbClr val="5A4B3C"/>
        </a:lt1>
        <a:dk2>
          <a:srgbClr val="000000"/>
        </a:dk2>
        <a:lt2>
          <a:srgbClr val="ABC3D5"/>
        </a:lt2>
        <a:accent1>
          <a:srgbClr val="D2EBEB"/>
        </a:accent1>
        <a:accent2>
          <a:srgbClr val="CDC8C8"/>
        </a:accent2>
        <a:accent3>
          <a:srgbClr val="AAAAAA"/>
        </a:accent3>
        <a:accent4>
          <a:srgbClr val="4C3F32"/>
        </a:accent4>
        <a:accent5>
          <a:srgbClr val="E5F3F3"/>
        </a:accent5>
        <a:accent6>
          <a:srgbClr val="BAB5B5"/>
        </a:accent6>
        <a:hlink>
          <a:srgbClr val="7DB996"/>
        </a:hlink>
        <a:folHlink>
          <a:srgbClr val="F0A03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8">
        <a:dk1>
          <a:srgbClr val="663300"/>
        </a:dk1>
        <a:lt1>
          <a:srgbClr val="C0C0C0"/>
        </a:lt1>
        <a:dk2>
          <a:srgbClr val="C8B876"/>
        </a:dk2>
        <a:lt2>
          <a:srgbClr val="5A552D"/>
        </a:lt2>
        <a:accent1>
          <a:srgbClr val="CDCD9B"/>
        </a:accent1>
        <a:accent2>
          <a:srgbClr val="FFFFCD"/>
        </a:accent2>
        <a:accent3>
          <a:srgbClr val="DCDCDC"/>
        </a:accent3>
        <a:accent4>
          <a:srgbClr val="562A00"/>
        </a:accent4>
        <a:accent5>
          <a:srgbClr val="E3E3CB"/>
        </a:accent5>
        <a:accent6>
          <a:srgbClr val="E7E7BA"/>
        </a:accent6>
        <a:hlink>
          <a:srgbClr val="99000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9">
        <a:dk1>
          <a:srgbClr val="3E3E5C"/>
        </a:dk1>
        <a:lt1>
          <a:srgbClr val="B2B2B2"/>
        </a:lt1>
        <a:dk2>
          <a:srgbClr val="A5A5C3"/>
        </a:dk2>
        <a:lt2>
          <a:srgbClr val="4D4D4D"/>
        </a:lt2>
        <a:accent1>
          <a:srgbClr val="F5F5DC"/>
        </a:accent1>
        <a:accent2>
          <a:srgbClr val="C84B0A"/>
        </a:accent2>
        <a:accent3>
          <a:srgbClr val="CFCFDE"/>
        </a:accent3>
        <a:accent4>
          <a:srgbClr val="979797"/>
        </a:accent4>
        <a:accent5>
          <a:srgbClr val="F9F9EB"/>
        </a:accent5>
        <a:accent6>
          <a:srgbClr val="B54308"/>
        </a:accent6>
        <a:hlink>
          <a:srgbClr val="91ACFF"/>
        </a:hlink>
        <a:folHlink>
          <a:srgbClr val="D7915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10">
        <a:dk1>
          <a:srgbClr val="005A58"/>
        </a:dk1>
        <a:lt1>
          <a:srgbClr val="B9C5D5"/>
        </a:lt1>
        <a:dk2>
          <a:srgbClr val="006699"/>
        </a:dk2>
        <a:lt2>
          <a:srgbClr val="006699"/>
        </a:lt2>
        <a:accent1>
          <a:srgbClr val="0F5E7D"/>
        </a:accent1>
        <a:accent2>
          <a:srgbClr val="6D6FC7"/>
        </a:accent2>
        <a:accent3>
          <a:srgbClr val="AAB8CA"/>
        </a:accent3>
        <a:accent4>
          <a:srgbClr val="9EA8B6"/>
        </a:accent4>
        <a:accent5>
          <a:srgbClr val="AAB6BF"/>
        </a:accent5>
        <a:accent6>
          <a:srgbClr val="6264B4"/>
        </a:accent6>
        <a:hlink>
          <a:srgbClr val="00FF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návrhu s motivem zasněžené cesty</Template>
  <TotalTime>1064</TotalTime>
  <Words>234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Šablona návrhu s motivem zasněžené cesty</vt:lpstr>
      <vt:lpstr>KOMUNIKACE</vt:lpstr>
      <vt:lpstr>Prezentace aplikace PowerPoint</vt:lpstr>
      <vt:lpstr>KOMUNIKACE</vt:lpstr>
      <vt:lpstr>Pojmenuj komunikaci na obrázcích. </vt:lpstr>
      <vt:lpstr>CHOVÁNÍ</vt:lpstr>
      <vt:lpstr>CHOVÁNÍ – co se nám nelíbí  </vt:lpstr>
      <vt:lpstr>LINKA BEZPEČÍ</vt:lpstr>
      <vt:lpstr>Další důležitá telefonní čísla</vt:lpstr>
      <vt:lpstr>Bibliografická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sborovna</cp:lastModifiedBy>
  <cp:revision>10</cp:revision>
  <dcterms:created xsi:type="dcterms:W3CDTF">2011-04-12T15:51:18Z</dcterms:created>
  <dcterms:modified xsi:type="dcterms:W3CDTF">2013-01-17T09:38:57Z</dcterms:modified>
</cp:coreProperties>
</file>