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09C7"/>
    <a:srgbClr val="FC5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179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3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4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35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56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112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70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02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13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74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3900C-26CA-48D6-89E3-BEFF0DA281D4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C13ED-96A7-4228-9EF3-34DF87A2F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82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5394485"/>
              </p:ext>
            </p:extLst>
          </p:nvPr>
        </p:nvGraphicFramePr>
        <p:xfrm>
          <a:off x="251520" y="5229200"/>
          <a:ext cx="8712968" cy="1402080"/>
        </p:xfrm>
        <a:graphic>
          <a:graphicData uri="http://schemas.openxmlformats.org/drawingml/2006/table">
            <a:tbl>
              <a:tblPr/>
              <a:tblGrid>
                <a:gridCol w="2637872"/>
                <a:gridCol w="607509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VY_32_INOVACE_19_Podmět a přísudek-rod ženský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1016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30558" y="1052736"/>
            <a:ext cx="6480720" cy="2664296"/>
            <a:chOff x="1619672" y="2132856"/>
            <a:chExt cx="6480720" cy="2664296"/>
          </a:xfrm>
        </p:grpSpPr>
        <p:sp>
          <p:nvSpPr>
            <p:cNvPr id="4" name="Ovál 3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979712" y="2924944"/>
              <a:ext cx="5760640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Podmět a přísudek</a:t>
              </a:r>
              <a:endParaRPr lang="cs-CZ" sz="54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70718" y="4365104"/>
            <a:ext cx="3600400" cy="1827584"/>
            <a:chOff x="1619672" y="2132856"/>
            <a:chExt cx="6480720" cy="2664296"/>
          </a:xfrm>
        </p:grpSpPr>
        <p:sp>
          <p:nvSpPr>
            <p:cNvPr id="7" name="Ovál 6"/>
            <p:cNvSpPr/>
            <p:nvPr/>
          </p:nvSpPr>
          <p:spPr>
            <a:xfrm>
              <a:off x="1619672" y="2132856"/>
              <a:ext cx="6480720" cy="2664296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979712" y="2924944"/>
              <a:ext cx="5760641" cy="10319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b="1" dirty="0" smtClean="0">
                  <a:ln>
                    <a:solidFill>
                      <a:srgbClr val="002060"/>
                    </a:solidFill>
                  </a:ln>
                  <a:solidFill>
                    <a:srgbClr val="FF0000"/>
                  </a:solidFill>
                </a:rPr>
                <a:t>rod ženský</a:t>
              </a:r>
              <a:endParaRPr lang="cs-CZ" sz="4000" b="1" dirty="0">
                <a:ln>
                  <a:solidFill>
                    <a:srgbClr val="002060"/>
                  </a:solidFill>
                </a:ln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46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1403648" y="154087"/>
            <a:ext cx="6048672" cy="1077218"/>
            <a:chOff x="1403648" y="154087"/>
            <a:chExt cx="6048672" cy="1077218"/>
          </a:xfrm>
          <a:solidFill>
            <a:srgbClr val="00B05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154087"/>
              <a:ext cx="57606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K podstatným jménům doplň vhodná příčestí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minulá:</a:t>
              </a:r>
              <a:endParaRPr lang="cs-CZ" sz="32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899592" y="1340768"/>
            <a:ext cx="21602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slepice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židle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vůně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zahrady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květiny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švadleny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želvy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myši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340768"/>
            <a:ext cx="18722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zelenaly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541125"/>
            <a:ext cx="936104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šily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3837269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vrzaly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133413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pískaly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4509120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se plazily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3189197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dráždily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1916831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kdákaly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5781485"/>
            <a:ext cx="1872208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2060"/>
                </a:solidFill>
              </a:rPr>
              <a:t>voněly</a:t>
            </a:r>
          </a:p>
        </p:txBody>
      </p:sp>
      <p:pic>
        <p:nvPicPr>
          <p:cNvPr id="102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01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67 -0.0037 C -0.09914 -0.00092 -0.10313 -0.00023 -0.11198 0.00093 C -0.12882 0.00672 -0.1415 0.00347 -0.16077 0.00255 C -0.18195 -0.00463 -0.16702 -0.00046 -0.20608 -0.00231 C -0.20764 -0.00278 -0.2092 -0.00347 -0.21077 -0.0037 C -0.21667 -0.0044 -0.22275 -0.00393 -0.22865 -0.00532 C -0.23108 -0.00578 -0.2342 -0.01157 -0.23577 -0.01342 C -0.2408 -0.01921 -0.24775 -0.02453 -0.25243 -0.03078 C -0.26059 -0.04166 -0.25677 -0.03773 -0.2632 -0.04352 C -0.2691 -0.05463 -0.28004 -0.06759 -0.2882 -0.07523 C -0.29236 -0.07916 -0.30799 -0.08403 -0.3132 -0.08634 C -0.32379 -0.09097 -0.33542 -0.08634 -0.34653 -0.08634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43" y="-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636 -0.01296 C -0.14931 -0.00185 -0.16146 -0.0074 -0.1691 -0.00509 C -0.17223 -0.00416 -0.17865 -0.00185 -0.17865 -0.00162 C -0.19497 -0.00301 -0.21129 -0.00208 -0.22743 -0.00509 C -0.2316 -0.00578 -0.2408 -0.01458 -0.24532 -0.01782 C -0.25521 -0.025 -0.26459 -0.02731 -0.27257 -0.03842 C -0.27414 -0.04421 -0.27483 -0.04907 -0.27743 -0.05416 C -0.27952 -0.06551 -0.28299 -0.075 -0.28802 -0.08449 C -0.28941 -0.09189 -0.29271 -0.09676 -0.29532 -0.10347 C -0.29653 -0.11041 -0.29688 -0.11643 -0.3 -0.12245 C -0.30087 -0.12662 -0.30157 -0.13102 -0.30243 -0.13518 C -0.30278 -0.13727 -0.30365 -0.14166 -0.30365 -0.14143 C -0.304 -0.14907 -0.30382 -0.15648 -0.30469 -0.16389 C -0.30556 -0.17199 -0.3125 -0.1912 -0.31545 -0.19861 C -0.31684 -0.20926 -0.31598 -0.22384 -0.3191 -0.23356 C -0.31997 -0.23611 -0.32448 -0.23773 -0.32622 -0.23842 C -0.33039 -0.24629 -0.33768 -0.24676 -0.3441 -0.24953 C -0.34532 -0.25069 -0.34618 -0.25208 -0.34757 -0.25277 C -0.34914 -0.2537 -0.35105 -0.25277 -0.35243 -0.25416 C -0.35348 -0.25532 -0.35278 -0.25787 -0.35365 -0.25902 C -0.35469 -0.26041 -0.3625 -0.26458 -0.36424 -0.26527 C -0.37084 -0.27106 -0.37865 -0.27222 -0.38577 -0.27639 " pathEditMode="relative" rAng="0" ptsTypes="fffffffffffffffffffff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79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872 -0.00972 C -0.13924 -0.00949 -0.14827 -0.00718 -0.14931 -0.00648 C -0.15452 -0.00255 -0.15851 0.00486 -0.16372 0.00926 C -0.16823 0.01875 -0.16302 0.01042 -0.17205 0.01574 C -0.179 0.01991 -0.18455 0.02801 -0.19098 0.0331 C -0.19827 0.03889 -0.20712 0.04074 -0.21476 0.04583 C -0.21962 0.04907 -0.21754 0.04907 -0.22205 0.0537 C -0.23316 0.06505 -0.24375 0.07222 -0.25764 0.0743 C -0.26493 0.07315 -0.27188 0.07106 -0.27917 0.06967 C -0.28473 0.06713 -0.29011 0.06342 -0.29584 0.0618 C -0.30191 0.05625 -0.30938 0.05486 -0.31598 0.05069 C -0.32014 0.04352 -0.32605 0.03796 -0.32917 0.02986 C -0.3323 0.02176 -0.33664 0.01435 -0.33976 0.00625 C -0.34202 0.00023 -0.34306 -0.00579 -0.34584 -0.01134 C -0.34618 -0.02454 -0.34636 -0.03773 -0.34705 -0.05093 C -0.34809 -0.07361 -0.36598 -0.07963 -0.37795 -0.0875 " pathEditMode="relative" rAng="0" ptsTypes="fffffffffffffff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62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73 0.0125 C -0.12014 0.01736 -0.11424 0.01713 -0.12986 0.01898 C -0.13473 0.02106 -0.13924 0.025 -0.1441 0.02685 C -0.14723 0.028 -0.15365 0.03009 -0.15365 0.03009 C -0.15486 0.03125 -0.15591 0.0324 -0.1573 0.03333 C -0.15834 0.03402 -0.1599 0.03356 -0.16077 0.03472 C -0.16285 0.0375 -0.16563 0.04444 -0.16563 0.04444 C -0.16407 0.04768 -0.16233 0.05069 -0.16077 0.05393 C -0.15973 0.05601 -0.16285 0.05856 -0.16441 0.06018 C -0.17136 0.06689 -0.18021 0.07037 -0.18698 0.07777 C -0.1908 0.08217 -0.19775 0.09189 -0.19775 0.09189 C -0.19966 0.10231 -0.20122 0.11412 -0.20486 0.12361 C -0.20539 0.13055 -0.2073 0.1375 -0.2073 0.14444 C -0.2073 0.17824 -0.20087 0.21111 -0.19775 0.24444 C -0.19844 0.278 -0.19618 0.31759 -0.21077 0.34745 C -0.21216 0.35671 -0.21493 0.36597 -0.21806 0.37453 C -0.22032 0.38773 -0.22101 0.38657 -0.22986 0.39838 C -0.23334 0.403 -0.23594 0.40949 -0.23941 0.41412 C -0.24393 0.42013 -0.24844 0.42291 -0.25365 0.42685 C -0.25955 0.43125 -0.26268 0.43726 -0.2691 0.43958 C -0.27448 0.44675 -0.2757 0.44606 -0.28351 0.44444 C -0.28473 0.44328 -0.28577 0.44213 -0.28698 0.4412 C -0.2882 0.4405 -0.28959 0.4405 -0.29063 0.43958 C -0.29393 0.43657 -0.2941 0.43379 -0.29653 0.43009 C -0.30452 0.41759 -0.31302 0.39675 -0.32275 0.38726 C -0.32518 0.37939 -0.32726 0.37476 -0.33108 0.36805 C -0.33507 0.35277 -0.33594 0.35625 -0.33351 0.33333 C -0.33316 0.32986 -0.33108 0.32361 -0.33108 0.32361 C -0.33177 0.30879 -0.32952 0.29305 -0.34063 0.28564 " pathEditMode="relative" ptsTypes="ffffffffffffffffff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3 -0.01551 C -0.12188 -0.00718 -0.09792 -0.00787 -0.13195 -0.01065 C -0.14271 -0.01366 -0.15504 -0.01227 -0.16528 -0.01875 C -0.17518 -0.025 -0.18681 -0.03218 -0.1974 -0.03449 C -0.20486 -0.04121 -0.1967 -0.03449 -0.20816 -0.04097 C -0.21146 -0.04283 -0.21771 -0.04722 -0.21771 -0.04699 C -0.22101 -0.05417 -0.2257 -0.05741 -0.22952 -0.0632 C -0.23611 -0.07315 -0.24045 -0.08519 -0.2474 -0.09491 C -0.24914 -0.10185 -0.25243 -0.10509 -0.25573 -0.11065 C -0.25747 -0.11366 -0.26059 -0.12014 -0.26059 -0.11991 C -0.26094 -0.12546 -0.26077 -0.13079 -0.26164 -0.13611 C -0.26198 -0.13796 -0.26372 -0.13912 -0.26407 -0.14097 C -0.26684 -0.15556 -0.26528 -0.17107 -0.26893 -0.18542 C -0.2717 -0.21019 -0.26059 -0.25139 -0.2783 -0.26783 C -0.28039 -0.27593 -0.2823 -0.27338 -0.28785 -0.2757 C -0.30035 -0.28681 -0.30608 -0.28009 -0.32605 -0.27894 C -0.33021 -0.275 -0.32882 -0.27732 -0.33073 -0.27269 " pathEditMode="relative" rAng="0" ptsTypes="ffffffffffffffff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11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347 C -0.09913 0.00556 -0.13003 0.00301 -0.13003 0.00325 C -0.13073 0.00463 -0.13125 0.00625 -0.13229 0.00764 C -0.13368 0.0095 -0.13594 0.01019 -0.13715 0.0125 C -0.13993 0.01783 -0.14236 0.03264 -0.14427 0.03797 C -0.14583 0.04213 -0.14739 0.0463 -0.14896 0.05047 C -0.14983 0.05255 -0.15139 0.05695 -0.15139 0.05718 C -0.15173 0.0595 -0.15191 0.06227 -0.1526 0.06482 C -0.15312 0.06667 -0.15451 0.06783 -0.15503 0.06968 C -0.15746 0.07848 -0.15694 0.08195 -0.16094 0.09028 C -0.16233 0.09931 -0.16406 0.10811 -0.16562 0.11713 C -0.16684 0.13311 -0.16788 0.14908 -0.16927 0.16482 C -0.17031 0.17732 -0.17396 0.19028 -0.17517 0.20301 C -0.17465 0.21875 -0.17292 0.23473 -0.17292 0.25047 C -0.17292 0.27315 -0.17292 0.29607 -0.17396 0.31875 C -0.17413 0.32315 -0.17639 0.33149 -0.17639 0.33172 C -0.17778 0.35116 -0.17986 0.36991 -0.18472 0.38866 C -0.18594 0.4007 -0.18767 0.40903 -0.19305 0.41875 C -0.19479 0.42825 -0.19774 0.44144 -0.2026 0.44908 C -0.21007 0.46088 -0.21528 0.4588 -0.22396 0.46482 C -0.23281 0.47084 -0.22257 0.46575 -0.23125 0.46968 C -0.25295 0.4676 -0.24288 0.46713 -0.25729 0.4632 C -0.2651 0.45672 -0.25642 0.4632 -0.26562 0.45857 C -0.27187 0.45533 -0.27726 0.44954 -0.28351 0.44584 C -0.28837 0.44306 -0.29062 0.43843 -0.29548 0.43635 C -0.30069 0.4294 -0.30469 0.42246 -0.30972 0.41575 C -0.3118 0.40764 -0.31528 0.39954 -0.31805 0.3919 C -0.31962 0.3875 -0.32292 0.37917 -0.32292 0.3794 C -0.32465 0.36806 -0.32673 0.36135 -0.32396 0.34908 C -0.32361 0.34723 -0.32153 0.347 -0.32048 0.34584 C -0.31528 0.34005 -0.31042 0.33542 -0.30382 0.33311 C -0.29913 0.32894 -0.29375 0.32709 -0.28958 0.322 C -0.28368 0.31505 -0.28177 0.31112 -0.2776 0.30301 C -0.28021 0.28889 -0.27708 0.29653 -0.2967 0.29653 " pathEditMode="relative" rAng="0" ptsTypes="fffffffffffffffffffffffffffffffff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49" y="2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907 -0.01759 C -0.15191 -0.01574 -0.15382 -0.01273 -0.16407 -0.0081 C -0.16823 0.00023 -0.1691 0.00996 -0.1724 0.01898 C -0.17344 0.0294 -0.17344 0.04051 -0.17605 0.0507 C -0.17691 0.06158 -0.17709 0.07176 -0.18195 0.08079 C -0.18386 0.08866 -0.18507 0.09676 -0.18664 0.10463 C -0.1875 0.11574 -0.1882 0.12708 -0.19028 0.13796 C -0.19063 0.1507 -0.19063 0.16343 -0.1915 0.17616 C -0.19393 0.21019 -0.22483 0.21065 -0.24375 0.2125 C -0.2691 0.21921 -0.26563 0.21551 -0.30938 0.21412 C -0.31841 0.20996 -0.32778 0.20857 -0.33664 0.20463 C -0.34115 0.20255 -0.34532 0.20023 -0.34983 0.19838 C -0.35677 0.1919 -0.36285 0.18634 -0.37118 0.18403 C -0.37414 0.18148 -0.37778 0.18009 -0.38073 0.17755 C -0.39809 0.16204 -0.37414 0.17894 -0.39028 0.16806 C -0.39827 0.15301 -0.38473 0.17732 -0.39861 0.15857 C -0.40295 0.15278 -0.4066 0.14398 -0.40938 0.13634 C -0.40903 0.13264 -0.40903 0.12871 -0.40816 0.12523 C -0.40452 0.10949 -0.39636 0.11088 -0.38542 0.10949 C -0.375 0.10463 -0.36407 0.11111 -0.3533 0.10625 C -0.35018 0.10347 -0.34757 0.10023 -0.34497 0.09676 " pathEditMode="relative" rAng="0" ptsTypes="ffffffffffffffffffff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4" y="1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386 -0.03495 C -0.14098 -0.03171 -0.13525 -0.0287 -0.14219 -0.02546 C -0.14497 -0.01967 -0.14809 -0.01296 -0.15174 -0.0081 C -0.15556 -0.00301 -0.16059 -0.00162 -0.16476 0.00301 C -0.17032 0.00926 -0.17552 0.01459 -0.18143 0.02061 C -0.18559 0.02477 -0.18698 0.03218 -0.18976 0.03797 C -0.19045 0.03959 -0.19219 0.04283 -0.19219 0.04306 C -0.19636 0.07014 -0.19115 0.03311 -0.19219 0.10301 C -0.19236 0.1132 -0.19323 0.12338 -0.19462 0.13334 C -0.19549 0.13959 -0.2033 0.14074 -0.20643 0.14283 C -0.21563 0.14885 -0.22726 0.14792 -0.2375 0.1507 C -0.26493 0.15024 -0.29219 0.15 -0.31962 0.14908 C -0.33073 0.14861 -0.34289 0.14399 -0.35417 0.14283 C -0.3625 0.13889 -0.3717 0.13774 -0.38039 0.13635 C -0.38907 0.13334 -0.39757 0.13149 -0.40643 0.1301 C -0.41528 0.12547 -0.42466 0.12014 -0.43143 0.11111 C -0.43299 0.10232 -0.43264 0.09838 -0.42795 0.0919 C -0.40105 0.09306 -0.38004 0.09561 -0.35295 0.09676 C -0.35052 0.0963 -0.34584 0.09514 -0.34584 0.09537 " pathEditMode="relative" rAng="0" ptsTypes="fffffffffffff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08112"/>
            <a:chOff x="1403648" y="188640"/>
            <a:chExt cx="6048672" cy="1008112"/>
          </a:xfrm>
          <a:solidFill>
            <a:srgbClr val="00B0F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koncovky: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339752" y="1510882"/>
            <a:ext cx="4176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Pastelky se lámal_.</a:t>
            </a:r>
          </a:p>
          <a:p>
            <a:r>
              <a:rPr lang="cs-CZ" sz="2800" b="1" dirty="0" smtClean="0"/>
              <a:t>Včely bzučel_.</a:t>
            </a:r>
          </a:p>
          <a:p>
            <a:r>
              <a:rPr lang="cs-CZ" sz="2800" b="1" dirty="0" smtClean="0"/>
              <a:t>Silnice vedl_.</a:t>
            </a:r>
          </a:p>
          <a:p>
            <a:r>
              <a:rPr lang="cs-CZ" sz="2800" b="1" dirty="0" smtClean="0"/>
              <a:t>Bedny stál_.</a:t>
            </a:r>
          </a:p>
          <a:p>
            <a:r>
              <a:rPr lang="cs-CZ" sz="2800" b="1" dirty="0" smtClean="0"/>
              <a:t>Kočky mňoukal_.</a:t>
            </a:r>
          </a:p>
          <a:p>
            <a:r>
              <a:rPr lang="cs-CZ" sz="2800" b="1" dirty="0" smtClean="0"/>
              <a:t>Ženy zpíval_.</a:t>
            </a:r>
          </a:p>
          <a:p>
            <a:r>
              <a:rPr lang="cs-CZ" sz="2800" b="1" dirty="0" smtClean="0"/>
              <a:t>Babičky vyprávěl_.</a:t>
            </a:r>
          </a:p>
          <a:p>
            <a:r>
              <a:rPr lang="cs-CZ" sz="2800" b="1" dirty="0" smtClean="0"/>
              <a:t>Buchty lákal_.</a:t>
            </a:r>
          </a:p>
          <a:p>
            <a:r>
              <a:rPr lang="cs-CZ" sz="2800" b="1" dirty="0" smtClean="0"/>
              <a:t>Kuchařky vařil_.</a:t>
            </a:r>
          </a:p>
          <a:p>
            <a:r>
              <a:rPr lang="cs-CZ" sz="2800" b="1" dirty="0" smtClean="0"/>
              <a:t>Lodě plul_.</a:t>
            </a:r>
          </a:p>
          <a:p>
            <a:r>
              <a:rPr lang="cs-CZ" sz="2800" b="1" dirty="0" smtClean="0"/>
              <a:t>Podlahy se leskl_.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14847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192521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31771" y="234961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91102" y="276176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321297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36258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24028" y="40579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5956" y="44371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48691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53012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87382" y="57332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87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188640"/>
            <a:ext cx="6048672" cy="1077218"/>
            <a:chOff x="1403648" y="188640"/>
            <a:chExt cx="6048672" cy="1077218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188640"/>
              <a:ext cx="57606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Doplň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ve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větách koncovky příčestí </a:t>
              </a:r>
              <a:r>
                <a:rPr lang="cs-CZ" sz="32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minulého:</a:t>
              </a:r>
              <a:endParaRPr lang="cs-CZ" sz="32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971600" y="1510882"/>
            <a:ext cx="6912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 stavení stál_ dvě stodoly.</a:t>
            </a:r>
          </a:p>
          <a:p>
            <a:r>
              <a:rPr lang="cs-CZ" sz="2800" b="1" dirty="0" smtClean="0"/>
              <a:t>V kuchyni voněl_ upečené buchty.</a:t>
            </a:r>
          </a:p>
          <a:p>
            <a:r>
              <a:rPr lang="cs-CZ" sz="2800" b="1" dirty="0" smtClean="0"/>
              <a:t>Na mapě byl_ všechny křižovatky.</a:t>
            </a:r>
          </a:p>
          <a:p>
            <a:r>
              <a:rPr lang="cs-CZ" sz="2800" b="1" dirty="0" smtClean="0"/>
              <a:t>Studentky si vybíral_ nové předměty.</a:t>
            </a:r>
          </a:p>
          <a:p>
            <a:r>
              <a:rPr lang="cs-CZ" sz="2800" b="1" dirty="0" smtClean="0"/>
              <a:t>Ve výběhu se procházel_ žirafy.</a:t>
            </a:r>
          </a:p>
          <a:p>
            <a:r>
              <a:rPr lang="cs-CZ" sz="2800" b="1" dirty="0" smtClean="0"/>
              <a:t>Nákupní tašky se zaplnil_.</a:t>
            </a:r>
          </a:p>
          <a:p>
            <a:r>
              <a:rPr lang="cs-CZ" sz="2800" b="1" dirty="0" smtClean="0"/>
              <a:t>Na věšáku visel_ dvě šály.</a:t>
            </a:r>
          </a:p>
          <a:p>
            <a:r>
              <a:rPr lang="cs-CZ" sz="2800" b="1" dirty="0" smtClean="0"/>
              <a:t>Tmavé skály vyčníval_ do výšky.</a:t>
            </a:r>
          </a:p>
          <a:p>
            <a:r>
              <a:rPr lang="cs-CZ" sz="2800" b="1" dirty="0" smtClean="0"/>
              <a:t>Proč slepice vyběhl_ ze dvora?</a:t>
            </a:r>
          </a:p>
          <a:p>
            <a:r>
              <a:rPr lang="cs-CZ" sz="2800" b="1" dirty="0" smtClean="0"/>
              <a:t>Poslední  motorky projížděl_ přes vesnici.</a:t>
            </a:r>
          </a:p>
          <a:p>
            <a:r>
              <a:rPr lang="cs-CZ" sz="2800" b="1" dirty="0" smtClean="0"/>
              <a:t>Minerálky se chladil_ v lednici.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48691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148478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19168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69603" y="234888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276176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68011" y="3193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36258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40579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50912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53012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57332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9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83563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19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2971" y="188640"/>
            <a:ext cx="6048672" cy="1008112"/>
            <a:chOff x="1403648" y="188640"/>
            <a:chExt cx="6048672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547664" y="431086"/>
              <a:ext cx="57606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Přepiš věty v množném </a:t>
              </a:r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čísle.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67544" y="1896007"/>
            <a:ext cx="41764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Silnice byla rozbitá.</a:t>
            </a:r>
          </a:p>
          <a:p>
            <a:r>
              <a:rPr lang="cs-CZ" sz="2800" b="1" dirty="0" smtClean="0"/>
              <a:t>Kuchařka vařila oběd.</a:t>
            </a:r>
          </a:p>
          <a:p>
            <a:r>
              <a:rPr lang="cs-CZ" sz="2800" b="1" dirty="0" smtClean="0"/>
              <a:t>Švestka padala ze stromu.</a:t>
            </a:r>
          </a:p>
          <a:p>
            <a:r>
              <a:rPr lang="cs-CZ" sz="2800" b="1" dirty="0" smtClean="0"/>
              <a:t>Květina uvadala ve váze.</a:t>
            </a:r>
          </a:p>
          <a:p>
            <a:r>
              <a:rPr lang="cs-CZ" sz="2800" b="1" dirty="0" smtClean="0"/>
              <a:t>Propiska špatně psala.</a:t>
            </a:r>
          </a:p>
          <a:p>
            <a:r>
              <a:rPr lang="cs-CZ" sz="2800" b="1" dirty="0" smtClean="0"/>
              <a:t>Bota byla špinavá.</a:t>
            </a:r>
          </a:p>
          <a:p>
            <a:r>
              <a:rPr lang="cs-CZ" sz="2800" b="1" dirty="0" smtClean="0"/>
              <a:t>Pračka doprala.</a:t>
            </a:r>
          </a:p>
          <a:p>
            <a:r>
              <a:rPr lang="cs-CZ" sz="2800" b="1" dirty="0" smtClean="0"/>
              <a:t>Miska se venku rozbila.</a:t>
            </a:r>
          </a:p>
          <a:p>
            <a:r>
              <a:rPr lang="cs-CZ" sz="2800" b="1" dirty="0" smtClean="0"/>
              <a:t>Třešeň brzy rozkvetla.</a:t>
            </a:r>
          </a:p>
          <a:p>
            <a:r>
              <a:rPr lang="cs-CZ" sz="2800" b="1" dirty="0" smtClean="0"/>
              <a:t>Učitelka opravila testy.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1887014"/>
            <a:ext cx="3464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Silnice byly rozbité.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716016" y="227687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Kuchařky vařily oběd.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6016" y="270892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Švestky padaly ze stromu.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13762" y="571409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Učitelky opravily testy.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16016" y="5301208"/>
            <a:ext cx="33908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Třešně brzy rozkvetly.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16016" y="4849996"/>
            <a:ext cx="36111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Misky se venku rozbily.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16016" y="4417948"/>
            <a:ext cx="24568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Pračky dopraly.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16016" y="3985900"/>
            <a:ext cx="28962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Boty byly špinavé.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716016" y="3553852"/>
            <a:ext cx="34731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Propisky špatně psaly.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16016" y="3140968"/>
            <a:ext cx="37927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Květiny uvadaly ve váze.</a:t>
            </a:r>
          </a:p>
        </p:txBody>
      </p:sp>
      <p:pic>
        <p:nvPicPr>
          <p:cNvPr id="16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154" y="58651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29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  <p:bldP spid="9" grpId="0"/>
      <p:bldP spid="10" grpId="0"/>
      <p:bldP spid="3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93519" y="188640"/>
            <a:ext cx="7600117" cy="1077218"/>
            <a:chOff x="1368169" y="188640"/>
            <a:chExt cx="6192688" cy="1077218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68169" y="188640"/>
              <a:ext cx="6192688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solidFill>
                    <a:srgbClr val="FFFF00"/>
                  </a:solidFill>
                </a:rPr>
                <a:t>Dej slovesa v závorkách do správných tvarů čísla množného, času </a:t>
              </a:r>
              <a:r>
                <a:rPr lang="cs-CZ" sz="3200" b="1" dirty="0" smtClean="0">
                  <a:solidFill>
                    <a:srgbClr val="FFFF00"/>
                  </a:solidFill>
                </a:rPr>
                <a:t>minulého.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89462" y="1728962"/>
            <a:ext cx="818699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V lese (růst)………………….. borovice.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Venku (poletovat)…………………….. vločky.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Včely (opylovat) ………………………. květiny.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Na stromech (dozrávat)…………………………… švestky.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Švadleny (došívat) ………………………….. šaty.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Maminky (vařit)………………………………pro děti.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Zpěvačky (zpívat) ……………………………… na koncertech.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89002" y="1753652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rostly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401724"/>
            <a:ext cx="1807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poletovaly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78192" y="3049796"/>
            <a:ext cx="1778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opylovaly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6316" y="3697868"/>
            <a:ext cx="1945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dozrávaly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3139" y="4345940"/>
            <a:ext cx="1726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došívaly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33252" y="4994012"/>
            <a:ext cx="1561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vařily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71480" y="5589240"/>
            <a:ext cx="1422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zpívaly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947" y="603287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91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Vyber ze závorky správný podmět: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15616" y="1844824"/>
            <a:ext cx="72728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(</a:t>
            </a:r>
            <a:r>
              <a:rPr lang="cs-CZ" sz="2800" b="1" i="1" dirty="0" smtClean="0"/>
              <a:t>Babičky – pekaři – cukráři</a:t>
            </a:r>
            <a:r>
              <a:rPr lang="cs-CZ" sz="2800" b="1" dirty="0" smtClean="0"/>
              <a:t>) pekly cukroví.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Ptáci – sýkory – vrabci</a:t>
            </a:r>
            <a:r>
              <a:rPr lang="cs-CZ" sz="2800" b="1" dirty="0" smtClean="0"/>
              <a:t>) poletovaly nad sadem.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Pole – poupata – lípy</a:t>
            </a:r>
            <a:r>
              <a:rPr lang="cs-CZ" sz="2800" b="1" dirty="0" smtClean="0"/>
              <a:t>) rozkvetly.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Kočky – koťata – štěňata</a:t>
            </a:r>
            <a:r>
              <a:rPr lang="cs-CZ" sz="2800" b="1" dirty="0" smtClean="0"/>
              <a:t>) se mazlily. 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Zpěváci – zpěvačky – žáci</a:t>
            </a:r>
            <a:r>
              <a:rPr lang="cs-CZ" sz="2800" b="1" dirty="0" smtClean="0"/>
              <a:t>) zpívaly.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Světla – okna – lampy</a:t>
            </a:r>
            <a:r>
              <a:rPr lang="cs-CZ" sz="2800" b="1" dirty="0" smtClean="0"/>
              <a:t>) </a:t>
            </a:r>
            <a:r>
              <a:rPr lang="cs-CZ" sz="2800" b="1" dirty="0" smtClean="0"/>
              <a:t>svítily.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Studenti – žákyně – zedníci</a:t>
            </a:r>
            <a:r>
              <a:rPr lang="cs-CZ" sz="2800" b="1" dirty="0" smtClean="0"/>
              <a:t>) obědvaly.</a:t>
            </a:r>
          </a:p>
          <a:p>
            <a:r>
              <a:rPr lang="cs-CZ" sz="2800" b="1" dirty="0" smtClean="0"/>
              <a:t>(</a:t>
            </a:r>
            <a:r>
              <a:rPr lang="cs-CZ" sz="2800" b="1" i="1" dirty="0" smtClean="0"/>
              <a:t>Baletky - tanečníci – děvčata</a:t>
            </a:r>
            <a:r>
              <a:rPr lang="cs-CZ" sz="2800" b="1" dirty="0" smtClean="0"/>
              <a:t>) tančily.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7579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48687" y="188640"/>
            <a:ext cx="7600117" cy="1008112"/>
            <a:chOff x="1331639" y="188640"/>
            <a:chExt cx="6192688" cy="1008112"/>
          </a:xfrm>
          <a:solidFill>
            <a:srgbClr val="FF0000"/>
          </a:solidFill>
        </p:grpSpPr>
        <p:sp>
          <p:nvSpPr>
            <p:cNvPr id="5" name="Zaoblený obdélník 4"/>
            <p:cNvSpPr/>
            <p:nvPr/>
          </p:nvSpPr>
          <p:spPr>
            <a:xfrm>
              <a:off x="1403648" y="188640"/>
              <a:ext cx="6048672" cy="1008112"/>
            </a:xfrm>
            <a:prstGeom prst="round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39" y="431086"/>
              <a:ext cx="619268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ln>
                    <a:solidFill>
                      <a:srgbClr val="002060"/>
                    </a:solidFill>
                  </a:ln>
                  <a:solidFill>
                    <a:srgbClr val="FFFF00"/>
                  </a:solidFill>
                </a:rPr>
                <a:t>Vybral jsi správně?</a:t>
              </a:r>
              <a:endParaRPr lang="cs-CZ" sz="3600" b="1" dirty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222515" y="1864094"/>
            <a:ext cx="505245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Babičky</a:t>
            </a:r>
            <a:r>
              <a:rPr lang="cs-CZ" sz="2800" b="1" dirty="0" smtClean="0"/>
              <a:t> pekly cukroví.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Sýkory</a:t>
            </a:r>
            <a:r>
              <a:rPr lang="cs-CZ" sz="2800" b="1" dirty="0" smtClean="0"/>
              <a:t>  poletovaly nad sadem.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Lípy </a:t>
            </a:r>
            <a:r>
              <a:rPr lang="cs-CZ" sz="2800" b="1" dirty="0" smtClean="0"/>
              <a:t>rozkvetly.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Kočky</a:t>
            </a:r>
            <a:r>
              <a:rPr lang="cs-CZ" sz="2800" b="1" dirty="0" smtClean="0"/>
              <a:t> se mazlily.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Zpěvačky</a:t>
            </a:r>
            <a:r>
              <a:rPr lang="cs-CZ" sz="2800" b="1" dirty="0" smtClean="0"/>
              <a:t> zpívaly.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Lampy</a:t>
            </a:r>
            <a:r>
              <a:rPr lang="cs-CZ" sz="2800" b="1" dirty="0" smtClean="0"/>
              <a:t> svítily.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Žákyně</a:t>
            </a:r>
            <a:r>
              <a:rPr lang="cs-CZ" sz="2800" b="1" dirty="0" smtClean="0"/>
              <a:t> obědvaly.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Baletky</a:t>
            </a:r>
            <a:r>
              <a:rPr lang="cs-CZ" sz="2800" b="1" dirty="0" smtClean="0"/>
              <a:t> tančily.</a:t>
            </a:r>
            <a:endParaRPr lang="cs-CZ" sz="2800" b="1" dirty="0"/>
          </a:p>
        </p:txBody>
      </p:sp>
      <p:pic>
        <p:nvPicPr>
          <p:cNvPr id="8" name="Picture 2" descr="C:\Users\OEM\AppData\Local\Microsoft\Windows\Temporary Internet Files\Content.IE5\B4A6B7Q4\MC9004338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154" y="58651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26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395536" y="548680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</a:t>
            </a:r>
            <a:r>
              <a:rPr lang="cs-CZ" dirty="0" smtClean="0"/>
              <a:t>vlastní</a:t>
            </a:r>
          </a:p>
          <a:p>
            <a:r>
              <a:rPr lang="cs-CZ" dirty="0" smtClean="0"/>
              <a:t>Klipart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8752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474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69</cp:revision>
  <dcterms:created xsi:type="dcterms:W3CDTF">2011-05-18T18:34:27Z</dcterms:created>
  <dcterms:modified xsi:type="dcterms:W3CDTF">2012-03-26T13:22:25Z</dcterms:modified>
</cp:coreProperties>
</file>