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09C7"/>
    <a:srgbClr val="FC5A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179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043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940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35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56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0112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070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702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132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748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799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382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2949183"/>
              </p:ext>
            </p:extLst>
          </p:nvPr>
        </p:nvGraphicFramePr>
        <p:xfrm>
          <a:off x="107504" y="5229200"/>
          <a:ext cx="8928992" cy="1402080"/>
        </p:xfrm>
        <a:graphic>
          <a:graphicData uri="http://schemas.openxmlformats.org/drawingml/2006/table">
            <a:tbl>
              <a:tblPr/>
              <a:tblGrid>
                <a:gridCol w="2703273"/>
                <a:gridCol w="6225719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4.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VY_32_INOVACE_20_Podmět a přísudek-rod střední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Miroslava Kloudová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5721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630558" y="1052736"/>
            <a:ext cx="6480720" cy="2664296"/>
            <a:chOff x="1619672" y="2132856"/>
            <a:chExt cx="6480720" cy="2664296"/>
          </a:xfrm>
        </p:grpSpPr>
        <p:sp>
          <p:nvSpPr>
            <p:cNvPr id="4" name="Ovál 3"/>
            <p:cNvSpPr/>
            <p:nvPr/>
          </p:nvSpPr>
          <p:spPr>
            <a:xfrm>
              <a:off x="1619672" y="2132856"/>
              <a:ext cx="6480720" cy="2664296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979712" y="2924944"/>
              <a:ext cx="5760640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 smtClean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</a:rPr>
                <a:t>Podmět a přísudek</a:t>
              </a:r>
              <a:endParaRPr lang="cs-CZ" sz="5400" b="1" dirty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3070718" y="4365104"/>
            <a:ext cx="3600400" cy="1827584"/>
            <a:chOff x="1619672" y="2132856"/>
            <a:chExt cx="6480720" cy="2664296"/>
          </a:xfrm>
        </p:grpSpPr>
        <p:sp>
          <p:nvSpPr>
            <p:cNvPr id="7" name="Ovál 6"/>
            <p:cNvSpPr/>
            <p:nvPr/>
          </p:nvSpPr>
          <p:spPr>
            <a:xfrm>
              <a:off x="1619672" y="2132856"/>
              <a:ext cx="6480720" cy="2664296"/>
            </a:xfrm>
            <a:prstGeom prst="ellipse">
              <a:avLst/>
            </a:prstGeom>
            <a:solidFill>
              <a:schemeClr val="accent6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979712" y="2924944"/>
              <a:ext cx="5760641" cy="10319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ln>
                    <a:solidFill>
                      <a:sysClr val="windowText" lastClr="000000"/>
                    </a:solidFill>
                  </a:ln>
                  <a:solidFill>
                    <a:srgbClr val="FFC000"/>
                  </a:solidFill>
                </a:rPr>
                <a:t>rod</a:t>
              </a:r>
              <a:r>
                <a:rPr lang="cs-CZ" sz="4000" b="1" dirty="0" smtClean="0">
                  <a:ln>
                    <a:solidFill>
                      <a:sysClr val="windowText" lastClr="000000"/>
                    </a:solidFill>
                  </a:ln>
                  <a:solidFill>
                    <a:srgbClr val="FF0000"/>
                  </a:solidFill>
                </a:rPr>
                <a:t> </a:t>
              </a:r>
              <a:r>
                <a:rPr lang="cs-CZ" sz="4000" b="1" dirty="0" smtClean="0">
                  <a:ln>
                    <a:solidFill>
                      <a:sysClr val="windowText" lastClr="000000"/>
                    </a:solidFill>
                  </a:ln>
                  <a:solidFill>
                    <a:srgbClr val="FFC000"/>
                  </a:solidFill>
                </a:rPr>
                <a:t>střední</a:t>
              </a:r>
              <a:endParaRPr lang="cs-CZ" sz="40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54681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1403648" y="188640"/>
            <a:ext cx="6048672" cy="1038889"/>
            <a:chOff x="1403648" y="188640"/>
            <a:chExt cx="6048672" cy="1038889"/>
          </a:xfrm>
          <a:solidFill>
            <a:srgbClr val="00B050"/>
          </a:solidFill>
        </p:grpSpPr>
        <p:sp>
          <p:nvSpPr>
            <p:cNvPr id="5" name="Zaoblený obdélník 4"/>
            <p:cNvSpPr/>
            <p:nvPr/>
          </p:nvSpPr>
          <p:spPr>
            <a:xfrm>
              <a:off x="1403648" y="188640"/>
              <a:ext cx="6048672" cy="1008112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547664" y="273422"/>
              <a:ext cx="5760640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>
                    <a:solidFill>
                      <a:srgbClr val="002060"/>
                    </a:solidFill>
                  </a:ln>
                  <a:solidFill>
                    <a:srgbClr val="00B050"/>
                  </a:solidFill>
                </a:rPr>
                <a:t>K podstatným jménům doplň vhodná příčestí </a:t>
              </a:r>
              <a:r>
                <a:rPr lang="cs-CZ" sz="2800" b="1" dirty="0" smtClean="0">
                  <a:ln>
                    <a:solidFill>
                      <a:srgbClr val="002060"/>
                    </a:solidFill>
                  </a:ln>
                  <a:solidFill>
                    <a:srgbClr val="00B050"/>
                  </a:solidFill>
                </a:rPr>
                <a:t>minulá.</a:t>
              </a:r>
              <a:endParaRPr lang="cs-CZ" sz="2800" b="1" dirty="0">
                <a:ln>
                  <a:solidFill>
                    <a:srgbClr val="002060"/>
                  </a:solidFill>
                </a:ln>
                <a:solidFill>
                  <a:srgbClr val="00B050"/>
                </a:solidFill>
              </a:endParaRPr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899592" y="1340768"/>
            <a:ext cx="21602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auta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světla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ptáčata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žihadla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srdce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slůňata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křesla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brnění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1340768"/>
            <a:ext cx="1872208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bolela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2541125"/>
            <a:ext cx="1584176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běhala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292080" y="3837269"/>
            <a:ext cx="1872208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svítila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292080" y="5133413"/>
            <a:ext cx="1872208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se leskla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4509120"/>
            <a:ext cx="1872208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se houpala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292080" y="3189197"/>
            <a:ext cx="1872208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pípala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292080" y="1916831"/>
            <a:ext cx="1872208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troubila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292080" y="5781485"/>
            <a:ext cx="1872208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bila</a:t>
            </a:r>
          </a:p>
        </p:txBody>
      </p:sp>
      <p:pic>
        <p:nvPicPr>
          <p:cNvPr id="1026" name="Picture 2" descr="C:\Users\OEM\AppData\Local\Microsoft\Windows\Temporary Internet Files\Content.IE5\B4A6B7Q4\MC9004338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835630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6019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167 -0.0037 C -0.09914 -0.00092 -0.10313 -0.00023 -0.11198 0.00093 C -0.12882 0.00672 -0.1415 0.00347 -0.16077 0.00255 C -0.18195 -0.00463 -0.16702 -0.00046 -0.20608 -0.00231 C -0.20764 -0.00278 -0.2092 -0.00347 -0.21077 -0.0037 C -0.21667 -0.0044 -0.22275 -0.00393 -0.22865 -0.00532 C -0.23108 -0.00578 -0.2342 -0.01157 -0.23577 -0.01342 C -0.2408 -0.01921 -0.24775 -0.02453 -0.25243 -0.03078 C -0.26059 -0.04166 -0.25677 -0.03773 -0.2632 -0.04352 C -0.2691 -0.05463 -0.28004 -0.06759 -0.2882 -0.07523 C -0.29236 -0.07916 -0.30799 -0.08403 -0.3132 -0.08634 C -0.32379 -0.09097 -0.33542 -0.08634 -0.34653 -0.08634 " pathEditMode="relative" rAng="0" ptsTypes="fffffffffffA">
                                      <p:cBhvr>
                                        <p:cTn id="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43" y="-38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275 -0.00231 C -0.1257 0.0088 -0.13785 0.00324 -0.14549 0.00556 C -0.14861 0.00648 -0.15504 0.0088 -0.15504 0.00903 C -0.17136 0.00764 -0.18768 0.00857 -0.20382 0.00556 C -0.20799 0.00486 -0.21719 -0.00393 -0.2217 -0.00717 C -0.2316 -0.01435 -0.24098 -0.01666 -0.24896 -0.02777 C -0.25052 -0.03356 -0.25122 -0.03842 -0.25382 -0.04352 C -0.25591 -0.05486 -0.25938 -0.06435 -0.26441 -0.07384 C -0.2658 -0.08125 -0.2691 -0.08611 -0.2717 -0.09282 C -0.27292 -0.09977 -0.27327 -0.10578 -0.27639 -0.1118 C -0.27726 -0.11597 -0.27795 -0.12037 -0.27882 -0.12453 C -0.27917 -0.12662 -0.28004 -0.13102 -0.28004 -0.13078 C -0.28039 -0.13842 -0.28021 -0.14583 -0.28108 -0.15324 C -0.28195 -0.16134 -0.28889 -0.18055 -0.29184 -0.18796 C -0.29323 -0.19861 -0.29236 -0.21319 -0.29549 -0.22291 C -0.29636 -0.22546 -0.30087 -0.22708 -0.30261 -0.22777 C -0.30677 -0.23564 -0.31407 -0.23611 -0.32049 -0.23889 C -0.3217 -0.24004 -0.32257 -0.24143 -0.32396 -0.24213 C -0.32552 -0.24305 -0.32743 -0.24213 -0.32882 -0.24352 C -0.32986 -0.24467 -0.32917 -0.24722 -0.33004 -0.24838 C -0.33108 -0.24977 -0.33889 -0.25393 -0.34063 -0.25463 C -0.34723 -0.26041 -0.35504 -0.26157 -0.36216 -0.26574 " pathEditMode="relative" rAng="0" ptsTypes="fffffffffffffffffffffA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979" y="-12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931 0.00092 C -0.09983 0.00116 -0.10886 0.00347 -0.1099 0.00417 C -0.11511 0.0081 -0.1191 0.01551 -0.12431 0.01991 C -0.12882 0.0294 -0.12361 0.02106 -0.13264 0.02639 C -0.13959 0.03055 -0.14514 0.03866 -0.15157 0.04375 C -0.15886 0.04954 -0.16771 0.05139 -0.17535 0.05648 C -0.18021 0.05972 -0.17813 0.05972 -0.18264 0.06435 C -0.19375 0.07569 -0.20434 0.08287 -0.21823 0.08495 C -0.22552 0.0838 -0.23247 0.08171 -0.23976 0.08032 C -0.24532 0.07778 -0.2507 0.07407 -0.25643 0.07245 C -0.2625 0.0669 -0.26997 0.06551 -0.27657 0.06134 C -0.28073 0.05417 -0.28664 0.04861 -0.28976 0.04051 C -0.29289 0.03241 -0.29723 0.025 -0.30035 0.0169 C -0.30261 0.01088 -0.30365 0.00486 -0.30643 -0.0007 C -0.30677 -0.01389 -0.30695 -0.02708 -0.30764 -0.04028 C -0.30868 -0.06296 -0.32657 -0.06898 -0.33855 -0.07685 " pathEditMode="relative" rAng="0" ptsTypes="fffffffffffffffA">
                                      <p:cBhvr>
                                        <p:cTn id="2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962" y="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973 0.0125 C -0.12014 0.01736 -0.11424 0.01713 -0.12986 0.01898 C -0.13473 0.02106 -0.13924 0.025 -0.1441 0.02685 C -0.14723 0.028 -0.15365 0.03009 -0.15365 0.03009 C -0.15486 0.03125 -0.15591 0.0324 -0.1573 0.03333 C -0.15834 0.03402 -0.1599 0.03356 -0.16077 0.03472 C -0.16285 0.0375 -0.16563 0.04444 -0.16563 0.04444 C -0.16407 0.04768 -0.16233 0.05069 -0.16077 0.05393 C -0.15973 0.05601 -0.16285 0.05856 -0.16441 0.06018 C -0.17136 0.06689 -0.18021 0.07037 -0.18698 0.07777 C -0.1908 0.08217 -0.19775 0.09189 -0.19775 0.09189 C -0.19966 0.10231 -0.20122 0.11412 -0.20486 0.12361 C -0.20539 0.13055 -0.2073 0.1375 -0.2073 0.14444 C -0.2073 0.17824 -0.20087 0.21111 -0.19775 0.24444 C -0.19844 0.278 -0.19618 0.31759 -0.21077 0.34745 C -0.21216 0.35671 -0.21493 0.36597 -0.21806 0.37453 C -0.22032 0.38773 -0.22101 0.38657 -0.22986 0.39838 C -0.23334 0.403 -0.23594 0.40949 -0.23941 0.41412 C -0.24393 0.42013 -0.24844 0.42291 -0.25365 0.42685 C -0.25955 0.43125 -0.26268 0.43726 -0.2691 0.43958 C -0.27448 0.44675 -0.2757 0.44606 -0.28351 0.44444 C -0.28473 0.44328 -0.28577 0.44213 -0.28698 0.4412 C -0.2882 0.4405 -0.28959 0.4405 -0.29063 0.43958 C -0.29393 0.43657 -0.2941 0.43379 -0.29653 0.43009 C -0.30452 0.41759 -0.31302 0.39675 -0.32275 0.38726 C -0.32518 0.37939 -0.32726 0.37476 -0.33108 0.36805 C -0.33507 0.35277 -0.33594 0.35625 -0.33351 0.33333 C -0.33316 0.32986 -0.33108 0.32361 -0.33108 0.32361 C -0.33177 0.30879 -0.32952 0.29305 -0.34063 0.28564 " pathEditMode="relative" ptsTypes="ffffffffffffffffffffffffffff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33 -0.01551 C -0.12188 -0.00718 -0.09792 -0.00787 -0.13195 -0.01065 C -0.14271 -0.01366 -0.15504 -0.01227 -0.16528 -0.01875 C -0.17518 -0.025 -0.18681 -0.03218 -0.1974 -0.03449 C -0.20486 -0.04121 -0.1967 -0.03449 -0.20816 -0.04097 C -0.21146 -0.04283 -0.21771 -0.04722 -0.21771 -0.04699 C -0.22101 -0.05417 -0.2257 -0.05741 -0.22952 -0.0632 C -0.23611 -0.07315 -0.24045 -0.08519 -0.2474 -0.09491 C -0.24914 -0.10185 -0.25243 -0.10509 -0.25573 -0.11065 C -0.25747 -0.11366 -0.26059 -0.12014 -0.26059 -0.11991 C -0.26094 -0.12546 -0.26077 -0.13079 -0.26164 -0.13611 C -0.26198 -0.13796 -0.26372 -0.13912 -0.26407 -0.14097 C -0.26684 -0.15556 -0.26528 -0.17107 -0.26893 -0.18542 C -0.2717 -0.21019 -0.26059 -0.25139 -0.2783 -0.26783 C -0.28039 -0.27593 -0.2823 -0.27338 -0.28785 -0.2757 C -0.30035 -0.28681 -0.30608 -0.28009 -0.32605 -0.27894 C -0.33021 -0.275 -0.32882 -0.27732 -0.33073 -0.27269 " pathEditMode="relative" rAng="0" ptsTypes="ffffffffffffffffA">
                                      <p:cBhvr>
                                        <p:cTn id="3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11" y="-13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354 0.00695 C -0.12674 0.01598 -0.15764 0.01343 -0.15764 0.01366 C -0.15834 0.01505 -0.15886 0.01667 -0.1599 0.01806 C -0.16129 0.01991 -0.16354 0.02061 -0.16476 0.02292 C -0.16754 0.02825 -0.16997 0.04306 -0.17188 0.04838 C -0.17344 0.05255 -0.175 0.05672 -0.17656 0.06088 C -0.17743 0.06297 -0.179 0.06737 -0.179 0.0676 C -0.17934 0.06991 -0.17952 0.07269 -0.18021 0.07524 C -0.18073 0.07709 -0.18212 0.07825 -0.18264 0.0801 C -0.18507 0.08889 -0.18455 0.09237 -0.18854 0.1007 C -0.18993 0.10973 -0.19167 0.11852 -0.19323 0.12755 C -0.19445 0.14352 -0.19549 0.1595 -0.19688 0.17524 C -0.19792 0.18774 -0.20156 0.2007 -0.20278 0.21343 C -0.20226 0.22917 -0.20052 0.24514 -0.20052 0.26088 C -0.20052 0.28357 -0.20052 0.30649 -0.20156 0.32917 C -0.20174 0.33357 -0.204 0.3419 -0.204 0.34213 C -0.20538 0.36158 -0.20747 0.38033 -0.21233 0.39908 C -0.21354 0.41112 -0.21528 0.41945 -0.22066 0.42917 C -0.2224 0.43866 -0.22535 0.45186 -0.23021 0.4595 C -0.23768 0.4713 -0.24288 0.46922 -0.25156 0.47524 C -0.26042 0.48125 -0.25018 0.47616 -0.25886 0.4801 C -0.28056 0.47801 -0.27049 0.47755 -0.2849 0.47362 C -0.29271 0.46713 -0.28403 0.47362 -0.29323 0.46899 C -0.29948 0.46575 -0.30486 0.45996 -0.31111 0.45625 C -0.31597 0.45348 -0.31823 0.44885 -0.32309 0.44676 C -0.3283 0.43982 -0.33229 0.43287 -0.33733 0.42616 C -0.33941 0.41806 -0.34288 0.40996 -0.34566 0.40232 C -0.34722 0.39792 -0.35052 0.38959 -0.35052 0.38982 C -0.35226 0.37848 -0.35434 0.37176 -0.35156 0.3595 C -0.35122 0.35764 -0.34913 0.35741 -0.34809 0.35625 C -0.34288 0.35047 -0.33802 0.34584 -0.33143 0.34352 C -0.32674 0.33936 -0.32136 0.3375 -0.31719 0.33241 C -0.31129 0.32547 -0.30938 0.32153 -0.30521 0.31343 C -0.30781 0.29931 -0.30469 0.30695 -0.32431 0.30695 " pathEditMode="relative" rAng="0" ptsTypes="fffffffffffffffffffffffffffffffffA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49" y="237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907 -0.01759 C -0.15191 -0.01574 -0.15382 -0.01273 -0.16407 -0.0081 C -0.16823 0.00023 -0.1691 0.00996 -0.1724 0.01898 C -0.17344 0.0294 -0.17344 0.04051 -0.17605 0.0507 C -0.17691 0.06158 -0.17709 0.07176 -0.18195 0.08079 C -0.18386 0.08866 -0.18507 0.09676 -0.18664 0.10463 C -0.1875 0.11574 -0.1882 0.12708 -0.19028 0.13796 C -0.19063 0.1507 -0.19063 0.16343 -0.1915 0.17616 C -0.19393 0.21019 -0.22483 0.21065 -0.24375 0.2125 C -0.2691 0.21921 -0.26563 0.21551 -0.30938 0.21412 C -0.31841 0.20996 -0.32778 0.20857 -0.33664 0.20463 C -0.34115 0.20255 -0.34532 0.20023 -0.34983 0.19838 C -0.35677 0.1919 -0.36285 0.18634 -0.37118 0.18403 C -0.37414 0.18148 -0.37778 0.18009 -0.38073 0.17755 C -0.39809 0.16204 -0.37414 0.17894 -0.39028 0.16806 C -0.39827 0.15301 -0.38473 0.17732 -0.39861 0.15857 C -0.40295 0.15278 -0.4066 0.14398 -0.40938 0.13634 C -0.40903 0.13264 -0.40903 0.12871 -0.40816 0.12523 C -0.40452 0.10949 -0.39636 0.11088 -0.38542 0.10949 C -0.375 0.10463 -0.36407 0.11111 -0.3533 0.10625 C -0.35018 0.10347 -0.34757 0.10023 -0.34497 0.09676 " pathEditMode="relative" rAng="0" ptsTypes="ffffffffffffffffffffA">
                                      <p:cBhvr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24" y="11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386 -0.03495 C -0.14098 -0.03171 -0.13525 -0.0287 -0.14219 -0.02546 C -0.14497 -0.01967 -0.14809 -0.01296 -0.15174 -0.0081 C -0.15556 -0.00301 -0.16059 -0.00162 -0.16476 0.00301 C -0.17032 0.00926 -0.17552 0.01459 -0.18143 0.02061 C -0.18559 0.02477 -0.18698 0.03218 -0.18976 0.03797 C -0.19045 0.03959 -0.19219 0.04283 -0.19219 0.04306 C -0.19636 0.07014 -0.19115 0.03311 -0.19219 0.10301 C -0.19236 0.1132 -0.19323 0.12338 -0.19462 0.13334 C -0.19549 0.13959 -0.2033 0.14074 -0.20643 0.14283 C -0.21563 0.14885 -0.22726 0.14792 -0.2375 0.1507 C -0.26493 0.15024 -0.29219 0.15 -0.31962 0.14908 C -0.33073 0.14861 -0.34289 0.14399 -0.35417 0.14283 C -0.3625 0.13889 -0.3717 0.13774 -0.38039 0.13635 C -0.38907 0.13334 -0.39757 0.13149 -0.40643 0.1301 C -0.41528 0.12547 -0.42466 0.12014 -0.43143 0.11111 C -0.43299 0.10232 -0.43264 0.09838 -0.42795 0.0919 C -0.40105 0.09306 -0.38004 0.09561 -0.35295 0.09676 C -0.35052 0.0963 -0.34584 0.09514 -0.34584 0.09537 " pathEditMode="relative" rAng="0" ptsTypes="ffffffffffffffffffA">
                                      <p:cBhvr>
                                        <p:cTn id="4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9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7" grpId="0"/>
      <p:bldP spid="19" grpId="0"/>
      <p:bldP spid="21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403648" y="188640"/>
            <a:ext cx="6048672" cy="1008112"/>
            <a:chOff x="1403648" y="188640"/>
            <a:chExt cx="6048672" cy="1008112"/>
          </a:xfrm>
          <a:solidFill>
            <a:srgbClr val="00B0F0"/>
          </a:solidFill>
        </p:grpSpPr>
        <p:sp>
          <p:nvSpPr>
            <p:cNvPr id="5" name="Zaoblený obdélník 4"/>
            <p:cNvSpPr/>
            <p:nvPr/>
          </p:nvSpPr>
          <p:spPr>
            <a:xfrm>
              <a:off x="1403648" y="188640"/>
              <a:ext cx="6048672" cy="1008112"/>
            </a:xfrm>
            <a:prstGeom prst="round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547664" y="431086"/>
              <a:ext cx="57606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Doplň </a:t>
              </a:r>
              <a:r>
                <a:rPr lang="cs-CZ" sz="36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koncovky.</a:t>
              </a:r>
              <a:endParaRPr lang="cs-CZ" sz="3600" b="1" dirty="0">
                <a:ln>
                  <a:solidFill>
                    <a:srgbClr val="00206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2339752" y="1510882"/>
            <a:ext cx="417646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Děvčata si povídal_.</a:t>
            </a:r>
          </a:p>
          <a:p>
            <a:r>
              <a:rPr lang="cs-CZ" sz="2800" b="1" dirty="0" smtClean="0"/>
              <a:t>Košťata metl_.</a:t>
            </a:r>
          </a:p>
          <a:p>
            <a:r>
              <a:rPr lang="cs-CZ" sz="2800" b="1" dirty="0" smtClean="0"/>
              <a:t>Jídla chutnal_.</a:t>
            </a:r>
          </a:p>
          <a:p>
            <a:r>
              <a:rPr lang="cs-CZ" sz="2800" b="1" dirty="0" smtClean="0"/>
              <a:t>Housata plaval_.</a:t>
            </a:r>
          </a:p>
          <a:p>
            <a:r>
              <a:rPr lang="cs-CZ" sz="2800" b="1" dirty="0" smtClean="0"/>
              <a:t>Kladiva tloukl_.</a:t>
            </a:r>
          </a:p>
          <a:p>
            <a:r>
              <a:rPr lang="cs-CZ" sz="2800" b="1" dirty="0" smtClean="0"/>
              <a:t>Jablka dozrál_.</a:t>
            </a:r>
          </a:p>
          <a:p>
            <a:r>
              <a:rPr lang="cs-CZ" sz="2800" b="1" dirty="0" smtClean="0"/>
              <a:t>Morčata běhal_.</a:t>
            </a:r>
          </a:p>
          <a:p>
            <a:r>
              <a:rPr lang="cs-CZ" sz="2800" b="1" dirty="0" smtClean="0"/>
              <a:t>Rajčata zčervenal_.</a:t>
            </a:r>
          </a:p>
          <a:p>
            <a:r>
              <a:rPr lang="cs-CZ" sz="2800" b="1" dirty="0" smtClean="0"/>
              <a:t>Podnebí se měnil_.</a:t>
            </a:r>
          </a:p>
          <a:p>
            <a:r>
              <a:rPr lang="cs-CZ" sz="2800" b="1" dirty="0" smtClean="0"/>
              <a:t>Pole zarostl_.</a:t>
            </a:r>
          </a:p>
          <a:p>
            <a:r>
              <a:rPr lang="cs-CZ" sz="2800" b="1" dirty="0" smtClean="0"/>
              <a:t>Letadla vzlétl_.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153762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11960" y="192521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75956" y="2349615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278092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55976" y="321297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83968" y="362586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99992" y="405790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32040" y="448995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492200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67944" y="535405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283968" y="578610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19" name="Picture 2" descr="C:\Users\OEM\AppData\Local\Microsoft\Windows\Temporary Internet Files\Content.IE5\B4A6B7Q4\MC9004338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835630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0877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403648" y="188640"/>
            <a:ext cx="6048672" cy="1038889"/>
            <a:chOff x="1403648" y="188640"/>
            <a:chExt cx="6048672" cy="1038889"/>
          </a:xfrm>
          <a:solidFill>
            <a:srgbClr val="FF0000"/>
          </a:solidFill>
        </p:grpSpPr>
        <p:sp>
          <p:nvSpPr>
            <p:cNvPr id="5" name="Zaoblený obdélník 4"/>
            <p:cNvSpPr/>
            <p:nvPr/>
          </p:nvSpPr>
          <p:spPr>
            <a:xfrm>
              <a:off x="1403648" y="188640"/>
              <a:ext cx="6048672" cy="1008112"/>
            </a:xfrm>
            <a:prstGeom prst="round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547664" y="273422"/>
              <a:ext cx="5760640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Doplň  ve větách koncovky příčestí </a:t>
              </a:r>
              <a:r>
                <a:rPr lang="cs-CZ" sz="28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minulého.</a:t>
              </a:r>
              <a:endParaRPr lang="cs-CZ" sz="2800" b="1" dirty="0">
                <a:ln>
                  <a:solidFill>
                    <a:srgbClr val="00206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971600" y="1510882"/>
            <a:ext cx="691276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Barevná světla blikal_.</a:t>
            </a:r>
          </a:p>
          <a:p>
            <a:r>
              <a:rPr lang="cs-CZ" sz="2800" b="1" dirty="0" smtClean="0"/>
              <a:t>Unavená chodidla mě bolel_.</a:t>
            </a:r>
          </a:p>
          <a:p>
            <a:r>
              <a:rPr lang="cs-CZ" sz="2800" b="1" dirty="0" smtClean="0"/>
              <a:t>Tajemství byl_ odhalena.</a:t>
            </a:r>
          </a:p>
          <a:p>
            <a:r>
              <a:rPr lang="cs-CZ" sz="2800" b="1" dirty="0" smtClean="0"/>
              <a:t>Štěňata vesele pobíhal_.</a:t>
            </a:r>
          </a:p>
          <a:p>
            <a:r>
              <a:rPr lang="cs-CZ" sz="2800" b="1" dirty="0" smtClean="0"/>
              <a:t>Na seznamu byl_ všechna divadla.</a:t>
            </a:r>
          </a:p>
          <a:p>
            <a:r>
              <a:rPr lang="cs-CZ" sz="2800" b="1" dirty="0" smtClean="0"/>
              <a:t>Hnízda ptáků se vyprázdnil_.</a:t>
            </a:r>
          </a:p>
          <a:p>
            <a:r>
              <a:rPr lang="cs-CZ" sz="2800" b="1" dirty="0" smtClean="0"/>
              <a:t>Nejmenší hříbata už dováděl_.</a:t>
            </a:r>
          </a:p>
          <a:p>
            <a:r>
              <a:rPr lang="cs-CZ" sz="2800" b="1" dirty="0" smtClean="0"/>
              <a:t>Dětská hřiště se na jaře zaplnil_.</a:t>
            </a:r>
          </a:p>
          <a:p>
            <a:r>
              <a:rPr lang="cs-CZ" sz="2800" b="1" dirty="0" smtClean="0"/>
              <a:t>Chutnal_ vám všechna jídla?</a:t>
            </a:r>
          </a:p>
          <a:p>
            <a:r>
              <a:rPr lang="cs-CZ" sz="2800" b="1" dirty="0" smtClean="0"/>
              <a:t>Vylíhl_ se žlutá kuřátka.</a:t>
            </a:r>
          </a:p>
          <a:p>
            <a:r>
              <a:rPr lang="cs-CZ" sz="2800" b="1" dirty="0" smtClean="0"/>
              <a:t>Obě vesla nám uplaval_.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23728" y="492200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95936" y="148478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4048" y="191683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234888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55976" y="278092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75856" y="319381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32040" y="362586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20072" y="405790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436096" y="450912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835696" y="535405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283968" y="578610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19" name="Picture 2" descr="C:\Users\OEM\AppData\Local\Microsoft\Windows\Temporary Internet Files\Content.IE5\B4A6B7Q4\MC9004338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835630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1198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403648" y="188640"/>
            <a:ext cx="6048672" cy="1008112"/>
            <a:chOff x="1403648" y="188640"/>
            <a:chExt cx="6048672" cy="1008112"/>
          </a:xfrm>
          <a:solidFill>
            <a:srgbClr val="FF0000"/>
          </a:solidFill>
        </p:grpSpPr>
        <p:sp>
          <p:nvSpPr>
            <p:cNvPr id="5" name="Zaoblený obdélník 4"/>
            <p:cNvSpPr/>
            <p:nvPr/>
          </p:nvSpPr>
          <p:spPr>
            <a:xfrm>
              <a:off x="1403648" y="188640"/>
              <a:ext cx="6048672" cy="1008112"/>
            </a:xfrm>
            <a:prstGeom prst="round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547664" y="431086"/>
              <a:ext cx="57606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Přepiš věty v množném </a:t>
              </a:r>
              <a:r>
                <a:rPr lang="cs-CZ" sz="36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čísle.</a:t>
              </a:r>
              <a:endParaRPr lang="cs-CZ" sz="3600" b="1" dirty="0">
                <a:ln>
                  <a:solidFill>
                    <a:srgbClr val="00206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467544" y="1896007"/>
            <a:ext cx="417646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Světlo brzy zhaslo.</a:t>
            </a:r>
          </a:p>
          <a:p>
            <a:r>
              <a:rPr lang="cs-CZ" sz="2800" b="1" dirty="0" smtClean="0"/>
              <a:t>Děvče tancovalo.</a:t>
            </a:r>
          </a:p>
          <a:p>
            <a:r>
              <a:rPr lang="cs-CZ" sz="2800" b="1" dirty="0" smtClean="0"/>
              <a:t>Kotě hlasitě předlo.</a:t>
            </a:r>
          </a:p>
          <a:p>
            <a:r>
              <a:rPr lang="cs-CZ" sz="2800" b="1" dirty="0" smtClean="0"/>
              <a:t>Rajče už dozrálo.</a:t>
            </a:r>
          </a:p>
          <a:p>
            <a:r>
              <a:rPr lang="cs-CZ" sz="2800" b="1" dirty="0" smtClean="0"/>
              <a:t>Mládě se právě narodilo.</a:t>
            </a:r>
          </a:p>
          <a:p>
            <a:r>
              <a:rPr lang="cs-CZ" sz="2800" b="1" dirty="0" smtClean="0"/>
              <a:t>Jablko se zkazilo.</a:t>
            </a:r>
          </a:p>
          <a:p>
            <a:r>
              <a:rPr lang="cs-CZ" sz="2800" b="1" dirty="0" smtClean="0"/>
              <a:t>Tělo se propnulo.</a:t>
            </a:r>
          </a:p>
          <a:p>
            <a:r>
              <a:rPr lang="cs-CZ" sz="2800" b="1" dirty="0" smtClean="0"/>
              <a:t>Čerpadlo se vypnulo.</a:t>
            </a:r>
          </a:p>
          <a:p>
            <a:r>
              <a:rPr lang="cs-CZ" sz="2800" b="1" dirty="0" smtClean="0"/>
              <a:t>Maso se uvařilo.</a:t>
            </a:r>
          </a:p>
          <a:p>
            <a:r>
              <a:rPr lang="cs-CZ" sz="2800" b="1" dirty="0" smtClean="0"/>
              <a:t>Sklo popraskalo.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1887014"/>
            <a:ext cx="3464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Světla brzy zhasla.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716016" y="2276872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Děvčata tancovala.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716016" y="2708920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Koťata hlasitě předla.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713762" y="5714092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Skla popraskala.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716016" y="5301208"/>
            <a:ext cx="259834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Masa se uvařila.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716016" y="4849996"/>
            <a:ext cx="328269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Čerpadla se vypnula.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716016" y="4417948"/>
            <a:ext cx="27435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Těla se propnula.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716016" y="3985900"/>
            <a:ext cx="26782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/>
            <a:r>
              <a:rPr lang="cs-CZ" sz="2800" b="1" dirty="0" smtClean="0">
                <a:solidFill>
                  <a:srgbClr val="00B050"/>
                </a:solidFill>
              </a:rPr>
              <a:t>Jablka se zkazila.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716016" y="3553852"/>
            <a:ext cx="418550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Mláďata se právě narodila.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716016" y="3140968"/>
            <a:ext cx="29613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Rajčata už dozrála.</a:t>
            </a:r>
          </a:p>
        </p:txBody>
      </p:sp>
      <p:pic>
        <p:nvPicPr>
          <p:cNvPr id="16" name="Picture 2" descr="C:\Users\OEM\AppData\Local\Microsoft\Windows\Temporary Internet Files\Content.IE5\B4A6B7Q4\MC9004338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2154" y="5865164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4295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2" grpId="0"/>
      <p:bldP spid="9" grpId="0"/>
      <p:bldP spid="10" grpId="0"/>
      <p:bldP spid="3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993519" y="188640"/>
            <a:ext cx="7600117" cy="1077218"/>
            <a:chOff x="1368169" y="188640"/>
            <a:chExt cx="6192688" cy="1077218"/>
          </a:xfrm>
          <a:solidFill>
            <a:srgbClr val="FF0000"/>
          </a:solidFill>
        </p:grpSpPr>
        <p:sp>
          <p:nvSpPr>
            <p:cNvPr id="5" name="Zaoblený obdélník 4"/>
            <p:cNvSpPr/>
            <p:nvPr/>
          </p:nvSpPr>
          <p:spPr>
            <a:xfrm>
              <a:off x="1403648" y="188640"/>
              <a:ext cx="6048672" cy="1008112"/>
            </a:xfrm>
            <a:prstGeom prst="roundRect">
              <a:avLst/>
            </a:prstGeom>
            <a:solidFill>
              <a:schemeClr val="accent6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368169" y="188640"/>
              <a:ext cx="6192688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Dej slovesa v závorkách do správných tvarů čísla množného, času </a:t>
              </a:r>
              <a:r>
                <a:rPr lang="cs-CZ" sz="32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minulého.</a:t>
              </a:r>
              <a:endParaRPr lang="cs-CZ" sz="3200" b="1" dirty="0">
                <a:ln>
                  <a:solidFill>
                    <a:srgbClr val="00206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489462" y="1728962"/>
            <a:ext cx="840301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/>
              <a:t>Na hřišti (běhat)………………….. děvčata.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Venku (poletovat)…………………….. ptáčata.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Pole s obilím (dozrávat) ………………………. .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Letadla (kroužit)…………………………… nad letištěm.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Hříbata (prohánět se) ………………………….. ve výběhu.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Poslední jídla (se vydávat)………………………před hodinou.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Všechna zrcadla se krásně (lesknout)………………………… 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370619" y="1753652"/>
            <a:ext cx="1422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běhala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2401724"/>
            <a:ext cx="1807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poletovala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31570" y="3049796"/>
            <a:ext cx="17780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dozrávala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90407" y="3683707"/>
            <a:ext cx="1945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kroužila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48353" y="4356565"/>
            <a:ext cx="220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se proháněla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26316" y="4994012"/>
            <a:ext cx="2134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se vydávala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5589240"/>
            <a:ext cx="1422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leskla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5" name="Picture 2" descr="C:\Users\OEM\AppData\Local\Microsoft\Windows\Temporary Internet Files\Content.IE5\B4A6B7Q4\MC9004338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2947" y="6032879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3914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948687" y="188640"/>
            <a:ext cx="7600117" cy="1008112"/>
            <a:chOff x="1331639" y="188640"/>
            <a:chExt cx="6192688" cy="1008112"/>
          </a:xfrm>
          <a:solidFill>
            <a:srgbClr val="FF0000"/>
          </a:solidFill>
        </p:grpSpPr>
        <p:sp>
          <p:nvSpPr>
            <p:cNvPr id="5" name="Zaoblený obdélník 4"/>
            <p:cNvSpPr/>
            <p:nvPr/>
          </p:nvSpPr>
          <p:spPr>
            <a:xfrm>
              <a:off x="1403648" y="188640"/>
              <a:ext cx="6048672" cy="1008112"/>
            </a:xfrm>
            <a:prstGeom prst="round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331639" y="431086"/>
              <a:ext cx="619268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Vyber ze závorky správný podmět:</a:t>
              </a:r>
              <a:endParaRPr lang="cs-CZ" sz="3600" b="1" dirty="0">
                <a:ln>
                  <a:solidFill>
                    <a:srgbClr val="00206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1115616" y="1844824"/>
            <a:ext cx="73611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(</a:t>
            </a:r>
            <a:r>
              <a:rPr lang="cs-CZ" sz="2800" b="1" i="1" dirty="0" smtClean="0"/>
              <a:t>Zvířata – koně – pávi – krůty</a:t>
            </a:r>
            <a:r>
              <a:rPr lang="cs-CZ" sz="2800" b="1" dirty="0" smtClean="0"/>
              <a:t>) se nakrmila. </a:t>
            </a:r>
          </a:p>
          <a:p>
            <a:r>
              <a:rPr lang="cs-CZ" sz="2800" b="1" dirty="0" smtClean="0"/>
              <a:t>(</a:t>
            </a:r>
            <a:r>
              <a:rPr lang="cs-CZ" sz="2800" b="1" i="1" dirty="0" smtClean="0"/>
              <a:t>Hrušky – švestky – jablka – meruňky</a:t>
            </a:r>
            <a:r>
              <a:rPr lang="cs-CZ" sz="2800" b="1" dirty="0" smtClean="0"/>
              <a:t>) dozrávala.</a:t>
            </a:r>
          </a:p>
          <a:p>
            <a:r>
              <a:rPr lang="cs-CZ" sz="2800" b="1" dirty="0" smtClean="0"/>
              <a:t>(</a:t>
            </a:r>
            <a:r>
              <a:rPr lang="cs-CZ" sz="2800" b="1" i="1" dirty="0" smtClean="0"/>
              <a:t>Petržel – rajčata – okurky – mrkve</a:t>
            </a:r>
            <a:r>
              <a:rPr lang="cs-CZ" sz="2800" b="1" dirty="0" smtClean="0"/>
              <a:t>) se sklízela.</a:t>
            </a:r>
          </a:p>
          <a:p>
            <a:r>
              <a:rPr lang="cs-CZ" sz="2800" b="1" dirty="0" smtClean="0"/>
              <a:t>(</a:t>
            </a:r>
            <a:r>
              <a:rPr lang="cs-CZ" sz="2800" b="1" i="1" dirty="0" smtClean="0"/>
              <a:t>Kůzlata – kočky – kozy – psi</a:t>
            </a:r>
            <a:r>
              <a:rPr lang="cs-CZ" sz="2800" b="1" dirty="0" smtClean="0"/>
              <a:t>) se honila. </a:t>
            </a:r>
          </a:p>
          <a:p>
            <a:r>
              <a:rPr lang="cs-CZ" sz="2800" b="1" dirty="0" smtClean="0"/>
              <a:t>(</a:t>
            </a:r>
            <a:r>
              <a:rPr lang="cs-CZ" sz="2800" b="1" i="1" dirty="0" smtClean="0"/>
              <a:t>Slepice – kuřátka – ptáčci – husy</a:t>
            </a:r>
            <a:r>
              <a:rPr lang="cs-CZ" sz="2800" b="1" dirty="0" smtClean="0"/>
              <a:t>) se schovávala.</a:t>
            </a:r>
          </a:p>
          <a:p>
            <a:r>
              <a:rPr lang="cs-CZ" sz="2800" b="1" dirty="0" smtClean="0"/>
              <a:t>(</a:t>
            </a:r>
            <a:r>
              <a:rPr lang="cs-CZ" sz="2800" b="1" i="1" dirty="0" smtClean="0"/>
              <a:t>Světla – žárovky – lampy</a:t>
            </a:r>
            <a:r>
              <a:rPr lang="cs-CZ" sz="2800" b="1" dirty="0" smtClean="0"/>
              <a:t>) svítila.</a:t>
            </a:r>
          </a:p>
          <a:p>
            <a:r>
              <a:rPr lang="cs-CZ" sz="2800" b="1" dirty="0" smtClean="0"/>
              <a:t>(</a:t>
            </a:r>
            <a:r>
              <a:rPr lang="cs-CZ" sz="2800" b="1" i="1" dirty="0" smtClean="0"/>
              <a:t>Studenti – žákyně – děvčata</a:t>
            </a:r>
            <a:r>
              <a:rPr lang="cs-CZ" sz="2800" b="1" dirty="0" smtClean="0"/>
              <a:t>) obědvala.</a:t>
            </a:r>
          </a:p>
          <a:p>
            <a:r>
              <a:rPr lang="cs-CZ" sz="2800" b="1" dirty="0" smtClean="0"/>
              <a:t>(</a:t>
            </a:r>
            <a:r>
              <a:rPr lang="cs-CZ" sz="2800" b="1" i="1" dirty="0" smtClean="0"/>
              <a:t>Lampy – zrcadla – stoly – skříně</a:t>
            </a:r>
            <a:r>
              <a:rPr lang="cs-CZ" sz="2800" b="1" dirty="0" smtClean="0"/>
              <a:t>) se rozbila.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575799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948687" y="188640"/>
            <a:ext cx="7600117" cy="1008112"/>
            <a:chOff x="1331639" y="188640"/>
            <a:chExt cx="6192688" cy="1008112"/>
          </a:xfrm>
          <a:solidFill>
            <a:srgbClr val="FF0000"/>
          </a:solidFill>
        </p:grpSpPr>
        <p:sp>
          <p:nvSpPr>
            <p:cNvPr id="5" name="Zaoblený obdélník 4"/>
            <p:cNvSpPr/>
            <p:nvPr/>
          </p:nvSpPr>
          <p:spPr>
            <a:xfrm>
              <a:off x="1403648" y="188640"/>
              <a:ext cx="6048672" cy="1008112"/>
            </a:xfrm>
            <a:prstGeom prst="round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331639" y="431086"/>
              <a:ext cx="619268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Vybral jsi správně?</a:t>
              </a:r>
              <a:endParaRPr lang="cs-CZ" sz="3600" b="1" dirty="0">
                <a:ln>
                  <a:solidFill>
                    <a:srgbClr val="00206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2222515" y="1864094"/>
            <a:ext cx="505245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Zvířata </a:t>
            </a:r>
            <a:r>
              <a:rPr lang="cs-CZ" sz="2800" b="1" dirty="0" smtClean="0"/>
              <a:t>se nakrmila. 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Jablka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/>
              <a:t>dozrávala.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Rajčata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/>
              <a:t>se sklízela.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Kůzlata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/>
              <a:t>se honila. 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Kuřátka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/>
              <a:t>se schovávala.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Světla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/>
              <a:t>svítila.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Děvčata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/>
              <a:t>obědvala.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Zrcadla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/>
              <a:t>se rozbila.</a:t>
            </a:r>
            <a:endParaRPr lang="cs-CZ" sz="2800" b="1" dirty="0"/>
          </a:p>
        </p:txBody>
      </p:sp>
      <p:pic>
        <p:nvPicPr>
          <p:cNvPr id="8" name="Picture 2" descr="C:\Users\OEM\AppData\Local\Microsoft\Windows\Temporary Internet Files\Content.IE5\B4A6B7Q4\MC9004338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2154" y="5865164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9264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637591" y="620688"/>
            <a:ext cx="3960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Zdroje: </a:t>
            </a:r>
            <a:r>
              <a:rPr lang="cs-CZ" dirty="0" smtClean="0"/>
              <a:t>vlastní</a:t>
            </a:r>
          </a:p>
          <a:p>
            <a:r>
              <a:rPr lang="cs-CZ" dirty="0" smtClean="0"/>
              <a:t>Kliparty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202897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</TotalTime>
  <Words>473</Words>
  <Application>Microsoft Office PowerPoint</Application>
  <PresentationFormat>Předvádění na obrazovce (4:3)</PresentationFormat>
  <Paragraphs>129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Martin Králík</cp:lastModifiedBy>
  <cp:revision>91</cp:revision>
  <dcterms:created xsi:type="dcterms:W3CDTF">2011-05-18T18:34:27Z</dcterms:created>
  <dcterms:modified xsi:type="dcterms:W3CDTF">2012-03-26T13:25:43Z</dcterms:modified>
</cp:coreProperties>
</file>