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DD93816F-9732-4646-BEA5-CA49AB4F38AA}" type="datetimeFigureOut">
              <a:rPr lang="cs-CZ" smtClean="0"/>
              <a:pPr/>
              <a:t>7.2.2014</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232BE4AE-25BD-4502-AFA8-333E873FA22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32BE4AE-25BD-4502-AFA8-333E873FA22D}"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32BE4AE-25BD-4502-AFA8-333E873FA22D}"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32BE4AE-25BD-4502-AFA8-333E873FA22D}"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32BE4AE-25BD-4502-AFA8-333E873FA22D}"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32BE4AE-25BD-4502-AFA8-333E873FA22D}"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32BE4AE-25BD-4502-AFA8-333E873FA22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DD93816F-9732-4646-BEA5-CA49AB4F38AA}" type="datetimeFigureOut">
              <a:rPr lang="cs-CZ" smtClean="0"/>
              <a:pPr/>
              <a:t>7.2.2014</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32BE4AE-25BD-4502-AFA8-333E873FA22D}"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DD93816F-9732-4646-BEA5-CA49AB4F38AA}" type="datetimeFigureOut">
              <a:rPr lang="cs-CZ" smtClean="0"/>
              <a:pPr/>
              <a:t>7.2.2014</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232BE4AE-25BD-4502-AFA8-333E873FA22D}"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32BE4AE-25BD-4502-AFA8-333E873FA22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DD93816F-9732-4646-BEA5-CA49AB4F38AA}" type="datetimeFigureOut">
              <a:rPr lang="cs-CZ" smtClean="0"/>
              <a:pPr/>
              <a:t>7.2.2014</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32BE4AE-25BD-4502-AFA8-333E873FA22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D93816F-9732-4646-BEA5-CA49AB4F38AA}" type="datetimeFigureOut">
              <a:rPr lang="cs-CZ" smtClean="0"/>
              <a:pPr/>
              <a:t>7.2.2014</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32BE4AE-25BD-4502-AFA8-333E873FA22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ZWEZxUJdYSU" TargetMode="External"/><Relationship Id="rId2" Type="http://schemas.openxmlformats.org/officeDocument/2006/relationships/hyperlink" Target="http://www.youtube.com/watch?v=Wp_7awl9Ndk" TargetMode="External"/><Relationship Id="rId1" Type="http://schemas.openxmlformats.org/officeDocument/2006/relationships/slideLayout" Target="../slideLayouts/slideLayout2.xml"/><Relationship Id="rId5" Type="http://schemas.openxmlformats.org/officeDocument/2006/relationships/hyperlink" Target="http://www.youtube.com/watch?v=OhyoLWtAwLI" TargetMode="External"/><Relationship Id="rId4" Type="http://schemas.openxmlformats.org/officeDocument/2006/relationships/hyperlink" Target="http://www.youtube.com/watch?v=e6LEgoNZFX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332656"/>
            <a:ext cx="8206680" cy="1829761"/>
          </a:xfrm>
        </p:spPr>
        <p:txBody>
          <a:bodyPr/>
          <a:lstStyle/>
          <a:p>
            <a:r>
              <a:rPr lang="cs-CZ" dirty="0" err="1" smtClean="0"/>
              <a:t>Antoine</a:t>
            </a:r>
            <a:r>
              <a:rPr lang="cs-CZ" dirty="0" smtClean="0"/>
              <a:t> de </a:t>
            </a:r>
            <a:r>
              <a:rPr lang="cs-CZ" dirty="0" err="1" smtClean="0"/>
              <a:t>Saint</a:t>
            </a:r>
            <a:r>
              <a:rPr lang="cs-CZ" dirty="0" smtClean="0"/>
              <a:t> -</a:t>
            </a:r>
            <a:r>
              <a:rPr lang="cs-CZ" dirty="0" err="1" smtClean="0"/>
              <a:t>Exupéry</a:t>
            </a:r>
            <a:endParaRPr lang="cs-CZ" dirty="0"/>
          </a:p>
        </p:txBody>
      </p:sp>
      <p:sp>
        <p:nvSpPr>
          <p:cNvPr id="3" name="Podnadpis 2"/>
          <p:cNvSpPr>
            <a:spLocks noGrp="1"/>
          </p:cNvSpPr>
          <p:nvPr>
            <p:ph type="subTitle" idx="1"/>
          </p:nvPr>
        </p:nvSpPr>
        <p:spPr>
          <a:xfrm>
            <a:off x="683568" y="3645024"/>
            <a:ext cx="7772400" cy="1199704"/>
          </a:xfrm>
        </p:spPr>
        <p:txBody>
          <a:bodyPr/>
          <a:lstStyle/>
          <a:p>
            <a:endParaRPr lang="cs-CZ" dirty="0"/>
          </a:p>
        </p:txBody>
      </p:sp>
      <p:pic>
        <p:nvPicPr>
          <p:cNvPr id="4" name="Obrázek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403648" y="2420888"/>
            <a:ext cx="1416628" cy="2124942"/>
          </a:xfrm>
          <a:prstGeom prst="rect">
            <a:avLst/>
          </a:prstGeom>
        </p:spPr>
      </p:pic>
      <p:sp>
        <p:nvSpPr>
          <p:cNvPr id="5" name="TextovéPole 4"/>
          <p:cNvSpPr txBox="1"/>
          <p:nvPr/>
        </p:nvSpPr>
        <p:spPr>
          <a:xfrm>
            <a:off x="1691680" y="4653136"/>
            <a:ext cx="1080120" cy="369332"/>
          </a:xfrm>
          <a:prstGeom prst="rect">
            <a:avLst/>
          </a:prstGeom>
          <a:noFill/>
        </p:spPr>
        <p:txBody>
          <a:bodyPr wrap="square" rtlCol="0">
            <a:spAutoFit/>
          </a:bodyPr>
          <a:lstStyle/>
          <a:p>
            <a:r>
              <a:rPr lang="cs-CZ" dirty="0" smtClean="0"/>
              <a:t>Obr. 1</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defRPr/>
            </a:pPr>
            <a:endParaRPr lang="cs-CZ" dirty="0"/>
          </a:p>
        </p:txBody>
      </p:sp>
      <p:graphicFrame>
        <p:nvGraphicFramePr>
          <p:cNvPr id="5" name="Zástupný symbol pro obsah 4"/>
          <p:cNvGraphicFramePr>
            <a:graphicFrameLocks noGrp="1"/>
          </p:cNvGraphicFramePr>
          <p:nvPr>
            <p:ph sz="quarter" idx="1"/>
            <p:extLst>
              <p:ext uri="{D42A27DB-BD31-4B8C-83A1-F6EECF244321}">
                <p14:modId xmlns="" xmlns:p14="http://schemas.microsoft.com/office/powerpoint/2010/main" val="2836447203"/>
              </p:ext>
            </p:extLst>
          </p:nvPr>
        </p:nvGraphicFramePr>
        <p:xfrm>
          <a:off x="1485900" y="1600200"/>
          <a:ext cx="5600700" cy="3134360"/>
        </p:xfrm>
        <a:graphic>
          <a:graphicData uri="http://schemas.openxmlformats.org/drawingml/2006/table">
            <a:tbl>
              <a:tblPr firstRow="1" bandRow="1">
                <a:tableStyleId>{5C22544A-7EE6-4342-B048-85BDC9FD1C3A}</a:tableStyleId>
              </a:tblPr>
              <a:tblGrid>
                <a:gridCol w="5600700"/>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NÁZEV ŠKOLY</a:t>
                      </a:r>
                      <a:r>
                        <a:rPr lang="cs-CZ" sz="1800" dirty="0" smtClean="0">
                          <a:solidFill>
                            <a:schemeClr val="accent1">
                              <a:lumMod val="75000"/>
                            </a:schemeClr>
                          </a:solidFill>
                        </a:rPr>
                        <a:t>: </a:t>
                      </a:r>
                      <a:r>
                        <a:rPr lang="cs-CZ" sz="1800" b="0" dirty="0" smtClean="0"/>
                        <a:t>Gymnázium Lovosice, Sady pionýrů 600/6</a:t>
                      </a:r>
                    </a:p>
                  </a:txBody>
                  <a:tcPr marL="68580" marR="68580"/>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ČÍSLO PROJEKTU</a:t>
                      </a:r>
                      <a:r>
                        <a:rPr lang="cs-CZ" sz="1800" dirty="0" smtClean="0">
                          <a:solidFill>
                            <a:schemeClr val="accent1">
                              <a:lumMod val="75000"/>
                            </a:schemeClr>
                          </a:solidFill>
                        </a:rPr>
                        <a:t>: </a:t>
                      </a:r>
                      <a:r>
                        <a:rPr lang="cs-CZ" sz="1800" b="0" dirty="0" smtClean="0"/>
                        <a:t>CZ.1.07/1.5.00/34.1073</a:t>
                      </a:r>
                    </a:p>
                  </a:txBody>
                  <a:tcPr marL="68580" marR="68580"/>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NÁZEV MATERIÁLU</a:t>
                      </a:r>
                      <a:r>
                        <a:rPr lang="cs-CZ" sz="1800" dirty="0" smtClean="0">
                          <a:solidFill>
                            <a:schemeClr val="accent1">
                              <a:lumMod val="75000"/>
                            </a:schemeClr>
                          </a:solidFill>
                        </a:rPr>
                        <a:t>:</a:t>
                      </a:r>
                      <a:r>
                        <a:rPr lang="cs-CZ" sz="1800" baseline="0" dirty="0" smtClean="0">
                          <a:solidFill>
                            <a:schemeClr val="accent1">
                              <a:lumMod val="75000"/>
                            </a:schemeClr>
                          </a:solidFill>
                        </a:rPr>
                        <a:t> </a:t>
                      </a:r>
                      <a:r>
                        <a:rPr lang="cs-CZ" sz="1800" baseline="0" dirty="0" smtClean="0">
                          <a:solidFill>
                            <a:schemeClr val="tx1"/>
                          </a:solidFill>
                        </a:rPr>
                        <a:t>VY_32_INOVACE_2B_11_Antoine de Saint - Exupéry</a:t>
                      </a:r>
                      <a:endParaRPr lang="cs-CZ" sz="1800" b="0" dirty="0" smtClean="0">
                        <a:solidFill>
                          <a:schemeClr val="tx1"/>
                        </a:solidFill>
                      </a:endParaRPr>
                    </a:p>
                  </a:txBody>
                  <a:tcPr marL="68580" marR="68580"/>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TÉMA SADY</a:t>
                      </a:r>
                      <a:r>
                        <a:rPr lang="cs-CZ" sz="1800" dirty="0" smtClean="0">
                          <a:solidFill>
                            <a:schemeClr val="tx1"/>
                          </a:solidFill>
                        </a:rPr>
                        <a:t>: Literatura 19. a 20. století</a:t>
                      </a:r>
                    </a:p>
                  </a:txBody>
                  <a:tcPr marL="68580" marR="68580"/>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ROČNÍK</a:t>
                      </a:r>
                      <a:r>
                        <a:rPr lang="cs-CZ" sz="1800" dirty="0" smtClean="0">
                          <a:solidFill>
                            <a:schemeClr val="accent1">
                              <a:lumMod val="75000"/>
                            </a:schemeClr>
                          </a:solidFill>
                        </a:rPr>
                        <a:t>:  </a:t>
                      </a:r>
                      <a:r>
                        <a:rPr lang="cs-CZ" sz="1800" dirty="0" smtClean="0">
                          <a:solidFill>
                            <a:schemeClr val="tx1"/>
                          </a:solidFill>
                        </a:rPr>
                        <a:t>septima</a:t>
                      </a:r>
                    </a:p>
                  </a:txBody>
                  <a:tcPr marL="68580" marR="68580"/>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DATUM VZNIKU: </a:t>
                      </a:r>
                      <a:r>
                        <a:rPr lang="cs-CZ" sz="1800" baseline="0" dirty="0" smtClean="0">
                          <a:solidFill>
                            <a:schemeClr val="tx1"/>
                          </a:solidFill>
                        </a:rPr>
                        <a:t> únor</a:t>
                      </a:r>
                      <a:r>
                        <a:rPr lang="cs-CZ" sz="1800" dirty="0" smtClean="0">
                          <a:solidFill>
                            <a:schemeClr val="tx1"/>
                          </a:solidFill>
                        </a:rPr>
                        <a:t> 2014</a:t>
                      </a:r>
                    </a:p>
                  </a:txBody>
                  <a:tcPr marL="68580" marR="68580"/>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accent1">
                              <a:lumMod val="75000"/>
                            </a:schemeClr>
                          </a:solidFill>
                        </a:rPr>
                        <a:t>AUTOR</a:t>
                      </a:r>
                      <a:r>
                        <a:rPr lang="cs-CZ" sz="1800" dirty="0" smtClean="0">
                          <a:solidFill>
                            <a:schemeClr val="accent1">
                              <a:lumMod val="75000"/>
                            </a:schemeClr>
                          </a:solidFill>
                        </a:rPr>
                        <a:t>: </a:t>
                      </a:r>
                      <a:r>
                        <a:rPr lang="cs-CZ" sz="1800" b="0" dirty="0" smtClean="0">
                          <a:solidFill>
                            <a:schemeClr val="tx1"/>
                          </a:solidFill>
                        </a:rPr>
                        <a:t>Mgr. Kateřina Benešová</a:t>
                      </a:r>
                    </a:p>
                  </a:txBody>
                  <a:tcPr marL="68580" marR="68580"/>
                </a:tc>
              </a:tr>
            </a:tbl>
          </a:graphicData>
        </a:graphic>
      </p:graphicFrame>
      <p:pic>
        <p:nvPicPr>
          <p:cNvPr id="9237" name="Picture 5" descr="GYMLOVO_logo BRV"/>
          <p:cNvPicPr>
            <a:picLocks noChangeAspect="1" noChangeArrowheads="1"/>
          </p:cNvPicPr>
          <p:nvPr/>
        </p:nvPicPr>
        <p:blipFill>
          <a:blip r:embed="rId2" cstate="print"/>
          <a:srcRect/>
          <a:stretch>
            <a:fillRect/>
          </a:stretch>
        </p:blipFill>
        <p:spPr bwMode="auto">
          <a:xfrm>
            <a:off x="4086226" y="260353"/>
            <a:ext cx="540544" cy="576360"/>
          </a:xfrm>
          <a:prstGeom prst="rect">
            <a:avLst/>
          </a:prstGeom>
          <a:noFill/>
          <a:ln w="9525">
            <a:noFill/>
            <a:miter lim="800000"/>
            <a:headEnd/>
            <a:tailEnd/>
          </a:ln>
        </p:spPr>
      </p:pic>
      <p:pic>
        <p:nvPicPr>
          <p:cNvPr id="7" name="Obrázek 4"/>
          <p:cNvPicPr>
            <a:picLocks noChangeAspect="1"/>
          </p:cNvPicPr>
          <p:nvPr/>
        </p:nvPicPr>
        <p:blipFill>
          <a:blip r:embed="rId3" cstate="print"/>
          <a:srcRect/>
          <a:stretch>
            <a:fillRect/>
          </a:stretch>
        </p:blipFill>
        <p:spPr bwMode="auto">
          <a:xfrm>
            <a:off x="2357439" y="5013327"/>
            <a:ext cx="4055269" cy="863945"/>
          </a:xfrm>
          <a:prstGeom prst="rect">
            <a:avLst/>
          </a:prstGeom>
          <a:noFill/>
          <a:ln w="9525">
            <a:noFill/>
            <a:miter lim="800000"/>
            <a:headEnd/>
            <a:tailEnd/>
          </a:ln>
        </p:spPr>
      </p:pic>
    </p:spTree>
    <p:extLst>
      <p:ext uri="{BB962C8B-B14F-4D97-AF65-F5344CB8AC3E}">
        <p14:creationId xmlns="" xmlns:p14="http://schemas.microsoft.com/office/powerpoint/2010/main" val="219503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r>
              <a:rPr lang="cs-CZ" dirty="0" smtClean="0"/>
              <a:t>Materiál je určen pro výuku o spisovateli Antoine de Saint – Exupérym. Na teoretické informace je navazováno prací s konkrétními texty. Studenti interpretují ukázky, rozebírají je po stránce tematické, kompoziční i jazykové. Pro zobrazení řešení jsou použity animace.</a:t>
            </a:r>
          </a:p>
          <a:p>
            <a:r>
              <a:rPr lang="cs-CZ" dirty="0" smtClean="0"/>
              <a:t>Materiál je doplněn o audio a videoukázky.</a:t>
            </a:r>
            <a:endParaRPr lang="cs-CZ" dirty="0"/>
          </a:p>
        </p:txBody>
      </p:sp>
    </p:spTree>
    <p:extLst>
      <p:ext uri="{BB962C8B-B14F-4D97-AF65-F5344CB8AC3E}">
        <p14:creationId xmlns="" xmlns:p14="http://schemas.microsoft.com/office/powerpoint/2010/main" val="26954896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Exupéry - život</a:t>
            </a:r>
            <a:endParaRPr lang="cs-CZ" dirty="0"/>
          </a:p>
        </p:txBody>
      </p:sp>
      <p:sp>
        <p:nvSpPr>
          <p:cNvPr id="3" name="Zástupný symbol pro obsah 2"/>
          <p:cNvSpPr>
            <a:spLocks noGrp="1"/>
          </p:cNvSpPr>
          <p:nvPr>
            <p:ph idx="1"/>
          </p:nvPr>
        </p:nvSpPr>
        <p:spPr>
          <a:xfrm>
            <a:off x="457200" y="1481328"/>
            <a:ext cx="6635080" cy="4525963"/>
          </a:xfrm>
        </p:spPr>
        <p:txBody>
          <a:bodyPr>
            <a:normAutofit fontScale="92500" lnSpcReduction="20000"/>
          </a:bodyPr>
          <a:lstStyle/>
          <a:p>
            <a:r>
              <a:rPr lang="cs-CZ" dirty="0" smtClean="0"/>
              <a:t>1900 – 1944</a:t>
            </a:r>
          </a:p>
          <a:p>
            <a:r>
              <a:rPr lang="cs-CZ" dirty="0" smtClean="0"/>
              <a:t>Aristokratická rodina</a:t>
            </a:r>
          </a:p>
          <a:p>
            <a:r>
              <a:rPr lang="cs-CZ" dirty="0" smtClean="0"/>
              <a:t>Studia v Paříži a Švýcarsku</a:t>
            </a:r>
          </a:p>
          <a:p>
            <a:r>
              <a:rPr lang="cs-CZ" dirty="0" smtClean="0"/>
              <a:t>Vášnivý letec – cesty po celém světě, náměty jeho děl</a:t>
            </a:r>
          </a:p>
          <a:p>
            <a:r>
              <a:rPr lang="cs-CZ" dirty="0" smtClean="0"/>
              <a:t>Přednášky, reportáže</a:t>
            </a:r>
          </a:p>
          <a:p>
            <a:r>
              <a:rPr lang="cs-CZ" dirty="0" smtClean="0"/>
              <a:t>Smrt za 2. sv. v. – dlouho neobjasněná, až v r. 2000 objeveny trosky jeho letadla ve Středozem. moři, německý letec Horst </a:t>
            </a:r>
            <a:r>
              <a:rPr lang="cs-CZ" dirty="0" err="1" smtClean="0"/>
              <a:t>Rippert</a:t>
            </a:r>
            <a:r>
              <a:rPr lang="cs-CZ" dirty="0" smtClean="0"/>
              <a:t> potvrdil, že ho sestřelil, sám k tomu řekl, že by nestřílel, kdyby věděl, že v kokpitu sedí jeho oblíbený autor</a:t>
            </a:r>
            <a:endParaRPr lang="cs-CZ" dirty="0"/>
          </a:p>
        </p:txBody>
      </p:sp>
      <p:pic>
        <p:nvPicPr>
          <p:cNvPr id="4" name="Obrázek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7020272" y="260648"/>
            <a:ext cx="1928213" cy="3969069"/>
          </a:xfrm>
          <a:prstGeom prst="rect">
            <a:avLst/>
          </a:prstGeom>
        </p:spPr>
      </p:pic>
      <p:sp>
        <p:nvSpPr>
          <p:cNvPr id="5" name="TextovéPole 4"/>
          <p:cNvSpPr txBox="1"/>
          <p:nvPr/>
        </p:nvSpPr>
        <p:spPr>
          <a:xfrm>
            <a:off x="7524328" y="4293096"/>
            <a:ext cx="1080120" cy="369332"/>
          </a:xfrm>
          <a:prstGeom prst="rect">
            <a:avLst/>
          </a:prstGeom>
          <a:noFill/>
        </p:spPr>
        <p:txBody>
          <a:bodyPr wrap="square" rtlCol="0">
            <a:spAutoFit/>
          </a:bodyPr>
          <a:lstStyle/>
          <a:p>
            <a:r>
              <a:rPr lang="cs-CZ" dirty="0" smtClean="0"/>
              <a:t>Obr. 2</a:t>
            </a:r>
            <a:endParaRPr lang="cs-CZ" dirty="0"/>
          </a:p>
        </p:txBody>
      </p:sp>
    </p:spTree>
    <p:extLst>
      <p:ext uri="{BB962C8B-B14F-4D97-AF65-F5344CB8AC3E}">
        <p14:creationId xmlns="" xmlns:p14="http://schemas.microsoft.com/office/powerpoint/2010/main" val="11083800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t>Knihy s leteckou tematikou</a:t>
            </a:r>
            <a:endParaRPr lang="cs-CZ" dirty="0"/>
          </a:p>
        </p:txBody>
      </p:sp>
      <p:sp>
        <p:nvSpPr>
          <p:cNvPr id="3" name="Zástupný symbol pro obsah 2"/>
          <p:cNvSpPr>
            <a:spLocks noGrp="1"/>
          </p:cNvSpPr>
          <p:nvPr>
            <p:ph idx="1"/>
          </p:nvPr>
        </p:nvSpPr>
        <p:spPr>
          <a:xfrm>
            <a:off x="323529" y="1484784"/>
            <a:ext cx="5632736" cy="4391084"/>
          </a:xfrm>
        </p:spPr>
        <p:txBody>
          <a:bodyPr>
            <a:normAutofit lnSpcReduction="10000"/>
          </a:bodyPr>
          <a:lstStyle/>
          <a:p>
            <a:r>
              <a:rPr lang="cs-CZ" dirty="0" smtClean="0"/>
              <a:t>Exupéry se inspiruje vlastními zkušenostmi či zážitky svých přátel letců – průzkumné lety, přelety Středozemního moře, ztroskotání v poušti, bloudění v mlze, apod.</a:t>
            </a:r>
          </a:p>
          <a:p>
            <a:r>
              <a:rPr lang="cs-CZ" dirty="0" smtClean="0"/>
              <a:t>Knihy:</a:t>
            </a:r>
          </a:p>
          <a:p>
            <a:pPr lvl="1"/>
            <a:r>
              <a:rPr lang="cs-CZ" dirty="0" smtClean="0"/>
              <a:t>„Letec“</a:t>
            </a:r>
          </a:p>
          <a:p>
            <a:pPr lvl="1"/>
            <a:r>
              <a:rPr lang="cs-CZ" dirty="0" smtClean="0"/>
              <a:t>„Kurýr na jih“</a:t>
            </a:r>
          </a:p>
          <a:p>
            <a:pPr lvl="1"/>
            <a:r>
              <a:rPr lang="cs-CZ" dirty="0" smtClean="0"/>
              <a:t>„Noční let“</a:t>
            </a:r>
          </a:p>
          <a:p>
            <a:pPr lvl="1"/>
            <a:r>
              <a:rPr lang="cs-CZ" dirty="0" smtClean="0"/>
              <a:t>„Země lidí“</a:t>
            </a:r>
          </a:p>
          <a:p>
            <a:pPr lvl="1"/>
            <a:endParaRPr lang="cs-CZ" dirty="0"/>
          </a:p>
        </p:txBody>
      </p:sp>
      <p:pic>
        <p:nvPicPr>
          <p:cNvPr id="4" name="Obrázek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956264" y="1432214"/>
            <a:ext cx="2720192" cy="4762500"/>
          </a:xfrm>
          <a:prstGeom prst="rect">
            <a:avLst/>
          </a:prstGeom>
        </p:spPr>
      </p:pic>
      <p:sp>
        <p:nvSpPr>
          <p:cNvPr id="5" name="TextovéPole 4"/>
          <p:cNvSpPr txBox="1"/>
          <p:nvPr/>
        </p:nvSpPr>
        <p:spPr>
          <a:xfrm>
            <a:off x="6660232" y="6237312"/>
            <a:ext cx="1303515" cy="369332"/>
          </a:xfrm>
          <a:prstGeom prst="rect">
            <a:avLst/>
          </a:prstGeom>
          <a:noFill/>
        </p:spPr>
        <p:txBody>
          <a:bodyPr wrap="square" rtlCol="0">
            <a:spAutoFit/>
          </a:bodyPr>
          <a:lstStyle/>
          <a:p>
            <a:r>
              <a:rPr lang="cs-CZ" dirty="0" smtClean="0"/>
              <a:t>Obr. 3</a:t>
            </a:r>
            <a:endParaRPr lang="cs-CZ" dirty="0"/>
          </a:p>
        </p:txBody>
      </p:sp>
    </p:spTree>
    <p:extLst>
      <p:ext uri="{BB962C8B-B14F-4D97-AF65-F5344CB8AC3E}">
        <p14:creationId xmlns="" xmlns:p14="http://schemas.microsoft.com/office/powerpoint/2010/main" val="9874778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t>Noční let</a:t>
            </a:r>
            <a:endParaRPr lang="cs-CZ" dirty="0"/>
          </a:p>
        </p:txBody>
      </p:sp>
      <p:sp>
        <p:nvSpPr>
          <p:cNvPr id="3" name="Zástupný symbol pro obsah 2"/>
          <p:cNvSpPr>
            <a:spLocks noGrp="1"/>
          </p:cNvSpPr>
          <p:nvPr>
            <p:ph idx="1"/>
          </p:nvPr>
        </p:nvSpPr>
        <p:spPr>
          <a:xfrm>
            <a:off x="107504" y="1268760"/>
            <a:ext cx="5748173" cy="4607108"/>
          </a:xfrm>
        </p:spPr>
        <p:txBody>
          <a:bodyPr>
            <a:normAutofit lnSpcReduction="10000"/>
          </a:bodyPr>
          <a:lstStyle/>
          <a:p>
            <a:r>
              <a:rPr lang="cs-CZ" dirty="0" smtClean="0"/>
              <a:t>Bestseller, díky němuž se </a:t>
            </a:r>
            <a:r>
              <a:rPr lang="cs-CZ" dirty="0" err="1" smtClean="0"/>
              <a:t>Exupéry</a:t>
            </a:r>
            <a:r>
              <a:rPr lang="cs-CZ" dirty="0" smtClean="0"/>
              <a:t> prosadil</a:t>
            </a:r>
          </a:p>
          <a:p>
            <a:r>
              <a:rPr lang="cs-CZ" dirty="0" smtClean="0"/>
              <a:t>Pilot </a:t>
            </a:r>
            <a:r>
              <a:rPr lang="cs-CZ" dirty="0" err="1" smtClean="0"/>
              <a:t>Fabien</a:t>
            </a:r>
            <a:r>
              <a:rPr lang="cs-CZ" dirty="0" smtClean="0"/>
              <a:t> podniká noční let z Patagonie do Buenos Aires, ztratí se v cyklonové bouři – jeho pocity, myšlenky</a:t>
            </a:r>
          </a:p>
          <a:p>
            <a:r>
              <a:rPr lang="cs-CZ" dirty="0" smtClean="0"/>
              <a:t>Popis situace dole na zemi - život ředitele letectva Riviéra, inspektor </a:t>
            </a:r>
            <a:r>
              <a:rPr lang="cs-CZ" dirty="0" err="1" smtClean="0"/>
              <a:t>Robineau</a:t>
            </a:r>
            <a:r>
              <a:rPr lang="cs-CZ" dirty="0" smtClean="0"/>
              <a:t>, </a:t>
            </a:r>
            <a:r>
              <a:rPr lang="cs-CZ" dirty="0" err="1" smtClean="0"/>
              <a:t>Fabienova</a:t>
            </a:r>
            <a:r>
              <a:rPr lang="cs-CZ" dirty="0" smtClean="0"/>
              <a:t> žena marně čekající na jeho návrat</a:t>
            </a:r>
            <a:endParaRPr lang="cs-CZ" dirty="0"/>
          </a:p>
        </p:txBody>
      </p:sp>
      <p:pic>
        <p:nvPicPr>
          <p:cNvPr id="4" name="Obrázek 3" descr="a95a5moje.jpg"/>
          <p:cNvPicPr>
            <a:picLocks noChangeAspect="1"/>
          </p:cNvPicPr>
          <p:nvPr/>
        </p:nvPicPr>
        <p:blipFill>
          <a:blip r:embed="rId2" cstate="print"/>
          <a:stretch>
            <a:fillRect/>
          </a:stretch>
        </p:blipFill>
        <p:spPr>
          <a:xfrm>
            <a:off x="5724128" y="490415"/>
            <a:ext cx="3168352" cy="5458865"/>
          </a:xfrm>
          <a:prstGeom prst="rect">
            <a:avLst/>
          </a:prstGeom>
        </p:spPr>
      </p:pic>
      <p:sp>
        <p:nvSpPr>
          <p:cNvPr id="5" name="TextovéPole 4"/>
          <p:cNvSpPr txBox="1"/>
          <p:nvPr/>
        </p:nvSpPr>
        <p:spPr>
          <a:xfrm>
            <a:off x="6804248" y="6093296"/>
            <a:ext cx="1152128" cy="369332"/>
          </a:xfrm>
          <a:prstGeom prst="rect">
            <a:avLst/>
          </a:prstGeom>
          <a:noFill/>
        </p:spPr>
        <p:txBody>
          <a:bodyPr wrap="square" rtlCol="0">
            <a:spAutoFit/>
          </a:bodyPr>
          <a:lstStyle/>
          <a:p>
            <a:r>
              <a:rPr lang="cs-CZ" dirty="0" smtClean="0"/>
              <a:t>Obr. 4</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552" y="548681"/>
            <a:ext cx="7200897" cy="864095"/>
          </a:xfrm>
        </p:spPr>
        <p:txBody>
          <a:bodyPr>
            <a:normAutofit/>
          </a:bodyPr>
          <a:lstStyle/>
          <a:p>
            <a:r>
              <a:rPr lang="cs-CZ" dirty="0" smtClean="0"/>
              <a:t>Noční let - ukázka</a:t>
            </a:r>
            <a:endParaRPr lang="cs-CZ" dirty="0"/>
          </a:p>
        </p:txBody>
      </p:sp>
      <p:sp>
        <p:nvSpPr>
          <p:cNvPr id="3" name="Zástupný symbol pro obsah 2"/>
          <p:cNvSpPr>
            <a:spLocks noGrp="1"/>
          </p:cNvSpPr>
          <p:nvPr>
            <p:ph idx="1"/>
          </p:nvPr>
        </p:nvSpPr>
        <p:spPr>
          <a:xfrm>
            <a:off x="251520" y="1481328"/>
            <a:ext cx="8712968" cy="4525963"/>
          </a:xfrm>
        </p:spPr>
        <p:txBody>
          <a:bodyPr>
            <a:normAutofit fontScale="92500" lnSpcReduction="20000"/>
          </a:bodyPr>
          <a:lstStyle/>
          <a:p>
            <a:pPr>
              <a:buNone/>
            </a:pPr>
            <a:r>
              <a:rPr lang="cs-CZ" dirty="0" smtClean="0"/>
              <a:t>      Pro pilota byla tato noc bez břehu, poněvadž nevedla ani k přístavu (všechny, jak se zdálo, byly nepřístupné), ani k úsvitu: Benzín dojde za hodinu a čtyřicet minut. Takže dříve nebo později bude nutno přistát naslepo v této temnotě… Kdyby mohl vydržet, až přijde den…</a:t>
            </a:r>
          </a:p>
          <a:p>
            <a:pPr>
              <a:buNone/>
            </a:pPr>
            <a:r>
              <a:rPr lang="cs-CZ" dirty="0" smtClean="0"/>
              <a:t>      </a:t>
            </a:r>
            <a:r>
              <a:rPr lang="cs-CZ" dirty="0" err="1" smtClean="0"/>
              <a:t>Fabien</a:t>
            </a:r>
            <a:r>
              <a:rPr lang="cs-CZ" dirty="0" smtClean="0"/>
              <a:t> myslel na úsvit jako na pláž zlatého písku, na které by nouzově přistál po této těžké noci. Pod ohroženým letounem by se proklubal břeh rovin. Klidná země by nesla své dřímající statky a svá stáda a své pahorky. Všechny ty trosky, které se převalovaly v temnu, by byly náhle neškodné. Kdyby jen mohl, jak by plaval k břehu dne!</a:t>
            </a:r>
            <a:endParaRPr lang="cs-CZ" dirty="0"/>
          </a:p>
        </p:txBody>
      </p:sp>
      <p:sp>
        <p:nvSpPr>
          <p:cNvPr id="4" name="Obdélníkový popisek 3"/>
          <p:cNvSpPr/>
          <p:nvPr/>
        </p:nvSpPr>
        <p:spPr>
          <a:xfrm>
            <a:off x="4283968" y="2636912"/>
            <a:ext cx="1673019" cy="6096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přirovnání</a:t>
            </a:r>
            <a:endParaRPr lang="cs-CZ" sz="2000" dirty="0"/>
          </a:p>
        </p:txBody>
      </p:sp>
      <p:sp>
        <p:nvSpPr>
          <p:cNvPr id="5" name="Obdélníkový popisek 4"/>
          <p:cNvSpPr/>
          <p:nvPr/>
        </p:nvSpPr>
        <p:spPr>
          <a:xfrm>
            <a:off x="6948264" y="3573016"/>
            <a:ext cx="2014906" cy="6096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opakování slov</a:t>
            </a:r>
            <a:endParaRPr lang="cs-CZ" sz="2000" dirty="0"/>
          </a:p>
        </p:txBody>
      </p:sp>
      <p:sp>
        <p:nvSpPr>
          <p:cNvPr id="6" name="Obdélníkový popisek 5"/>
          <p:cNvSpPr/>
          <p:nvPr/>
        </p:nvSpPr>
        <p:spPr>
          <a:xfrm>
            <a:off x="4716016" y="3573016"/>
            <a:ext cx="1944216" cy="6096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personifikace</a:t>
            </a:r>
            <a:endParaRPr lang="cs-CZ" sz="2000" dirty="0"/>
          </a:p>
        </p:txBody>
      </p:sp>
      <p:sp>
        <p:nvSpPr>
          <p:cNvPr id="7" name="Obdélníkový popisek 6"/>
          <p:cNvSpPr/>
          <p:nvPr/>
        </p:nvSpPr>
        <p:spPr>
          <a:xfrm>
            <a:off x="4860032" y="4509120"/>
            <a:ext cx="1726130" cy="609600"/>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metonymie</a:t>
            </a:r>
            <a:endParaRPr lang="cs-CZ"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0-#ppt_w/2"/>
                                          </p:val>
                                        </p:tav>
                                        <p:tav tm="100000">
                                          <p:val>
                                            <p:strVal val="#ppt_x"/>
                                          </p:val>
                                        </p:tav>
                                      </p:tavLst>
                                    </p:anim>
                                    <p:anim calcmode="lin" valueType="num">
                                      <p:cBhvr additive="base">
                                        <p:cTn id="8"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1000" fill="hold"/>
                                        <p:tgtEl>
                                          <p:spTgt spid="6"/>
                                        </p:tgtEl>
                                        <p:attrNameLst>
                                          <p:attrName>ppt_x</p:attrName>
                                        </p:attrNameLst>
                                      </p:cBhvr>
                                      <p:tavLst>
                                        <p:tav tm="0">
                                          <p:val>
                                            <p:strVal val="0-#ppt_w/2"/>
                                          </p:val>
                                        </p:tav>
                                        <p:tav tm="100000">
                                          <p:val>
                                            <p:strVal val="#ppt_x"/>
                                          </p:val>
                                        </p:tav>
                                      </p:tavLst>
                                    </p:anim>
                                    <p:anim calcmode="lin" valueType="num">
                                      <p:cBhvr additive="base">
                                        <p:cTn id="14"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1000" fill="hold"/>
                                        <p:tgtEl>
                                          <p:spTgt spid="5"/>
                                        </p:tgtEl>
                                        <p:attrNameLst>
                                          <p:attrName>ppt_x</p:attrName>
                                        </p:attrNameLst>
                                      </p:cBhvr>
                                      <p:tavLst>
                                        <p:tav tm="0">
                                          <p:val>
                                            <p:strVal val="1+#ppt_w/2"/>
                                          </p:val>
                                        </p:tav>
                                        <p:tav tm="100000">
                                          <p:val>
                                            <p:strVal val="#ppt_x"/>
                                          </p:val>
                                        </p:tav>
                                      </p:tavLst>
                                    </p:anim>
                                    <p:anim calcmode="lin" valueType="num">
                                      <p:cBhvr additive="base">
                                        <p:cTn id="20"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1+#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k ukázce</a:t>
            </a:r>
            <a:endParaRPr lang="cs-CZ" dirty="0"/>
          </a:p>
        </p:txBody>
      </p:sp>
      <p:sp>
        <p:nvSpPr>
          <p:cNvPr id="3" name="Zástupný symbol pro obsah 2"/>
          <p:cNvSpPr>
            <a:spLocks noGrp="1"/>
          </p:cNvSpPr>
          <p:nvPr>
            <p:ph idx="1"/>
          </p:nvPr>
        </p:nvSpPr>
        <p:spPr/>
        <p:txBody>
          <a:bodyPr/>
          <a:lstStyle/>
          <a:p>
            <a:pPr marL="457200" indent="-457200">
              <a:buFont typeface="+mj-lt"/>
              <a:buAutoNum type="arabicPeriod"/>
            </a:pPr>
            <a:r>
              <a:rPr lang="cs-CZ" dirty="0" smtClean="0"/>
              <a:t>Jaká situace je v ukázce popisována?</a:t>
            </a:r>
          </a:p>
          <a:p>
            <a:pPr marL="914400" lvl="1" indent="-457200"/>
            <a:r>
              <a:rPr lang="cs-CZ" dirty="0" smtClean="0"/>
              <a:t>Zoufalá situace pilota, jenž bloudí v temnotě a bude muset někde nouzově přistát, protože mu dochází palivo</a:t>
            </a:r>
          </a:p>
          <a:p>
            <a:pPr marL="457200" indent="-457200">
              <a:buFont typeface="+mj-lt"/>
              <a:buAutoNum type="arabicPeriod"/>
            </a:pPr>
            <a:r>
              <a:rPr lang="cs-CZ" dirty="0" smtClean="0"/>
              <a:t>Po čem </a:t>
            </a:r>
            <a:r>
              <a:rPr lang="cs-CZ" dirty="0" err="1" smtClean="0"/>
              <a:t>Fabien</a:t>
            </a:r>
            <a:r>
              <a:rPr lang="cs-CZ" dirty="0" smtClean="0"/>
              <a:t> touží?</a:t>
            </a:r>
          </a:p>
          <a:p>
            <a:pPr marL="914400" lvl="1" indent="-457200"/>
            <a:r>
              <a:rPr lang="cs-CZ" dirty="0" smtClean="0"/>
              <a:t>Po dni, světle, bezpečném místě, záchraně</a:t>
            </a:r>
          </a:p>
          <a:p>
            <a:pPr marL="457200" indent="-457200">
              <a:buFont typeface="+mj-lt"/>
              <a:buAutoNum type="arabicPeriod"/>
            </a:pPr>
            <a:r>
              <a:rPr lang="cs-CZ" dirty="0" smtClean="0"/>
              <a:t>Obzvláště v druhé části ukázky jsou použity básnické prostředky. Jaké?</a:t>
            </a:r>
          </a:p>
          <a:p>
            <a:pPr marL="914400" lvl="1" indent="-457200"/>
            <a:r>
              <a:rPr lang="cs-CZ" dirty="0" smtClean="0"/>
              <a:t>Viz. text</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ox(in)">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ox(in)">
                                      <p:cBhvr>
                                        <p:cTn id="12" dur="1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ox(in)">
                                      <p:cBhvr>
                                        <p:cTn id="17"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dirty="0" smtClean="0"/>
              <a:t>Odkud, kam a čím?</a:t>
            </a:r>
            <a:endParaRPr lang="cs-CZ" dirty="0"/>
          </a:p>
        </p:txBody>
      </p:sp>
      <p:pic>
        <p:nvPicPr>
          <p:cNvPr id="4" name="Zástupný symbol pro obsah 3" descr="Schránka02.jpg"/>
          <p:cNvPicPr>
            <a:picLocks noGrp="1" noChangeAspect="1"/>
          </p:cNvPicPr>
          <p:nvPr>
            <p:ph idx="1"/>
          </p:nvPr>
        </p:nvPicPr>
        <p:blipFill>
          <a:blip r:embed="rId2" cstate="print"/>
          <a:stretch>
            <a:fillRect/>
          </a:stretch>
        </p:blipFill>
        <p:spPr>
          <a:xfrm>
            <a:off x="467544" y="1556792"/>
            <a:ext cx="3723456" cy="3833224"/>
          </a:xfrm>
        </p:spPr>
      </p:pic>
      <p:pic>
        <p:nvPicPr>
          <p:cNvPr id="5" name="Obrázek 4" descr="11exupery-span-600.jpg"/>
          <p:cNvPicPr>
            <a:picLocks noChangeAspect="1"/>
          </p:cNvPicPr>
          <p:nvPr/>
        </p:nvPicPr>
        <p:blipFill>
          <a:blip r:embed="rId3" cstate="print"/>
          <a:stretch>
            <a:fillRect/>
          </a:stretch>
        </p:blipFill>
        <p:spPr>
          <a:xfrm>
            <a:off x="4499992" y="1700808"/>
            <a:ext cx="4286250" cy="3384376"/>
          </a:xfrm>
          <a:prstGeom prst="rect">
            <a:avLst/>
          </a:prstGeom>
        </p:spPr>
      </p:pic>
      <p:sp>
        <p:nvSpPr>
          <p:cNvPr id="6" name="TextovéPole 5"/>
          <p:cNvSpPr txBox="1"/>
          <p:nvPr/>
        </p:nvSpPr>
        <p:spPr>
          <a:xfrm>
            <a:off x="1907704" y="5445224"/>
            <a:ext cx="1008112" cy="369332"/>
          </a:xfrm>
          <a:prstGeom prst="rect">
            <a:avLst/>
          </a:prstGeom>
          <a:noFill/>
        </p:spPr>
        <p:txBody>
          <a:bodyPr wrap="square" rtlCol="0">
            <a:spAutoFit/>
          </a:bodyPr>
          <a:lstStyle/>
          <a:p>
            <a:r>
              <a:rPr lang="cs-CZ" dirty="0" smtClean="0"/>
              <a:t>Obr. 5</a:t>
            </a:r>
            <a:endParaRPr lang="cs-CZ" dirty="0"/>
          </a:p>
        </p:txBody>
      </p:sp>
      <p:sp>
        <p:nvSpPr>
          <p:cNvPr id="7" name="TextovéPole 6"/>
          <p:cNvSpPr txBox="1"/>
          <p:nvPr/>
        </p:nvSpPr>
        <p:spPr>
          <a:xfrm>
            <a:off x="6300192" y="5301208"/>
            <a:ext cx="1152128" cy="369332"/>
          </a:xfrm>
          <a:prstGeom prst="rect">
            <a:avLst/>
          </a:prstGeom>
          <a:noFill/>
        </p:spPr>
        <p:txBody>
          <a:bodyPr wrap="square" rtlCol="0">
            <a:spAutoFit/>
          </a:bodyPr>
          <a:lstStyle/>
          <a:p>
            <a:r>
              <a:rPr lang="cs-CZ" dirty="0" smtClean="0"/>
              <a:t>Obr. 6</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Malý princ</a:t>
            </a:r>
            <a:endParaRPr lang="cs-CZ" dirty="0"/>
          </a:p>
        </p:txBody>
      </p:sp>
      <p:sp>
        <p:nvSpPr>
          <p:cNvPr id="3" name="Zástupný symbol pro obsah 2"/>
          <p:cNvSpPr>
            <a:spLocks noGrp="1"/>
          </p:cNvSpPr>
          <p:nvPr>
            <p:ph idx="1"/>
          </p:nvPr>
        </p:nvSpPr>
        <p:spPr>
          <a:xfrm>
            <a:off x="2123728" y="1628800"/>
            <a:ext cx="6236500" cy="4525257"/>
          </a:xfrm>
        </p:spPr>
        <p:txBody>
          <a:bodyPr>
            <a:normAutofit fontScale="85000" lnSpcReduction="10000"/>
          </a:bodyPr>
          <a:lstStyle/>
          <a:p>
            <a:r>
              <a:rPr lang="cs-CZ" dirty="0" smtClean="0"/>
              <a:t>Alegorie</a:t>
            </a:r>
          </a:p>
          <a:p>
            <a:r>
              <a:rPr lang="cs-CZ" dirty="0" smtClean="0"/>
              <a:t>Postavy: letec (vypravěč), malý princ, zeměpisec, král, domýšlivec, liška, atd.</a:t>
            </a:r>
          </a:p>
          <a:p>
            <a:r>
              <a:rPr lang="cs-CZ" dirty="0" smtClean="0"/>
              <a:t>Kontrast světa dětí a dospělých</a:t>
            </a:r>
          </a:p>
          <a:p>
            <a:r>
              <a:rPr lang="cs-CZ" dirty="0" smtClean="0"/>
              <a:t>Osamělost</a:t>
            </a:r>
          </a:p>
          <a:p>
            <a:r>
              <a:rPr lang="cs-CZ" dirty="0" smtClean="0"/>
              <a:t>Filosofické a etické úvahy</a:t>
            </a:r>
          </a:p>
          <a:p>
            <a:r>
              <a:rPr lang="cs-CZ" dirty="0" smtClean="0"/>
              <a:t>Stručně děj: pilot ztroskotal na poušti a potkal prince, který opustil svou planetu kvůli růži, cestoval z planety na planetu a setkával se jen s nesmyslností, nepochopením a chybami charakteru, až dorazil na zem,…</a:t>
            </a:r>
            <a:endParaRPr lang="cs-CZ" dirty="0"/>
          </a:p>
        </p:txBody>
      </p:sp>
      <p:pic>
        <p:nvPicPr>
          <p:cNvPr id="4" name="Obrázek 3" descr="princ1.jpg"/>
          <p:cNvPicPr>
            <a:picLocks noChangeAspect="1"/>
          </p:cNvPicPr>
          <p:nvPr/>
        </p:nvPicPr>
        <p:blipFill>
          <a:blip r:embed="rId2" cstate="print"/>
          <a:stretch>
            <a:fillRect/>
          </a:stretch>
        </p:blipFill>
        <p:spPr>
          <a:xfrm>
            <a:off x="413656" y="464459"/>
            <a:ext cx="1710072" cy="2100445"/>
          </a:xfrm>
          <a:prstGeom prst="rect">
            <a:avLst/>
          </a:prstGeom>
        </p:spPr>
      </p:pic>
      <p:sp>
        <p:nvSpPr>
          <p:cNvPr id="5" name="TextovéPole 4"/>
          <p:cNvSpPr txBox="1"/>
          <p:nvPr/>
        </p:nvSpPr>
        <p:spPr>
          <a:xfrm>
            <a:off x="683568" y="2420888"/>
            <a:ext cx="1148207" cy="369332"/>
          </a:xfrm>
          <a:prstGeom prst="rect">
            <a:avLst/>
          </a:prstGeom>
          <a:noFill/>
        </p:spPr>
        <p:txBody>
          <a:bodyPr wrap="square" rtlCol="0">
            <a:spAutoFit/>
          </a:bodyPr>
          <a:lstStyle/>
          <a:p>
            <a:r>
              <a:rPr lang="cs-CZ" dirty="0" smtClean="0"/>
              <a:t>Obr. 7</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552" y="404665"/>
            <a:ext cx="7200897" cy="936103"/>
          </a:xfrm>
        </p:spPr>
        <p:txBody>
          <a:bodyPr/>
          <a:lstStyle/>
          <a:p>
            <a:r>
              <a:rPr lang="cs-CZ" dirty="0" smtClean="0"/>
              <a:t>Ukázka Malý princ</a:t>
            </a:r>
            <a:endParaRPr lang="cs-CZ" dirty="0"/>
          </a:p>
        </p:txBody>
      </p:sp>
      <p:sp>
        <p:nvSpPr>
          <p:cNvPr id="3" name="Zástupný symbol pro obsah 2"/>
          <p:cNvSpPr>
            <a:spLocks noGrp="1"/>
          </p:cNvSpPr>
          <p:nvPr>
            <p:ph idx="1"/>
          </p:nvPr>
        </p:nvSpPr>
        <p:spPr>
          <a:xfrm>
            <a:off x="179513" y="1268761"/>
            <a:ext cx="7128791" cy="5407812"/>
          </a:xfrm>
        </p:spPr>
        <p:txBody>
          <a:bodyPr>
            <a:normAutofit fontScale="70000" lnSpcReduction="20000"/>
          </a:bodyPr>
          <a:lstStyle/>
          <a:p>
            <a:pPr>
              <a:buNone/>
            </a:pPr>
            <a:r>
              <a:rPr lang="cs-CZ" sz="2900" dirty="0" smtClean="0"/>
              <a:t>     A tu, protože jsem ztratil trpělivost a protože jsem spěchal, abych se co nejdřív pustil do rozebírání motoru, načmáral jsem tuhle kresbu:</a:t>
            </a:r>
            <a:br>
              <a:rPr lang="cs-CZ" sz="2900" dirty="0" smtClean="0"/>
            </a:br>
            <a:r>
              <a:rPr lang="cs-CZ" sz="2900" dirty="0" smtClean="0"/>
              <a:t>A prohlásil jsem:</a:t>
            </a:r>
            <a:br>
              <a:rPr lang="cs-CZ" sz="2900" dirty="0" smtClean="0"/>
            </a:br>
            <a:r>
              <a:rPr lang="cs-CZ" sz="2900" dirty="0" smtClean="0"/>
              <a:t>„To je bedýnka. Beránek, kterého chceš, je uvnitř.“</a:t>
            </a:r>
            <a:br>
              <a:rPr lang="cs-CZ" sz="2900" dirty="0" smtClean="0"/>
            </a:br>
            <a:r>
              <a:rPr lang="cs-CZ" sz="2900" dirty="0" smtClean="0"/>
              <a:t>Ale byl jsem velice překvapen, když se obličej malého soudce rozzářil.</a:t>
            </a:r>
            <a:br>
              <a:rPr lang="cs-CZ" sz="2900" dirty="0" smtClean="0"/>
            </a:br>
            <a:r>
              <a:rPr lang="cs-CZ" sz="2900" dirty="0" smtClean="0"/>
              <a:t>„Právě tak jsem to chtěl. Myslíš, že ten beránek bude potřebovat hodně trávy?“</a:t>
            </a:r>
            <a:br>
              <a:rPr lang="cs-CZ" sz="2900" dirty="0" smtClean="0"/>
            </a:br>
            <a:r>
              <a:rPr lang="cs-CZ" sz="2900" dirty="0" smtClean="0"/>
              <a:t>„Proč?“</a:t>
            </a:r>
            <a:br>
              <a:rPr lang="cs-CZ" sz="2900" dirty="0" smtClean="0"/>
            </a:br>
            <a:r>
              <a:rPr lang="cs-CZ" sz="2900" dirty="0" smtClean="0"/>
              <a:t>„Protože u mne doma je všechno malinké...“</a:t>
            </a:r>
            <a:br>
              <a:rPr lang="cs-CZ" sz="2900" dirty="0" smtClean="0"/>
            </a:br>
            <a:r>
              <a:rPr lang="cs-CZ" sz="2900" dirty="0" smtClean="0"/>
              <a:t>„Jistě to postačí. Dal jsem ti docela malého beránka.“</a:t>
            </a:r>
            <a:br>
              <a:rPr lang="cs-CZ" sz="2900" dirty="0" smtClean="0"/>
            </a:br>
            <a:r>
              <a:rPr lang="cs-CZ" sz="2900" dirty="0" smtClean="0"/>
              <a:t>Sklonil se nad kresbu.</a:t>
            </a:r>
            <a:br>
              <a:rPr lang="cs-CZ" sz="2900" dirty="0" smtClean="0"/>
            </a:br>
            <a:r>
              <a:rPr lang="cs-CZ" sz="2900" dirty="0" smtClean="0"/>
              <a:t>„No, není tak moc malý ... Jé, podívej se, on usnul...“</a:t>
            </a:r>
            <a:br>
              <a:rPr lang="cs-CZ" sz="2900" dirty="0" smtClean="0"/>
            </a:br>
            <a:r>
              <a:rPr lang="cs-CZ" sz="2900" dirty="0" smtClean="0"/>
              <a:t>A tak jsem se seznámil s malým princem. </a:t>
            </a:r>
            <a:br>
              <a:rPr lang="cs-CZ" sz="2900" dirty="0" smtClean="0"/>
            </a:br>
            <a:r>
              <a:rPr lang="cs-CZ" dirty="0" smtClean="0"/>
              <a:t/>
            </a:r>
            <a:br>
              <a:rPr lang="cs-CZ" dirty="0" smtClean="0"/>
            </a:br>
            <a:endParaRPr lang="cs-CZ" dirty="0" smtClean="0"/>
          </a:p>
          <a:p>
            <a:endParaRPr lang="cs-CZ" dirty="0"/>
          </a:p>
        </p:txBody>
      </p:sp>
      <p:pic>
        <p:nvPicPr>
          <p:cNvPr id="4" name="Obrázek 3" descr="3de14ee7f9_38647555_o2.jpg"/>
          <p:cNvPicPr>
            <a:picLocks noChangeAspect="1"/>
          </p:cNvPicPr>
          <p:nvPr/>
        </p:nvPicPr>
        <p:blipFill>
          <a:blip r:embed="rId2" cstate="print"/>
          <a:stretch>
            <a:fillRect/>
          </a:stretch>
        </p:blipFill>
        <p:spPr>
          <a:xfrm>
            <a:off x="7345081" y="1196752"/>
            <a:ext cx="1798919" cy="2880320"/>
          </a:xfrm>
          <a:prstGeom prst="rect">
            <a:avLst/>
          </a:prstGeom>
        </p:spPr>
      </p:pic>
      <p:sp>
        <p:nvSpPr>
          <p:cNvPr id="5" name="TextovéPole 4"/>
          <p:cNvSpPr txBox="1"/>
          <p:nvPr/>
        </p:nvSpPr>
        <p:spPr>
          <a:xfrm>
            <a:off x="7956376" y="4149080"/>
            <a:ext cx="936104" cy="369332"/>
          </a:xfrm>
          <a:prstGeom prst="rect">
            <a:avLst/>
          </a:prstGeom>
          <a:noFill/>
        </p:spPr>
        <p:txBody>
          <a:bodyPr wrap="square" rtlCol="0">
            <a:spAutoFit/>
          </a:bodyPr>
          <a:lstStyle/>
          <a:p>
            <a:r>
              <a:rPr lang="cs-CZ" dirty="0" smtClean="0"/>
              <a:t>Obr. 8</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k ukázce</a:t>
            </a:r>
            <a:endParaRPr lang="cs-CZ" dirty="0"/>
          </a:p>
        </p:txBody>
      </p:sp>
      <p:sp>
        <p:nvSpPr>
          <p:cNvPr id="3" name="Zástupný symbol pro obsah 2"/>
          <p:cNvSpPr>
            <a:spLocks noGrp="1"/>
          </p:cNvSpPr>
          <p:nvPr>
            <p:ph idx="1"/>
          </p:nvPr>
        </p:nvSpPr>
        <p:spPr>
          <a:xfrm>
            <a:off x="611561" y="1412776"/>
            <a:ext cx="7992888" cy="4857395"/>
          </a:xfrm>
        </p:spPr>
        <p:txBody>
          <a:bodyPr>
            <a:normAutofit/>
          </a:bodyPr>
          <a:lstStyle/>
          <a:p>
            <a:pPr marL="457200" indent="-457200">
              <a:buFont typeface="+mj-lt"/>
              <a:buAutoNum type="arabicPeriod"/>
            </a:pPr>
            <a:r>
              <a:rPr lang="cs-CZ" dirty="0" smtClean="0"/>
              <a:t>O jakou situaci se v ukázce jedná?</a:t>
            </a:r>
          </a:p>
          <a:p>
            <a:pPr marL="914400" lvl="1" indent="-457200"/>
            <a:r>
              <a:rPr lang="cs-CZ" dirty="0" smtClean="0"/>
              <a:t>První setkání pilota s malým princem</a:t>
            </a:r>
          </a:p>
          <a:p>
            <a:pPr marL="457200" indent="-457200">
              <a:buFont typeface="+mj-lt"/>
              <a:buAutoNum type="arabicPeriod"/>
            </a:pPr>
            <a:r>
              <a:rPr lang="cs-CZ" dirty="0" smtClean="0"/>
              <a:t>Dokumentujte střet světa dětí a dospělých</a:t>
            </a:r>
          </a:p>
          <a:p>
            <a:pPr marL="914400" lvl="1" indent="-457200"/>
            <a:r>
              <a:rPr lang="cs-CZ" dirty="0" smtClean="0"/>
              <a:t>Dětská fantazie (stačí mu krabice, v níž si představuje beránka, zatímco s realitou není spokojený) x racionalismus dospělého</a:t>
            </a:r>
          </a:p>
          <a:p>
            <a:pPr marL="457200" indent="-457200">
              <a:buFont typeface="+mj-lt"/>
              <a:buAutoNum type="arabicPeriod"/>
            </a:pPr>
            <a:r>
              <a:rPr lang="cs-CZ" dirty="0" smtClean="0"/>
              <a:t>Jazykový rozbor textu:</a:t>
            </a:r>
          </a:p>
          <a:p>
            <a:pPr marL="914400" lvl="1" indent="-457200"/>
            <a:r>
              <a:rPr lang="cs-CZ" dirty="0" smtClean="0"/>
              <a:t>Dialog </a:t>
            </a:r>
            <a:r>
              <a:rPr lang="cs-CZ" dirty="0" smtClean="0">
                <a:sym typeface="Wingdings" pitchFamily="2" charset="2"/>
              </a:rPr>
              <a:t> přímá řeč</a:t>
            </a:r>
          </a:p>
          <a:p>
            <a:pPr marL="914400" lvl="1" indent="-457200"/>
            <a:r>
              <a:rPr lang="cs-CZ" dirty="0" smtClean="0">
                <a:sym typeface="Wingdings" pitchFamily="2" charset="2"/>
              </a:rPr>
              <a:t>Nedokončené či přerušované výpovědi …</a:t>
            </a:r>
          </a:p>
          <a:p>
            <a:pPr marL="914400" lvl="1" indent="-457200"/>
            <a:r>
              <a:rPr lang="cs-CZ" dirty="0" smtClean="0">
                <a:sym typeface="Wingdings" pitchFamily="2" charset="2"/>
              </a:rPr>
              <a:t>Spisovný jazyk s prvky hovorovosti v dialogu (no, jé…)</a:t>
            </a:r>
            <a:endParaRPr lang="cs-CZ" dirty="0" smtClean="0"/>
          </a:p>
          <a:p>
            <a:pPr marL="457200" indent="-457200">
              <a:buFont typeface="+mj-lt"/>
              <a:buAutoNum type="arabicPeriod"/>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ox(in)">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ox(in)">
                                      <p:cBhvr>
                                        <p:cTn id="12" dur="1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ox(in)">
                                      <p:cBhvr>
                                        <p:cTn id="17" dur="1000"/>
                                        <p:tgtEl>
                                          <p:spTgt spid="3">
                                            <p:txEl>
                                              <p:pRg st="5" end="5"/>
                                            </p:txEl>
                                          </p:spTgt>
                                        </p:tgtEl>
                                      </p:cBhvr>
                                    </p:animEffect>
                                  </p:childTnLst>
                                </p:cTn>
                              </p:par>
                              <p:par>
                                <p:cTn id="18" presetID="4" presetClass="entr" presetSubtype="16" fill="hold" nodeType="with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box(in)">
                                      <p:cBhvr>
                                        <p:cTn id="20" dur="1000"/>
                                        <p:tgtEl>
                                          <p:spTgt spid="3">
                                            <p:txEl>
                                              <p:pRg st="6" end="6"/>
                                            </p:txEl>
                                          </p:spTgt>
                                        </p:tgtEl>
                                      </p:cBhvr>
                                    </p:animEffect>
                                  </p:childTnLst>
                                </p:cTn>
                              </p:par>
                              <p:par>
                                <p:cTn id="21" presetID="4" presetClass="entr" presetSubtype="16"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box(in)">
                                      <p:cBhvr>
                                        <p:cTn id="23"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Autor sám doplnil knihu kresbami</a:t>
            </a:r>
            <a:endParaRPr lang="cs-CZ" dirty="0"/>
          </a:p>
        </p:txBody>
      </p:sp>
      <p:pic>
        <p:nvPicPr>
          <p:cNvPr id="4" name="Zástupný symbol pro obsah 3" descr="5.jpg"/>
          <p:cNvPicPr>
            <a:picLocks noGrp="1" noChangeAspect="1"/>
          </p:cNvPicPr>
          <p:nvPr>
            <p:ph idx="1"/>
          </p:nvPr>
        </p:nvPicPr>
        <p:blipFill>
          <a:blip r:embed="rId2" cstate="print"/>
          <a:stretch>
            <a:fillRect/>
          </a:stretch>
        </p:blipFill>
        <p:spPr>
          <a:xfrm>
            <a:off x="827584" y="2348880"/>
            <a:ext cx="3784580" cy="1717447"/>
          </a:xfrm>
        </p:spPr>
      </p:pic>
      <p:pic>
        <p:nvPicPr>
          <p:cNvPr id="5" name="Obrázek 4" descr="beranek4.gif.jpg"/>
          <p:cNvPicPr>
            <a:picLocks noChangeAspect="1"/>
          </p:cNvPicPr>
          <p:nvPr/>
        </p:nvPicPr>
        <p:blipFill>
          <a:blip r:embed="rId3" cstate="print"/>
          <a:stretch>
            <a:fillRect/>
          </a:stretch>
        </p:blipFill>
        <p:spPr>
          <a:xfrm>
            <a:off x="5580112" y="2564904"/>
            <a:ext cx="2808312" cy="1219200"/>
          </a:xfrm>
          <a:prstGeom prst="rect">
            <a:avLst/>
          </a:prstGeom>
        </p:spPr>
      </p:pic>
      <p:sp>
        <p:nvSpPr>
          <p:cNvPr id="6" name="TextovéPole 5"/>
          <p:cNvSpPr txBox="1"/>
          <p:nvPr/>
        </p:nvSpPr>
        <p:spPr>
          <a:xfrm>
            <a:off x="2051720" y="4077072"/>
            <a:ext cx="1080120" cy="369332"/>
          </a:xfrm>
          <a:prstGeom prst="rect">
            <a:avLst/>
          </a:prstGeom>
          <a:noFill/>
        </p:spPr>
        <p:txBody>
          <a:bodyPr wrap="square" rtlCol="0">
            <a:spAutoFit/>
          </a:bodyPr>
          <a:lstStyle/>
          <a:p>
            <a:r>
              <a:rPr lang="cs-CZ" dirty="0" smtClean="0"/>
              <a:t>Obr. 9</a:t>
            </a:r>
            <a:endParaRPr lang="cs-CZ" dirty="0"/>
          </a:p>
        </p:txBody>
      </p:sp>
      <p:sp>
        <p:nvSpPr>
          <p:cNvPr id="7" name="TextovéPole 6"/>
          <p:cNvSpPr txBox="1"/>
          <p:nvPr/>
        </p:nvSpPr>
        <p:spPr>
          <a:xfrm>
            <a:off x="6516216" y="3933056"/>
            <a:ext cx="1368152" cy="369332"/>
          </a:xfrm>
          <a:prstGeom prst="rect">
            <a:avLst/>
          </a:prstGeom>
          <a:noFill/>
        </p:spPr>
        <p:txBody>
          <a:bodyPr wrap="square" rtlCol="0">
            <a:spAutoFit/>
          </a:bodyPr>
          <a:lstStyle/>
          <a:p>
            <a:r>
              <a:rPr lang="cs-CZ" dirty="0" smtClean="0"/>
              <a:t>Obr. 10</a:t>
            </a: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Audio a video</a:t>
            </a:r>
            <a:endParaRPr lang="cs-CZ" dirty="0"/>
          </a:p>
        </p:txBody>
      </p:sp>
      <p:sp>
        <p:nvSpPr>
          <p:cNvPr id="3" name="Zástupný symbol pro obsah 2"/>
          <p:cNvSpPr>
            <a:spLocks noGrp="1"/>
          </p:cNvSpPr>
          <p:nvPr>
            <p:ph idx="1"/>
          </p:nvPr>
        </p:nvSpPr>
        <p:spPr/>
        <p:txBody>
          <a:bodyPr/>
          <a:lstStyle/>
          <a:p>
            <a:r>
              <a:rPr lang="cs-CZ" dirty="0" smtClean="0">
                <a:hlinkClick r:id="rId2"/>
              </a:rPr>
              <a:t>Malý princ – Audiokniha</a:t>
            </a:r>
            <a:endParaRPr lang="cs-CZ" dirty="0" smtClean="0"/>
          </a:p>
          <a:p>
            <a:r>
              <a:rPr lang="cs-CZ" dirty="0" smtClean="0">
                <a:hlinkClick r:id="rId3"/>
              </a:rPr>
              <a:t>Malý princ – video</a:t>
            </a:r>
            <a:endParaRPr lang="cs-CZ" dirty="0" smtClean="0"/>
          </a:p>
          <a:p>
            <a:r>
              <a:rPr lang="cs-CZ" dirty="0" err="1" smtClean="0">
                <a:hlinkClick r:id="rId4"/>
              </a:rPr>
              <a:t>Golden</a:t>
            </a:r>
            <a:r>
              <a:rPr lang="cs-CZ" dirty="0" smtClean="0">
                <a:hlinkClick r:id="rId4"/>
              </a:rPr>
              <a:t> </a:t>
            </a:r>
            <a:r>
              <a:rPr lang="cs-CZ" dirty="0" err="1" smtClean="0">
                <a:hlinkClick r:id="rId4"/>
              </a:rPr>
              <a:t>Kids</a:t>
            </a:r>
            <a:r>
              <a:rPr lang="cs-CZ" dirty="0" smtClean="0">
                <a:hlinkClick r:id="rId4"/>
              </a:rPr>
              <a:t> - Malý princi, co s tvou růží</a:t>
            </a:r>
            <a:endParaRPr lang="cs-CZ" dirty="0" smtClean="0"/>
          </a:p>
          <a:p>
            <a:r>
              <a:rPr lang="cs-CZ" dirty="0" smtClean="0">
                <a:hlinkClick r:id="rId5"/>
              </a:rPr>
              <a:t>Dokument Malý princ</a:t>
            </a:r>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a:bodyPr>
          <a:lstStyle/>
          <a:p>
            <a:r>
              <a:rPr lang="cs-CZ" sz="1600" dirty="0" smtClean="0"/>
              <a:t>Obr. 1: NEZNÁMÝ </a:t>
            </a:r>
            <a:r>
              <a:rPr lang="cs-CZ" sz="1600" dirty="0"/>
              <a:t>AUTOR. </a:t>
            </a:r>
            <a:r>
              <a:rPr lang="cs-CZ" sz="1600" i="1" dirty="0"/>
              <a:t>spisovatele.cz</a:t>
            </a:r>
            <a:r>
              <a:rPr lang="cs-CZ" sz="1600" dirty="0"/>
              <a:t> [online]. [cit. 4.2.2014]. Dostupný na WWW: http://www.spisovatele.cz/antoine-de-saint-exupery</a:t>
            </a:r>
            <a:endParaRPr lang="cs-CZ" sz="1600" dirty="0" smtClean="0"/>
          </a:p>
          <a:p>
            <a:r>
              <a:rPr lang="cs-CZ" sz="1600" dirty="0" smtClean="0"/>
              <a:t>Obr. 2: NEZNÁMÝ </a:t>
            </a:r>
            <a:r>
              <a:rPr lang="cs-CZ" sz="1600" dirty="0"/>
              <a:t>AUTOR. </a:t>
            </a:r>
            <a:r>
              <a:rPr lang="cs-CZ" sz="1600" i="1" dirty="0"/>
              <a:t>wikimedia.org</a:t>
            </a:r>
            <a:r>
              <a:rPr lang="cs-CZ" sz="1600" dirty="0"/>
              <a:t> [online]. [cit. 4.2.2014]. Dostupný na WWW: http://</a:t>
            </a:r>
            <a:r>
              <a:rPr lang="cs-CZ" sz="1600" dirty="0" smtClean="0"/>
              <a:t>commons.wikimedia.org/wiki/File:Sainte_Exupery01.jpg</a:t>
            </a:r>
          </a:p>
          <a:p>
            <a:r>
              <a:rPr lang="cs-CZ" sz="1600" dirty="0" smtClean="0"/>
              <a:t>Obr. 3: NEZNÁMÝ </a:t>
            </a:r>
            <a:r>
              <a:rPr lang="cs-CZ" sz="1600" dirty="0"/>
              <a:t>AUTOR. </a:t>
            </a:r>
            <a:r>
              <a:rPr lang="cs-CZ" sz="1600" i="1" dirty="0"/>
              <a:t>simonak.eu</a:t>
            </a:r>
            <a:r>
              <a:rPr lang="cs-CZ" sz="1600" dirty="0"/>
              <a:t> [online]. [cit. 4.2.2014]. Dostupný na WWW: http://</a:t>
            </a:r>
            <a:r>
              <a:rPr lang="cs-CZ" sz="1600" dirty="0" smtClean="0"/>
              <a:t>simonak.eu/index.php?stranka=pages/h_k/7_31.htm</a:t>
            </a:r>
          </a:p>
          <a:p>
            <a:r>
              <a:rPr lang="cs-CZ" sz="1600" dirty="0" smtClean="0"/>
              <a:t>Obr. 4: NEZNÁMÝ AUTOR. </a:t>
            </a:r>
            <a:r>
              <a:rPr lang="cs-CZ" sz="1600" i="1" dirty="0" err="1" smtClean="0"/>
              <a:t>antikopava.cz</a:t>
            </a:r>
            <a:r>
              <a:rPr lang="cs-CZ" sz="1600" dirty="0" smtClean="0"/>
              <a:t> [online]. [cit. 5.2.2014]. Dostupný na WWW: http://www.</a:t>
            </a:r>
            <a:r>
              <a:rPr lang="cs-CZ" sz="1600" dirty="0" err="1" smtClean="0"/>
              <a:t>antikopava.cz</a:t>
            </a:r>
            <a:r>
              <a:rPr lang="cs-CZ" sz="1600" dirty="0" smtClean="0"/>
              <a:t>/kniha/</a:t>
            </a:r>
            <a:r>
              <a:rPr lang="cs-CZ" sz="1600" dirty="0" err="1" smtClean="0"/>
              <a:t>kruyr</a:t>
            </a:r>
            <a:r>
              <a:rPr lang="cs-CZ" sz="1600" dirty="0" smtClean="0"/>
              <a:t>-na-jih-</a:t>
            </a:r>
            <a:r>
              <a:rPr lang="cs-CZ" sz="1600" dirty="0" err="1" smtClean="0"/>
              <a:t>nocni</a:t>
            </a:r>
            <a:r>
              <a:rPr lang="cs-CZ" sz="1600" dirty="0" smtClean="0"/>
              <a:t>-let-</a:t>
            </a:r>
            <a:r>
              <a:rPr lang="cs-CZ" sz="1600" dirty="0" err="1" smtClean="0"/>
              <a:t>valecny</a:t>
            </a:r>
            <a:r>
              <a:rPr lang="cs-CZ" sz="1600" dirty="0" smtClean="0"/>
              <a:t>-pilot-dopisy-</a:t>
            </a:r>
            <a:r>
              <a:rPr lang="cs-CZ" sz="1600" dirty="0" err="1" smtClean="0"/>
              <a:t>rukojmimu</a:t>
            </a:r>
            <a:r>
              <a:rPr lang="cs-CZ" sz="1600" dirty="0" smtClean="0"/>
              <a:t>-2201 </a:t>
            </a:r>
          </a:p>
          <a:p>
            <a:r>
              <a:rPr lang="cs-CZ" sz="1600" dirty="0" smtClean="0"/>
              <a:t>Obr. 5: NEZNÁMÝ AUTOR. </a:t>
            </a:r>
            <a:r>
              <a:rPr lang="cs-CZ" sz="1600" i="1" dirty="0" err="1" smtClean="0"/>
              <a:t>maps.google.cz</a:t>
            </a:r>
            <a:r>
              <a:rPr lang="cs-CZ" sz="1600" dirty="0" smtClean="0"/>
              <a:t> [online]. [cit. 5.2.2014]. Dostupný na WWW: https://maps.google.cz/maps?q=mapa&amp;oe=utf-8&amp;client=firefox-a&amp;ie=UTF-8&amp;ei=omTyUrzcG9Sp7AaDo4F4&amp;ved=0CAkQ_AUoAQ</a:t>
            </a:r>
            <a:endParaRPr lang="cs-CZ" sz="1600" b="1" dirty="0"/>
          </a:p>
        </p:txBody>
      </p:sp>
    </p:spTree>
    <p:extLst>
      <p:ext uri="{BB962C8B-B14F-4D97-AF65-F5344CB8AC3E}">
        <p14:creationId xmlns="" xmlns:p14="http://schemas.microsoft.com/office/powerpoint/2010/main" val="38814599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a:xfrm>
            <a:off x="395536" y="1196752"/>
            <a:ext cx="8280919" cy="5029877"/>
          </a:xfrm>
        </p:spPr>
        <p:txBody>
          <a:bodyPr>
            <a:normAutofit/>
          </a:bodyPr>
          <a:lstStyle/>
          <a:p>
            <a:r>
              <a:rPr lang="cs-CZ" sz="1600" dirty="0" smtClean="0"/>
              <a:t>Obr. 6: NEZNÁMÝ AUTOR. </a:t>
            </a:r>
            <a:r>
              <a:rPr lang="cs-CZ" sz="1600" i="1" dirty="0" err="1" smtClean="0"/>
              <a:t>nytimes.com</a:t>
            </a:r>
            <a:r>
              <a:rPr lang="cs-CZ" sz="1600" dirty="0" smtClean="0"/>
              <a:t> [online]. [cit. 5.2.2014]. Dostupný na WWW: http://www.</a:t>
            </a:r>
            <a:r>
              <a:rPr lang="cs-CZ" sz="1600" dirty="0" err="1" smtClean="0"/>
              <a:t>nytimes.com</a:t>
            </a:r>
            <a:r>
              <a:rPr lang="cs-CZ" sz="1600" dirty="0" smtClean="0"/>
              <a:t>/2008/04/11/</a:t>
            </a:r>
            <a:r>
              <a:rPr lang="cs-CZ" sz="1600" dirty="0" err="1" smtClean="0"/>
              <a:t>world</a:t>
            </a:r>
            <a:r>
              <a:rPr lang="cs-CZ" sz="1600" dirty="0" smtClean="0"/>
              <a:t>/</a:t>
            </a:r>
            <a:r>
              <a:rPr lang="cs-CZ" sz="1600" dirty="0" err="1" smtClean="0"/>
              <a:t>europe</a:t>
            </a:r>
            <a:r>
              <a:rPr lang="cs-CZ" sz="1600" dirty="0" smtClean="0"/>
              <a:t>/11exupery.html?</a:t>
            </a:r>
            <a:r>
              <a:rPr lang="cs-CZ" sz="1600" dirty="0" err="1" smtClean="0"/>
              <a:t>pagewanted</a:t>
            </a:r>
            <a:r>
              <a:rPr lang="cs-CZ" sz="1600" dirty="0" smtClean="0"/>
              <a:t>=</a:t>
            </a:r>
            <a:r>
              <a:rPr lang="cs-CZ" sz="1600" dirty="0" err="1" smtClean="0"/>
              <a:t>all</a:t>
            </a:r>
            <a:r>
              <a:rPr lang="cs-CZ" sz="1600" dirty="0" smtClean="0"/>
              <a:t>&amp;_r=0</a:t>
            </a:r>
          </a:p>
          <a:p>
            <a:r>
              <a:rPr lang="cs-CZ" sz="1600" dirty="0" smtClean="0"/>
              <a:t>Obr. 7: NEZNÁMÝ AUTOR. </a:t>
            </a:r>
            <a:r>
              <a:rPr lang="cs-CZ" sz="1600" i="1" dirty="0" err="1" smtClean="0"/>
              <a:t>vrana.cz</a:t>
            </a:r>
            <a:r>
              <a:rPr lang="cs-CZ" sz="1600" dirty="0" smtClean="0"/>
              <a:t> [online]. [cit. 5.2.2014]. Dostupný na WWW: http://www.</a:t>
            </a:r>
            <a:r>
              <a:rPr lang="cs-CZ" sz="1600" dirty="0" err="1" smtClean="0"/>
              <a:t>vrana.cz</a:t>
            </a:r>
            <a:r>
              <a:rPr lang="cs-CZ" sz="1600" dirty="0" smtClean="0"/>
              <a:t>/princ/</a:t>
            </a:r>
            <a:r>
              <a:rPr lang="cs-CZ" sz="1600" dirty="0" err="1" smtClean="0"/>
              <a:t>venovani.html</a:t>
            </a:r>
            <a:endParaRPr lang="cs-CZ" sz="1600" dirty="0" smtClean="0"/>
          </a:p>
          <a:p>
            <a:r>
              <a:rPr lang="cs-CZ" sz="1600" dirty="0" smtClean="0"/>
              <a:t>Obr. 8: NEZNÁMÝ AUTOR. </a:t>
            </a:r>
            <a:r>
              <a:rPr lang="cs-CZ" sz="1600" i="1" dirty="0" err="1" smtClean="0"/>
              <a:t>mmargareta.blogspot.cz</a:t>
            </a:r>
            <a:r>
              <a:rPr lang="cs-CZ" sz="1600" dirty="0" smtClean="0"/>
              <a:t> [online]. [cit. 5.2.2014]. Dostupný na WWW: http://mmargareta.blogspot.cz/2012/01/maly-princ-antoine-de-saint-exupery.html</a:t>
            </a:r>
          </a:p>
          <a:p>
            <a:r>
              <a:rPr lang="cs-CZ" sz="1600" dirty="0" smtClean="0"/>
              <a:t>Obr. 9: </a:t>
            </a:r>
            <a:r>
              <a:rPr lang="fr-FR" sz="1600" dirty="0" smtClean="0"/>
              <a:t>DE SAINT - EXUPÉRY, Antoine. </a:t>
            </a:r>
            <a:r>
              <a:rPr lang="cs-CZ" sz="1600" i="1" dirty="0" err="1" smtClean="0"/>
              <a:t>od</a:t>
            </a:r>
            <a:r>
              <a:rPr lang="cs-CZ" sz="1600" i="1" dirty="0" err="1" smtClean="0"/>
              <a:t>aha.com</a:t>
            </a:r>
            <a:r>
              <a:rPr lang="fr-FR" sz="1600" dirty="0" smtClean="0"/>
              <a:t>[online</a:t>
            </a:r>
            <a:r>
              <a:rPr lang="fr-FR" sz="1600" dirty="0" smtClean="0"/>
              <a:t>]. [cit. 5.2.2014]. Dostupný na </a:t>
            </a:r>
            <a:r>
              <a:rPr lang="fr-FR" sz="1600" dirty="0" smtClean="0"/>
              <a:t>WWW:http://www.odaha.com/antoine-de-saint-exupery/maly-princ/mazasis-princas</a:t>
            </a:r>
            <a:endParaRPr lang="cs-CZ" sz="1600" dirty="0" smtClean="0"/>
          </a:p>
          <a:p>
            <a:r>
              <a:rPr lang="cs-CZ" sz="1600" dirty="0" smtClean="0"/>
              <a:t>Obr. 10: DE SAINT - EXUPÉRY, </a:t>
            </a:r>
            <a:r>
              <a:rPr lang="cs-CZ" sz="1600" dirty="0" err="1" smtClean="0"/>
              <a:t>Antoine</a:t>
            </a:r>
            <a:r>
              <a:rPr lang="cs-CZ" sz="1600" dirty="0" smtClean="0"/>
              <a:t>. </a:t>
            </a:r>
            <a:r>
              <a:rPr lang="cs-CZ" sz="1600" i="1" dirty="0" err="1" smtClean="0"/>
              <a:t>maru.estranky.cz</a:t>
            </a:r>
            <a:r>
              <a:rPr lang="cs-CZ" sz="1600" dirty="0" smtClean="0"/>
              <a:t> [online]. [cit. 5.2.2014]. Dostupný na WWW: http://www.</a:t>
            </a:r>
            <a:r>
              <a:rPr lang="cs-CZ" sz="1600" dirty="0" err="1" smtClean="0"/>
              <a:t>maru.estranky.cz</a:t>
            </a:r>
            <a:r>
              <a:rPr lang="cs-CZ" sz="1600" dirty="0" smtClean="0"/>
              <a:t>/</a:t>
            </a:r>
            <a:r>
              <a:rPr lang="cs-CZ" sz="1600" dirty="0" err="1" smtClean="0"/>
              <a:t>clanky</a:t>
            </a:r>
            <a:r>
              <a:rPr lang="cs-CZ" sz="1600" dirty="0" smtClean="0"/>
              <a:t>/knihy/</a:t>
            </a:r>
            <a:r>
              <a:rPr lang="cs-CZ" sz="1600" dirty="0" err="1" smtClean="0"/>
              <a:t>maly</a:t>
            </a:r>
            <a:r>
              <a:rPr lang="cs-CZ" sz="1600" dirty="0" smtClean="0"/>
              <a:t>-princ.</a:t>
            </a:r>
            <a:r>
              <a:rPr lang="cs-CZ" sz="1600" dirty="0" err="1" smtClean="0"/>
              <a:t>html</a:t>
            </a:r>
            <a:endParaRPr lang="cs-CZ" sz="1600" dirty="0" smtClean="0"/>
          </a:p>
          <a:p>
            <a:r>
              <a:rPr lang="cs-CZ" sz="1600" dirty="0" smtClean="0"/>
              <a:t>DE SAINT - EXUPÉRY, </a:t>
            </a:r>
            <a:r>
              <a:rPr lang="cs-CZ" sz="1600" dirty="0" err="1" smtClean="0"/>
              <a:t>Antoine</a:t>
            </a:r>
            <a:r>
              <a:rPr lang="cs-CZ" sz="1600" dirty="0" smtClean="0"/>
              <a:t>. </a:t>
            </a:r>
            <a:r>
              <a:rPr lang="cs-CZ" sz="1600" i="1" dirty="0" smtClean="0"/>
              <a:t>Země lidí / Válečný pilot / Dopis rukojmímu / Noční let</a:t>
            </a:r>
            <a:r>
              <a:rPr lang="cs-CZ" sz="1600" dirty="0" smtClean="0"/>
              <a:t>. Praha: BB </a:t>
            </a:r>
            <a:r>
              <a:rPr lang="cs-CZ" sz="1600" dirty="0" err="1" smtClean="0"/>
              <a:t>art</a:t>
            </a:r>
            <a:r>
              <a:rPr lang="cs-CZ" sz="1600" dirty="0" smtClean="0"/>
              <a:t>, 2000, ISBN 80-7257-352-7.</a:t>
            </a:r>
            <a:endParaRPr lang="cs-CZ" sz="1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25</TotalTime>
  <Words>876</Words>
  <Application>Microsoft Office PowerPoint</Application>
  <PresentationFormat>Předvádění na obrazovce (4:3)</PresentationFormat>
  <Paragraphs>91</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Shluk</vt:lpstr>
      <vt:lpstr>Antoine de Saint -Exupéry</vt:lpstr>
      <vt:lpstr>Snímek 2</vt:lpstr>
      <vt:lpstr>Anotace</vt:lpstr>
      <vt:lpstr>Exupéry - život</vt:lpstr>
      <vt:lpstr>Knihy s leteckou tematikou</vt:lpstr>
      <vt:lpstr>Noční let</vt:lpstr>
      <vt:lpstr>Noční let - ukázka</vt:lpstr>
      <vt:lpstr>Otázky k ukázce</vt:lpstr>
      <vt:lpstr>Odkud, kam a čím?</vt:lpstr>
      <vt:lpstr>Malý princ</vt:lpstr>
      <vt:lpstr>Ukázka Malý princ</vt:lpstr>
      <vt:lpstr>Otázky k ukázce</vt:lpstr>
      <vt:lpstr>Autor sám doplnil knihu kresbami</vt:lpstr>
      <vt:lpstr>Audio a video</vt:lpstr>
      <vt:lpstr>Citace</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Antoine de Saint -Exupéry</dc:title>
  <dc:creator>benesovak</dc:creator>
  <cp:lastModifiedBy>Dum</cp:lastModifiedBy>
  <cp:revision>15</cp:revision>
  <dcterms:created xsi:type="dcterms:W3CDTF">2014-02-06T07:24:10Z</dcterms:created>
  <dcterms:modified xsi:type="dcterms:W3CDTF">2014-02-07T09:22:04Z</dcterms:modified>
</cp:coreProperties>
</file>