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70" r:id="rId3"/>
    <p:sldId id="260" r:id="rId4"/>
    <p:sldId id="261" r:id="rId5"/>
    <p:sldId id="262" r:id="rId6"/>
    <p:sldId id="265" r:id="rId7"/>
    <p:sldId id="267" r:id="rId8"/>
    <p:sldId id="268" r:id="rId9"/>
    <p:sldId id="266" r:id="rId10"/>
    <p:sldId id="263" r:id="rId11"/>
    <p:sldId id="264" r:id="rId12"/>
    <p:sldId id="269" r:id="rId13"/>
    <p:sldId id="25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5ADB77-C5C5-4A40-B7D5-17B3213E6156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DAD613-0250-48F3-9176-79B3818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8979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AD613-0250-48F3-9176-79B38180415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Úkol: zakroužkuj modře dopravní značky příkazové, červeněn</a:t>
            </a:r>
            <a:r>
              <a:rPr lang="cs-CZ" baseline="0" dirty="0" smtClean="0"/>
              <a:t> dopravní značky zákazové, žlutě dopravní značky informativní. </a:t>
            </a:r>
          </a:p>
          <a:p>
            <a:r>
              <a:rPr lang="cs-CZ" baseline="0" dirty="0" smtClean="0"/>
              <a:t>Které dopravní značky nám zde chybí?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AD613-0250-48F3-9176-79B381804156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038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8200" y="3187700"/>
            <a:ext cx="6172200" cy="850900"/>
          </a:xfrm>
        </p:spPr>
        <p:txBody>
          <a:bodyPr/>
          <a:lstStyle>
            <a:lvl1pPr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31850" y="4452938"/>
            <a:ext cx="6248400" cy="533400"/>
          </a:xfrm>
        </p:spPr>
        <p:txBody>
          <a:bodyPr/>
          <a:lstStyle>
            <a:lvl1pPr marL="0" indent="0">
              <a:buFontTx/>
              <a:buNone/>
              <a:defRPr sz="28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B72D9-BF8C-4D5D-BD22-88315FF30627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9D75B4-9D23-41FB-B443-8F84CFF124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E7C59-E2E7-4CEA-98C6-A092231F6E6A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ADCD3-F103-4BB5-8999-BF1EF533C9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D0CA-FBC2-4CD9-8B4B-717323B02B88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98656-087F-4146-B6E0-E3F298AB46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990600"/>
            <a:ext cx="3924300" cy="5410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91100" y="990600"/>
            <a:ext cx="3924300" cy="5410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0618AE-2F33-41E5-9A22-1A93D3E26542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E5843-4B61-4094-8CFF-C4B6175AC7F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0E22A-7E48-4B6A-9229-1A3EBD73B097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20004-5B82-43BF-A4E9-5B5D4C3109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4B92F-1500-4CEB-A8BC-11E49C5E6F7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2154D-34B8-4D7C-AC9A-56BEFCAF6A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AD255-51C5-4ADA-9359-CF3C632FC8AE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8A196-6199-49EB-A729-56D9C953E4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040DC-EB89-461E-810E-8DE100506E37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4B3C0-1ABE-4B26-A0F6-5470FA8998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D21B8-FD4A-458A-BAF4-0B4380DDD3BE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F9305-861C-4B52-9BA0-7C7831DFBB3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3D004-65DF-4E20-8276-7612C9BDDBBA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C19C8D-A109-4F55-A3E9-CEFAC20DD8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915150" y="0"/>
            <a:ext cx="2000250" cy="64008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0"/>
            <a:ext cx="5848350" cy="64008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5BC22B-B7F0-4FAF-96E6-631B22494DCD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D1CD7F-E31A-41A5-82A9-C8AE38C4D9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0"/>
            <a:ext cx="8001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990600"/>
            <a:ext cx="800100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553200"/>
            <a:ext cx="1905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1EB430C2-F93C-46BE-8B28-5178756606C9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553200"/>
            <a:ext cx="2895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239000" y="6553200"/>
            <a:ext cx="1905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38A23F8-83E4-46D0-8415-C46B81F1A9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Impact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Impact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Impact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Impact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Impact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Impact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Impact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Impact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b="1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b="1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b="1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1.wmf"/><Relationship Id="rId7" Type="http://schemas.openxmlformats.org/officeDocument/2006/relationships/image" Target="../media/image1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emf"/><Relationship Id="rId4" Type="http://schemas.openxmlformats.org/officeDocument/2006/relationships/image" Target="../media/image19.e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0.wmf"/><Relationship Id="rId3" Type="http://schemas.openxmlformats.org/officeDocument/2006/relationships/image" Target="../media/image12.wmf"/><Relationship Id="rId7" Type="http://schemas.openxmlformats.org/officeDocument/2006/relationships/image" Target="../media/image24.wmf"/><Relationship Id="rId12" Type="http://schemas.openxmlformats.org/officeDocument/2006/relationships/image" Target="../media/image28.wmf"/><Relationship Id="rId2" Type="http://schemas.openxmlformats.org/officeDocument/2006/relationships/image" Target="../media/image11.wmf"/><Relationship Id="rId16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11" Type="http://schemas.openxmlformats.org/officeDocument/2006/relationships/image" Target="../media/image27.wmf"/><Relationship Id="rId5" Type="http://schemas.openxmlformats.org/officeDocument/2006/relationships/image" Target="../media/image22.wmf"/><Relationship Id="rId15" Type="http://schemas.openxmlformats.org/officeDocument/2006/relationships/image" Target="../media/image30.wmf"/><Relationship Id="rId10" Type="http://schemas.openxmlformats.org/officeDocument/2006/relationships/image" Target="../media/image26.wmf"/><Relationship Id="rId4" Type="http://schemas.openxmlformats.org/officeDocument/2006/relationships/image" Target="../media/image21.wmf"/><Relationship Id="rId9" Type="http://schemas.openxmlformats.org/officeDocument/2006/relationships/image" Target="../media/image25.wmf"/><Relationship Id="rId14" Type="http://schemas.openxmlformats.org/officeDocument/2006/relationships/image" Target="../media/image2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838200" y="3068960"/>
            <a:ext cx="6326088" cy="969640"/>
          </a:xfrm>
        </p:spPr>
        <p:txBody>
          <a:bodyPr/>
          <a:lstStyle/>
          <a:p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DOPRAVNÍ VÝCHOVA - cyklista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972" y="4509120"/>
            <a:ext cx="8064500" cy="199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200" b="0" dirty="0" smtClean="0"/>
              <a:t>Základní škola a mateřská škola </a:t>
            </a:r>
            <a:r>
              <a:rPr lang="cs-CZ" sz="1200" b="0" dirty="0" err="1" smtClean="0"/>
              <a:t>Nesovice</a:t>
            </a:r>
            <a:r>
              <a:rPr lang="cs-CZ" sz="1200" b="0" dirty="0" smtClean="0"/>
              <a:t>, příspěvková organizace; </a:t>
            </a:r>
            <a:r>
              <a:rPr lang="cs-CZ" sz="1200" dirty="0" smtClean="0"/>
              <a:t>CZ.1.07/1.4.00/21.1167</a:t>
            </a:r>
            <a:endParaRPr lang="cs-CZ" sz="1200" b="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0" dirty="0" smtClean="0"/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0" dirty="0" smtClean="0"/>
              <a:t>VY_32_INOVACE_02_Cyklista</a:t>
            </a:r>
            <a:endParaRPr lang="cs-CZ" sz="1200" b="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0" dirty="0" smtClean="0"/>
              <a:t>Správné vybavení jízdního kola, cyklisty.</a:t>
            </a:r>
            <a:endParaRPr lang="cs-CZ" sz="1200" b="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0" dirty="0" smtClean="0"/>
              <a:t>Mgr. </a:t>
            </a:r>
            <a:r>
              <a:rPr lang="cs-CZ" sz="1200" b="0" smtClean="0"/>
              <a:t>Iva Hanáková</a:t>
            </a:r>
            <a:endParaRPr lang="cs-CZ" sz="1200" b="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b="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48680"/>
            <a:ext cx="3024336" cy="73910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0" dirty="0" smtClean="0"/>
              <a:t>Anotace:</a:t>
            </a:r>
          </a:p>
          <a:p>
            <a:r>
              <a:rPr lang="cs-CZ" b="0" dirty="0" smtClean="0"/>
              <a:t>Správné vybavení jízdního kola.</a:t>
            </a:r>
          </a:p>
          <a:p>
            <a:r>
              <a:rPr lang="cs-CZ" b="0" dirty="0" smtClean="0"/>
              <a:t>Vybavení cyklisty.</a:t>
            </a:r>
          </a:p>
          <a:p>
            <a:r>
              <a:rPr lang="cs-CZ" b="0" dirty="0" smtClean="0"/>
              <a:t>Povinná a doporučená výbava.</a:t>
            </a:r>
          </a:p>
          <a:p>
            <a:r>
              <a:rPr lang="cs-CZ" b="0" dirty="0" smtClean="0"/>
              <a:t>Dopravní značky.</a:t>
            </a:r>
          </a:p>
          <a:p>
            <a:endParaRPr lang="cs-CZ" b="0" dirty="0" smtClean="0"/>
          </a:p>
          <a:p>
            <a:pPr>
              <a:buNone/>
            </a:pPr>
            <a:r>
              <a:rPr lang="cs-CZ" b="0" dirty="0" smtClean="0"/>
              <a:t>Ročník:	4.</a:t>
            </a:r>
          </a:p>
          <a:p>
            <a:pPr>
              <a:buNone/>
            </a:pPr>
            <a:endParaRPr lang="cs-CZ" b="0" dirty="0" smtClean="0"/>
          </a:p>
          <a:p>
            <a:pPr>
              <a:buNone/>
            </a:pPr>
            <a:r>
              <a:rPr lang="cs-CZ" b="0" dirty="0" smtClean="0"/>
              <a:t>Dopravní výchova</a:t>
            </a:r>
            <a:endParaRPr lang="cs-CZ" b="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10344"/>
            <a:ext cx="8001000" cy="914400"/>
          </a:xfrm>
        </p:spPr>
        <p:txBody>
          <a:bodyPr/>
          <a:lstStyle/>
          <a:p>
            <a:r>
              <a:rPr lang="cs-CZ" dirty="0" smtClean="0"/>
              <a:t>Výbava jízdního kola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6" y="1412778"/>
          <a:ext cx="4392486" cy="4248468"/>
        </p:xfrm>
        <a:graphic>
          <a:graphicData uri="http://schemas.openxmlformats.org/drawingml/2006/table">
            <a:tbl>
              <a:tblPr/>
              <a:tblGrid>
                <a:gridCol w="313749"/>
                <a:gridCol w="313749"/>
                <a:gridCol w="313749"/>
                <a:gridCol w="313749"/>
                <a:gridCol w="313749"/>
                <a:gridCol w="313749"/>
                <a:gridCol w="313749"/>
                <a:gridCol w="313749"/>
                <a:gridCol w="313749"/>
                <a:gridCol w="313749"/>
                <a:gridCol w="313749"/>
                <a:gridCol w="313749"/>
                <a:gridCol w="313749"/>
                <a:gridCol w="313749"/>
              </a:tblGrid>
              <a:tr h="47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I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412778"/>
          <a:ext cx="4464502" cy="4392486"/>
        </p:xfrm>
        <a:graphic>
          <a:graphicData uri="http://schemas.openxmlformats.org/drawingml/2006/table">
            <a:tbl>
              <a:tblPr/>
              <a:tblGrid>
                <a:gridCol w="318893"/>
                <a:gridCol w="318893"/>
                <a:gridCol w="318893"/>
                <a:gridCol w="318893"/>
                <a:gridCol w="318893"/>
                <a:gridCol w="318893"/>
                <a:gridCol w="318893"/>
                <a:gridCol w="318893"/>
                <a:gridCol w="318893"/>
                <a:gridCol w="318893"/>
                <a:gridCol w="318893"/>
                <a:gridCol w="318893"/>
                <a:gridCol w="318893"/>
                <a:gridCol w="318893"/>
              </a:tblGrid>
              <a:tr h="48805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3016498"/>
            <a:ext cx="4824536" cy="3652862"/>
          </a:xfrm>
          <a:prstGeom prst="rect">
            <a:avLst/>
          </a:prstGeom>
          <a:noFill/>
          <a:ln>
            <a:noFill/>
            <a:headEnd/>
            <a:tailEnd/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</p:pic>
      <p:sp>
        <p:nvSpPr>
          <p:cNvPr id="7" name="Zaoblený obdélník 6"/>
          <p:cNvSpPr/>
          <p:nvPr/>
        </p:nvSpPr>
        <p:spPr>
          <a:xfrm>
            <a:off x="5076056" y="1340768"/>
            <a:ext cx="3816424" cy="144016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Tajenka:</a:t>
            </a:r>
          </a:p>
          <a:p>
            <a:pPr algn="ctr"/>
            <a:endParaRPr lang="cs-CZ" sz="1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000" b="1" i="1" dirty="0" smtClean="0">
                <a:solidFill>
                  <a:srgbClr val="FFFF00"/>
                </a:solidFill>
              </a:rPr>
              <a:t>Samostatně bez dozoru smíme na kole jezdit od …</a:t>
            </a:r>
            <a:endParaRPr lang="cs-CZ" sz="2000" b="1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30622"/>
            <a:ext cx="8229600" cy="778098"/>
          </a:xfrm>
        </p:spPr>
        <p:txBody>
          <a:bodyPr/>
          <a:lstStyle/>
          <a:p>
            <a:r>
              <a:rPr lang="cs-CZ" dirty="0" smtClean="0"/>
              <a:t>Výbava jízdního kola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891852" y="1133054"/>
            <a:ext cx="4040188" cy="639762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Povinná výbava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891852" y="1916832"/>
            <a:ext cx="4040188" cy="3951288"/>
          </a:xfrm>
        </p:spPr>
        <p:txBody>
          <a:bodyPr/>
          <a:lstStyle/>
          <a:p>
            <a:r>
              <a:rPr lang="cs-CZ" dirty="0" smtClean="0"/>
              <a:t>Přední brzda</a:t>
            </a:r>
          </a:p>
          <a:p>
            <a:r>
              <a:rPr lang="cs-CZ" dirty="0" smtClean="0"/>
              <a:t>Zadní brzda</a:t>
            </a:r>
          </a:p>
          <a:p>
            <a:r>
              <a:rPr lang="cs-CZ" dirty="0" smtClean="0"/>
              <a:t>Přední odrazka bílá</a:t>
            </a:r>
          </a:p>
          <a:p>
            <a:r>
              <a:rPr lang="cs-CZ" dirty="0" smtClean="0"/>
              <a:t>Zadní odrazka červená</a:t>
            </a:r>
          </a:p>
          <a:p>
            <a:r>
              <a:rPr lang="cs-CZ" dirty="0" smtClean="0"/>
              <a:t>Odrazky v pedálech </a:t>
            </a:r>
          </a:p>
          <a:p>
            <a:r>
              <a:rPr lang="cs-CZ" dirty="0" smtClean="0"/>
              <a:t>Odrazky v paprscích kol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932040" y="1133054"/>
            <a:ext cx="4041775" cy="639762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Doporučená výbava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922713" y="1916832"/>
            <a:ext cx="4041775" cy="3951288"/>
          </a:xfrm>
        </p:spPr>
        <p:txBody>
          <a:bodyPr/>
          <a:lstStyle/>
          <a:p>
            <a:r>
              <a:rPr lang="cs-CZ" dirty="0" smtClean="0"/>
              <a:t>Zvonek</a:t>
            </a:r>
          </a:p>
          <a:p>
            <a:r>
              <a:rPr lang="cs-CZ" dirty="0" smtClean="0"/>
              <a:t>Blatníky</a:t>
            </a:r>
          </a:p>
          <a:p>
            <a:r>
              <a:rPr lang="cs-CZ" dirty="0" smtClean="0"/>
              <a:t>Kryt řetězu</a:t>
            </a:r>
          </a:p>
          <a:p>
            <a:r>
              <a:rPr lang="cs-CZ" dirty="0" smtClean="0"/>
              <a:t>Přední bílý světlomet nebo blikačka</a:t>
            </a:r>
          </a:p>
          <a:p>
            <a:r>
              <a:rPr lang="cs-CZ" dirty="0" smtClean="0"/>
              <a:t>Zadní svítilna červená nebo blikačka</a:t>
            </a:r>
          </a:p>
          <a:p>
            <a:r>
              <a:rPr lang="cs-CZ" dirty="0" smtClean="0"/>
              <a:t>Zdroj el. proudu (dynamo)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3" grpId="0" build="p"/>
      <p:bldP spid="6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Výbava cyklisty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71600" y="1124744"/>
            <a:ext cx="784887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by měl být vybaven cyklista?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Iva\AppData\Local\Microsoft\Windows\Temporary Internet Files\Content.IE5\ULPEMI0A\MC9002942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988840"/>
            <a:ext cx="1401775" cy="17986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80112" y="21235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lékárnička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13285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přilba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26276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láhev s pitím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13167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pevná obuv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26276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rukavice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313167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cyklistické brýle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971600" y="3933056"/>
            <a:ext cx="784887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má být správná přilba? Vyber z možností.</a:t>
            </a:r>
            <a:endParaRPr lang="cs-CZ" sz="2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Iva\AppData\Local\Microsoft\Windows\Temporary Internet Files\Content.IE5\O62F3FRE\MC9002998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798237"/>
            <a:ext cx="2160240" cy="1439075"/>
          </a:xfrm>
          <a:prstGeom prst="rect">
            <a:avLst/>
          </a:prstGeom>
          <a:noFill/>
        </p:spPr>
      </p:pic>
      <p:sp>
        <p:nvSpPr>
          <p:cNvPr id="16" name="Zaoblený obdélník 15"/>
          <p:cNvSpPr/>
          <p:nvPr/>
        </p:nvSpPr>
        <p:spPr>
          <a:xfrm>
            <a:off x="4139952" y="4869160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malá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308304" y="5373216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zalepená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724128" y="4869160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prasklá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308304" y="4869160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akorát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139952" y="5373216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zalepená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724128" y="5373216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půjčená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139952" y="5877272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moje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724128" y="5877272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rozepnutá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308304" y="5877272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velká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555776" y="4869160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přesná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555776" y="5373216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rozbitá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555776" y="5877272"/>
            <a:ext cx="1512168" cy="432048"/>
          </a:xfrm>
          <a:prstGeom prst="roundRect">
            <a:avLst/>
          </a:prstGeom>
          <a:solidFill>
            <a:schemeClr val="bg1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nepoškozená</a:t>
            </a:r>
            <a:endParaRPr lang="cs-CZ" sz="1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/>
      <p:bldP spid="8" grpId="0"/>
      <p:bldP spid="9" grpId="0"/>
      <p:bldP spid="10" grpId="0"/>
      <p:bldP spid="11" grpId="0"/>
      <p:bldP spid="12" grpId="0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jízdy na </a:t>
            </a:r>
            <a:r>
              <a:rPr lang="cs-CZ" smtClean="0"/>
              <a:t>jízdním kole.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Předvídavá jízda</a:t>
            </a:r>
          </a:p>
          <a:p>
            <a:pPr marL="914400" lvl="1" indent="-514350">
              <a:buFont typeface="Courier New" pitchFamily="49" charset="0"/>
              <a:buChar char="o"/>
            </a:pPr>
            <a:r>
              <a:rPr lang="cs-CZ" sz="2400" b="0" i="1" dirty="0" smtClean="0"/>
              <a:t>Naučit se předvídat a odhadovat, co se může stát, je velmi důležité.</a:t>
            </a:r>
          </a:p>
          <a:p>
            <a:pPr marL="1314450" lvl="2" indent="-514350">
              <a:buFont typeface="Courier New" pitchFamily="49" charset="0"/>
              <a:buChar char="o"/>
            </a:pPr>
            <a:r>
              <a:rPr lang="cs-CZ" sz="2000" b="0" i="1" dirty="0" smtClean="0"/>
              <a:t>Co ti může zakrýt výhled?</a:t>
            </a:r>
          </a:p>
          <a:p>
            <a:pPr marL="1314450" lvl="2" indent="-514350">
              <a:buFont typeface="Courier New" pitchFamily="49" charset="0"/>
              <a:buChar char="o"/>
            </a:pPr>
            <a:r>
              <a:rPr lang="cs-CZ" sz="2000" b="0" i="1" dirty="0" smtClean="0"/>
              <a:t>Co ti může omezit sluch?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259632" y="3933056"/>
            <a:ext cx="7416824" cy="158417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Neměním svoje rozhodnutí na poslední chvíli!</a:t>
            </a:r>
          </a:p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jízdě musím přemýšlet, jenom zrak nám nestačí!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jízdy na jízdním kole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cs-CZ" sz="2200" b="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r>
              <a:rPr lang="cs-CZ" sz="2200" b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poslední chvíli neměním svá rozhodnutí.</a:t>
            </a:r>
          </a:p>
          <a:p>
            <a:pPr>
              <a:lnSpc>
                <a:spcPct val="150000"/>
              </a:lnSpc>
            </a:pPr>
            <a:r>
              <a:rPr lang="cs-CZ" sz="2200" b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Včas a zřetelně dávám najevo, co chci udělat v následující chvíli.</a:t>
            </a:r>
          </a:p>
          <a:p>
            <a:pPr>
              <a:lnSpc>
                <a:spcPct val="150000"/>
              </a:lnSpc>
            </a:pPr>
            <a:r>
              <a:rPr lang="cs-CZ" sz="2200" b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Neomezuji a neohrožuji další účastníky silničního provozu.</a:t>
            </a:r>
          </a:p>
          <a:p>
            <a:pPr>
              <a:lnSpc>
                <a:spcPct val="150000"/>
              </a:lnSpc>
            </a:pPr>
            <a:r>
              <a:rPr lang="cs-CZ" sz="2200" b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Jezdím vpravo, za sebou, dodržuji rozestupy mezi sebou a to na jedno jízdní kolo.</a:t>
            </a:r>
          </a:p>
          <a:p>
            <a:pPr>
              <a:lnSpc>
                <a:spcPct val="150000"/>
              </a:lnSpc>
            </a:pPr>
            <a:r>
              <a:rPr lang="cs-CZ" sz="2200" b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Nechovám se nebezpečně. Neohrožuji sebe ani ostatní.</a:t>
            </a:r>
            <a:endParaRPr lang="cs-CZ" sz="2200" b="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768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jízdy na jízdním kole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71600" y="1052736"/>
            <a:ext cx="7920880" cy="36004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následující úkoly.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628800"/>
            <a:ext cx="7776864" cy="1114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pc="150" dirty="0" smtClean="0"/>
              <a:t>	</a:t>
            </a:r>
            <a:r>
              <a:rPr lang="cs-CZ" b="1" spc="150" dirty="0" smtClean="0"/>
              <a:t>    _</a:t>
            </a:r>
            <a:r>
              <a:rPr lang="cs-CZ" b="1" spc="150" dirty="0" err="1" smtClean="0"/>
              <a:t>db_č_j</a:t>
            </a:r>
            <a:r>
              <a:rPr lang="cs-CZ" b="1" spc="150" dirty="0" smtClean="0"/>
              <a:t>_		</a:t>
            </a:r>
            <a:r>
              <a:rPr lang="cs-CZ" b="1" spc="150" dirty="0" err="1" smtClean="0"/>
              <a:t>v_j_žd_m</a:t>
            </a:r>
            <a:r>
              <a:rPr lang="cs-CZ" b="1" spc="150" dirty="0" smtClean="0"/>
              <a:t> _d </a:t>
            </a:r>
            <a:r>
              <a:rPr lang="cs-CZ" b="1" spc="150" dirty="0" err="1" smtClean="0"/>
              <a:t>kr_jn_c</a:t>
            </a:r>
            <a:r>
              <a:rPr lang="cs-CZ" b="1" spc="150" dirty="0" smtClean="0"/>
              <a:t>_		</a:t>
            </a:r>
          </a:p>
          <a:p>
            <a:pPr algn="ctr">
              <a:lnSpc>
                <a:spcPct val="200000"/>
              </a:lnSpc>
            </a:pPr>
            <a:r>
              <a:rPr lang="cs-CZ" b="1" spc="150" dirty="0" smtClean="0"/>
              <a:t>_</a:t>
            </a:r>
            <a:r>
              <a:rPr lang="cs-CZ" b="1" spc="150" dirty="0" err="1" smtClean="0"/>
              <a:t>t_č_m</a:t>
            </a:r>
            <a:r>
              <a:rPr lang="cs-CZ" b="1" spc="150" dirty="0" smtClean="0"/>
              <a:t> s_	      </a:t>
            </a:r>
            <a:r>
              <a:rPr lang="cs-CZ" b="1" spc="150" dirty="0" err="1" smtClean="0"/>
              <a:t>z_st_v_j</a:t>
            </a:r>
            <a:r>
              <a:rPr lang="cs-CZ" b="1" spc="150" dirty="0" smtClean="0"/>
              <a:t>_		  </a:t>
            </a:r>
            <a:r>
              <a:rPr lang="cs-CZ" b="1" spc="150" dirty="0" err="1" smtClean="0"/>
              <a:t>ř_d_m</a:t>
            </a:r>
            <a:r>
              <a:rPr lang="cs-CZ" b="1" spc="150" dirty="0" smtClean="0"/>
              <a:t> s_ d_ </a:t>
            </a:r>
            <a:r>
              <a:rPr lang="cs-CZ" b="1" spc="150" dirty="0" err="1" smtClean="0"/>
              <a:t>pr_h</a:t>
            </a:r>
            <a:r>
              <a:rPr lang="cs-CZ" b="1" spc="150" dirty="0" smtClean="0"/>
              <a:t>_</a:t>
            </a:r>
            <a:endParaRPr lang="cs-CZ" b="1" spc="15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068960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rgbClr val="FF0000"/>
                </a:solidFill>
              </a:rPr>
              <a:t>Spoj správně dvojice slov. Tato slova značí situace, kdy je lepší </a:t>
            </a:r>
            <a:r>
              <a:rPr lang="cs-CZ" sz="2200" b="1" dirty="0" smtClean="0">
                <a:solidFill>
                  <a:srgbClr val="FF0000"/>
                </a:solidFill>
              </a:rPr>
              <a:t>slézt z kola a vést ho.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3919696"/>
            <a:ext cx="30963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 smtClean="0"/>
              <a:t>porucha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přecházení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pokyny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nepřehledné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nebezpečná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stažené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přechod</a:t>
            </a:r>
            <a:endParaRPr lang="cs-CZ" sz="1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3919696"/>
            <a:ext cx="30963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 smtClean="0"/>
              <a:t>silnice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pro chodce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závory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kola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značek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místo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/>
              <a:t>situace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xmlns="" val="299877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Zákazové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Příkazové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Informativní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Výstražné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043608" y="1052736"/>
            <a:ext cx="7704856" cy="100811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4 základní skupiny dopravních značek.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" descr="C:\Users\Iva\AppData\Local\Microsoft\Windows\Temporary Internet Files\Content.IE5\F93JTRF2\MC9004112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58837" y="2420888"/>
            <a:ext cx="1337299" cy="1260000"/>
          </a:xfrm>
          <a:prstGeom prst="rect">
            <a:avLst/>
          </a:prstGeom>
          <a:noFill/>
        </p:spPr>
      </p:pic>
      <p:pic>
        <p:nvPicPr>
          <p:cNvPr id="6" name="Picture 4" descr="C:\Users\Iva\AppData\Local\Microsoft\Windows\Temporary Internet Files\Content.IE5\6SQTJYFJ\MC9004131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46936" y="3284984"/>
            <a:ext cx="1321408" cy="1260000"/>
          </a:xfrm>
          <a:prstGeom prst="rect">
            <a:avLst/>
          </a:prstGeom>
          <a:noFill/>
        </p:spPr>
      </p:pic>
      <p:pic>
        <p:nvPicPr>
          <p:cNvPr id="7" name="Picture 5" descr="C:\Users\Iva\AppData\Local\Microsoft\Windows\Temporary Internet Files\Content.IE5\EPOQ5NKS\MC9004114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93207" y="4329240"/>
            <a:ext cx="958913" cy="1260000"/>
          </a:xfrm>
          <a:prstGeom prst="rect">
            <a:avLst/>
          </a:prstGeom>
          <a:noFill/>
        </p:spPr>
      </p:pic>
      <p:pic>
        <p:nvPicPr>
          <p:cNvPr id="8" name="Picture 6" descr="C:\Users\Iva\AppData\Local\Microsoft\Windows\Temporary Internet Files\Content.IE5\O62F3FRE\MC9004113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16000" y="5013176"/>
            <a:ext cx="1568368" cy="1260000"/>
          </a:xfrm>
          <a:prstGeom prst="rect">
            <a:avLst/>
          </a:prstGeom>
          <a:noFill/>
        </p:spPr>
      </p:pic>
      <p:cxnSp>
        <p:nvCxnSpPr>
          <p:cNvPr id="10" name="Přímá spojnice se šipkou 9"/>
          <p:cNvCxnSpPr/>
          <p:nvPr/>
        </p:nvCxnSpPr>
        <p:spPr>
          <a:xfrm>
            <a:off x="3347864" y="321297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396744" y="4007604"/>
            <a:ext cx="268742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779912" y="486916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419872" y="5751188"/>
            <a:ext cx="30243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0289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pic>
        <p:nvPicPr>
          <p:cNvPr id="15365" name="Picture 5" descr="C:\Users\Iva\AppData\Local\Microsoft\Windows\Temporary Internet Files\Content.IE5\ULPEMI0A\MC9004319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2000" y="1340768"/>
            <a:ext cx="1440000" cy="1440000"/>
          </a:xfrm>
          <a:prstGeom prst="rect">
            <a:avLst/>
          </a:prstGeom>
          <a:noFill/>
        </p:spPr>
      </p:pic>
      <p:pic>
        <p:nvPicPr>
          <p:cNvPr id="15366" name="Picture 6" descr="C:\Users\Iva\AppData\Local\Microsoft\Windows\Temporary Internet Files\Content.IE5\6SQTJYFJ\MC9004112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1340768"/>
            <a:ext cx="1520070" cy="1440000"/>
          </a:xfrm>
          <a:prstGeom prst="rect">
            <a:avLst/>
          </a:prstGeom>
          <a:noFill/>
        </p:spPr>
      </p:pic>
      <p:pic>
        <p:nvPicPr>
          <p:cNvPr id="15367" name="Picture 7" descr="C:\Users\Iva\AppData\Local\Microsoft\Windows\Temporary Internet Files\Content.IE5\TW79DP5V\MC9004113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4149080"/>
            <a:ext cx="1803789" cy="1440000"/>
          </a:xfrm>
          <a:prstGeom prst="rect">
            <a:avLst/>
          </a:prstGeom>
          <a:noFill/>
        </p:spPr>
      </p:pic>
      <p:pic>
        <p:nvPicPr>
          <p:cNvPr id="15368" name="Picture 8" descr="C:\Users\Iva\AppData\Local\Microsoft\Windows\Temporary Internet Files\Content.IE5\APSCGJ25\MC9004114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08202" y="4077072"/>
            <a:ext cx="1527597" cy="1440000"/>
          </a:xfrm>
          <a:prstGeom prst="rect">
            <a:avLst/>
          </a:prstGeom>
          <a:noFill/>
        </p:spPr>
      </p:pic>
      <p:pic>
        <p:nvPicPr>
          <p:cNvPr id="15369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4005064"/>
            <a:ext cx="1529536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70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1340768"/>
            <a:ext cx="1612402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Zaoblený obdélník 23"/>
          <p:cNvSpPr/>
          <p:nvPr/>
        </p:nvSpPr>
        <p:spPr>
          <a:xfrm>
            <a:off x="971600" y="3068960"/>
            <a:ext cx="2304256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Stůj, dej přednost v jízdě.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419872" y="3068960"/>
            <a:ext cx="2304256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Přikázaný směr jízdy vlevo.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419872" y="5949280"/>
            <a:ext cx="2304256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pozemní komunikace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940152" y="5949280"/>
            <a:ext cx="2304256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 odbočení vpravo.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940152" y="3068960"/>
            <a:ext cx="2304256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 vjezdu všech vozidel ( v obou směrech).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971600" y="5949280"/>
            <a:ext cx="2304256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Dej přednost v jízdě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140968"/>
            <a:ext cx="164088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13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259632" y="1268760"/>
            <a:ext cx="144000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3284984"/>
            <a:ext cx="1608087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1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268760"/>
            <a:ext cx="1663281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3455876" y="1412776"/>
            <a:ext cx="2232248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Přechod pro chodce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55876" y="2348880"/>
            <a:ext cx="2232248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Stezka pro chodce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55876" y="2998693"/>
            <a:ext cx="2232248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Stezka pro cyklisty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55876" y="3851756"/>
            <a:ext cx="2232248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Kruhový objezd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4915034"/>
            <a:ext cx="2088232" cy="1754326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Musím dát přednost chodcům. Pokud přecházím po přechodu, vždy kolo vedu.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4915034"/>
            <a:ext cx="2088232" cy="1477328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Musím dát přednost vozidlům jedoucím po kruhovém objezdu.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4941168"/>
            <a:ext cx="2016224" cy="1477328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500" dirty="0" smtClean="0"/>
              <a:t>Mohu zde jet na kole. Mohu zde potkat ostatní sportovce. Chodci sem nesmějí. Jsem ohleduplný k ostatním.</a:t>
            </a:r>
            <a:endParaRPr lang="cs-CZ" sz="15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08304" y="4941168"/>
            <a:ext cx="1728192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Chodím zde pěšky. Jízdní kola sem nesmějí.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rot="10800000" flipV="1">
            <a:off x="2699792" y="1628800"/>
            <a:ext cx="720080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9" idx="3"/>
          </p:cNvCxnSpPr>
          <p:nvPr/>
        </p:nvCxnSpPr>
        <p:spPr>
          <a:xfrm flipV="1">
            <a:off x="5688124" y="2142148"/>
            <a:ext cx="900100" cy="3913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0" idx="1"/>
          </p:cNvCxnSpPr>
          <p:nvPr/>
        </p:nvCxnSpPr>
        <p:spPr>
          <a:xfrm rot="10800000" flipV="1">
            <a:off x="2771800" y="3321858"/>
            <a:ext cx="684076" cy="39517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1" idx="3"/>
          </p:cNvCxnSpPr>
          <p:nvPr/>
        </p:nvCxnSpPr>
        <p:spPr>
          <a:xfrm flipV="1">
            <a:off x="5688124" y="3645024"/>
            <a:ext cx="1044116" cy="3913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3" name="Nadpis 3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006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00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3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ZASQAA52\MC900431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68920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IR3BFVTK\MC900411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90763"/>
            <a:ext cx="1140053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ECD46U9M\MC9003440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292483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IR3BFVTK\MC9004114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92483"/>
            <a:ext cx="820271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ZASQAA52\MC9004114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6862" y="3068960"/>
            <a:ext cx="114289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IR3BFVTK\MC900411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3292" y="3055057"/>
            <a:ext cx="1344923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ECD46U9M\MC9004113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1572" y="1299718"/>
            <a:ext cx="1352842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LV6BGMBQ\MC9003442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11711"/>
            <a:ext cx="123637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ZASQAA52\MC90041125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3351" y="2996952"/>
            <a:ext cx="11291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IR3BFVTK\MC90041314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055057"/>
            <a:ext cx="1135559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\AppData\Local\Microsoft\Windows\Temporary Internet Files\Content.IE5\ECD46U9M\MC90041141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2526" y="4696634"/>
            <a:ext cx="951496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\AppData\Local\Microsoft\Windows\Temporary Internet Files\Content.IE5\LV6BGMBQ\MC90041136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996952"/>
            <a:ext cx="1344316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\AppData\Local\Microsoft\Windows\Temporary Internet Files\Content.IE5\ZASQAA52\MC90041140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0936" y="4689200"/>
            <a:ext cx="136869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\AppData\Local\Microsoft\Windows\Temporary Internet Files\Content.IE5\IR3BFVTK\MC90041138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689200"/>
            <a:ext cx="1345396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\AppData\Local\Microsoft\Windows\Temporary Internet Files\Content.IE5\ECD46U9M\MC900343743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7812" y="4696634"/>
            <a:ext cx="108054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4263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algn="ctr">
              <a:buFont typeface="Calibri" pitchFamily="34" charset="0"/>
              <a:buAutoNum type="arabicPeriod"/>
            </a:pPr>
            <a:r>
              <a:rPr lang="cs-CZ" dirty="0">
                <a:ea typeface="+mn-lt"/>
                <a:cs typeface="+mn-lt"/>
              </a:rPr>
              <a:t>Microsoft - http://office.microsoft.com</a:t>
            </a:r>
            <a:endParaRPr lang="cs-CZ" dirty="0"/>
          </a:p>
          <a:p>
            <a:pPr marL="342900" indent="-342900" algn="ctr"/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adical_sports">
  <a:themeElements>
    <a:clrScheme name="Motiv sady Office 8">
      <a:dk1>
        <a:srgbClr val="000000"/>
      </a:dk1>
      <a:lt1>
        <a:srgbClr val="CC9900"/>
      </a:lt1>
      <a:dk2>
        <a:srgbClr val="FBBC09"/>
      </a:dk2>
      <a:lt2>
        <a:srgbClr val="666633"/>
      </a:lt2>
      <a:accent1>
        <a:srgbClr val="339933"/>
      </a:accent1>
      <a:accent2>
        <a:srgbClr val="800000"/>
      </a:accent2>
      <a:accent3>
        <a:srgbClr val="E2CAAA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Motiv sady Office">
      <a:majorFont>
        <a:latin typeface="Impact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CC9900"/>
        </a:lt1>
        <a:dk2>
          <a:srgbClr val="FBBC09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E2CAAA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radical_sports</Template>
  <TotalTime>176</TotalTime>
  <Words>527</Words>
  <Application>Microsoft Office PowerPoint</Application>
  <PresentationFormat>Předvádění na obrazovce (4:3)</PresentationFormat>
  <Paragraphs>373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radical_sports</vt:lpstr>
      <vt:lpstr>DOPRAVNÍ VÝCHOVA - cyklista</vt:lpstr>
      <vt:lpstr>Snímek 2</vt:lpstr>
      <vt:lpstr>Výbava jízdního kola</vt:lpstr>
      <vt:lpstr>Výbava jízdního kola</vt:lpstr>
      <vt:lpstr>Výbava cyklisty</vt:lpstr>
      <vt:lpstr>Způsob jízdy na jízdním kole.</vt:lpstr>
      <vt:lpstr>Způsob jízdy na jízdním kole</vt:lpstr>
      <vt:lpstr>Způsob jízdy na jízdním kole</vt:lpstr>
      <vt:lpstr>Dopravní značky</vt:lpstr>
      <vt:lpstr>Dopravní značky</vt:lpstr>
      <vt:lpstr>Dopravní značky</vt:lpstr>
      <vt:lpstr>Dopravní značky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24</cp:revision>
  <dcterms:created xsi:type="dcterms:W3CDTF">2011-04-12T15:51:18Z</dcterms:created>
  <dcterms:modified xsi:type="dcterms:W3CDTF">2012-05-30T17:43:59Z</dcterms:modified>
</cp:coreProperties>
</file>