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61" r:id="rId2"/>
    <p:sldId id="263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CDCD0-C305-4671-8515-5CBC77E9D39C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74EAA-02CA-4664-BC82-8F5920012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8257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03036-C028-498B-B9BF-2AA65485979D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2AE72-609F-4777-A1F5-C3F0D93BC4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7628"/>
      </p:ext>
    </p:extLst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97D41-1EBB-4BF4-8C0E-897817EA64C5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FFB4D-9DD2-4A76-837D-07E5E01B0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9388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2C90E-4863-4A97-979C-69B47241DD19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6B794-B377-4A43-B915-49521936A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44963"/>
      </p:ext>
    </p:extLst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A0CC74-CB5E-4AD4-AF2D-D7BEE67D79D3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4F378-E401-49A5-9E5A-FBF70987C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932308"/>
      </p:ext>
    </p:extLst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A9E81-7DB1-4966-9D18-37B4D9A88EB6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31829-FCD5-45F7-8FE1-841CE4EAD2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344083"/>
      </p:ext>
    </p:extLst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640E2-9FF0-47A8-94DE-9F7A462E8970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80456F-95E9-43ED-9CED-C82633ED1F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779163"/>
      </p:ext>
    </p:extLst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CC409-E3EF-4D23-A2FD-6F617FFD0D09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C0E5A-B410-4146-90B5-7342DFA4B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252665"/>
      </p:ext>
    </p:extLst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755BF-ACC2-495E-BF10-5C91B0B5F7A4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E1D7FF-C70C-4473-85F7-9FFCB6E0A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660084"/>
      </p:ext>
    </p:extLst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8AED3-9763-4BE2-85A8-4CA0B1267708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2841C-FD79-4F3A-95BC-4487950833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153319"/>
      </p:ext>
    </p:extLst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3A1F7E-7EEF-4D2B-BFA7-D34F500A43F3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958950-13B4-4144-AC36-0F5B10C741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793354"/>
      </p:ext>
    </p:extLst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48CED19-24C7-4A3D-B112-761387CCE735}" type="datetimeFigureOut">
              <a:rPr lang="cs-CZ"/>
              <a:pPr>
                <a:defRPr/>
              </a:pPr>
              <a:t>3.7.2012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85D4D50B-D23A-41C3-A972-F4D336323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26" r:id="rId2"/>
    <p:sldLayoutId id="2147483735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6" r:id="rId9"/>
    <p:sldLayoutId id="2147483732" r:id="rId10"/>
    <p:sldLayoutId id="2147483733" r:id="rId11"/>
  </p:sldLayoutIdLst>
  <p:transition>
    <p:circl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extLst/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Léčivé byliny</a:t>
            </a:r>
          </a:p>
        </p:txBody>
      </p:sp>
      <p:sp>
        <p:nvSpPr>
          <p:cNvPr id="512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/>
              <a:t>Základní škola a mateřská škola Nesovice, příspěvková organizace</a:t>
            </a:r>
            <a:r>
              <a:rPr lang="cs-CZ" sz="2000" smtClean="0"/>
              <a:t>; </a:t>
            </a:r>
            <a:r>
              <a:rPr lang="cs-CZ" sz="2000"/>
              <a:t>CZ.1.07/1.4.00/21.1167</a:t>
            </a:r>
          </a:p>
          <a:p>
            <a:pPr marR="0" eaLnBrk="1" hangingPunct="1">
              <a:buFont typeface="Arial" charset="0"/>
              <a:buNone/>
            </a:pPr>
            <a:r>
              <a:rPr lang="cs-CZ" sz="2000" smtClean="0"/>
              <a:t>III/2 </a:t>
            </a:r>
            <a:r>
              <a:rPr lang="cs-CZ" sz="2000" dirty="0" smtClean="0"/>
              <a:t>Inovace a zkvalitnění výuky prostřednictvím ICT</a:t>
            </a:r>
          </a:p>
          <a:p>
            <a:pPr marR="0" eaLnBrk="1" hangingPunct="1">
              <a:buFont typeface="Arial" charset="0"/>
              <a:buNone/>
            </a:pPr>
            <a:r>
              <a:rPr lang="cs-CZ" sz="2000" dirty="0" smtClean="0"/>
              <a:t>VY_32_INOVACE  03_Péče o zdraví</a:t>
            </a:r>
          </a:p>
          <a:p>
            <a:pPr marR="0" eaLnBrk="1" hangingPunct="1">
              <a:buFont typeface="Arial" charset="0"/>
              <a:buNone/>
            </a:pPr>
            <a:r>
              <a:rPr lang="cs-CZ" sz="2000" dirty="0" smtClean="0"/>
              <a:t>Léčivé byliny pomáhají chránit naše zdraví</a:t>
            </a:r>
          </a:p>
          <a:p>
            <a:pPr marR="0" eaLnBrk="1" hangingPunct="1">
              <a:buFont typeface="Arial" charset="0"/>
              <a:buNone/>
            </a:pPr>
            <a:r>
              <a:rPr lang="cs-CZ" sz="2000" dirty="0" smtClean="0"/>
              <a:t>Mgr. Jana Kachlíková</a:t>
            </a:r>
          </a:p>
          <a:p>
            <a:pPr marR="0" eaLnBrk="1" hangingPunct="1">
              <a:buFont typeface="Arial" charset="0"/>
              <a:buNone/>
            </a:pPr>
            <a:endParaRPr lang="cs-CZ" sz="2400" dirty="0" smtClean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seznamuje žáky s důležitostí šetrného přístupu k životnímu prostředí, co našemu zdraví prospívá, pojmenovat jarní a letní byliny.</a:t>
            </a:r>
          </a:p>
          <a:p>
            <a:r>
              <a:rPr lang="cs-CZ" dirty="0" smtClean="0"/>
              <a:t>1. ročník z. š.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Člověk a životní prostředí, příroda na jaře a v létě, péče </a:t>
            </a:r>
            <a:r>
              <a:rPr lang="cs-CZ" smtClean="0"/>
              <a:t>o zdraví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216826"/>
      </p:ext>
    </p:extLst>
  </p:cSld>
  <p:clrMapOvr>
    <a:masterClrMapping/>
  </p:clrMapOvr>
  <p:transition>
    <p:circl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Pampeliška lékařská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619500" y="3451225"/>
          <a:ext cx="1905000" cy="1098550"/>
        </p:xfrm>
        <a:graphic>
          <a:graphicData uri="http://schemas.openxmlformats.org/drawingml/2006/table">
            <a:tbl>
              <a:tblPr/>
              <a:tblGrid>
                <a:gridCol w="1905000"/>
              </a:tblGrid>
              <a:tr h="548957">
                <a:tc>
                  <a:txBody>
                    <a:bodyPr/>
                    <a:lstStyle/>
                    <a:p>
                      <a:r>
                        <a:rPr lang="cs-CZ" sz="1800" b="1">
                          <a:effectLst/>
                        </a:rPr>
                        <a:t>Pampeliška lékařská</a:t>
                      </a:r>
                      <a:endParaRPr lang="cs-CZ" sz="180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0EE90"/>
                    </a:solidFill>
                  </a:tcPr>
                </a:tc>
              </a:tr>
              <a:tr h="549593">
                <a:tc>
                  <a:txBody>
                    <a:bodyPr/>
                    <a:lstStyle/>
                    <a:p>
                      <a:r>
                        <a:rPr lang="cs-CZ" sz="1800" dirty="0"/>
                        <a:t/>
                      </a:r>
                      <a:br>
                        <a:rPr lang="cs-CZ" sz="1800" dirty="0"/>
                      </a:br>
                      <a:endParaRPr lang="cs-CZ" sz="18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103" name="Picture 1" descr="pampeliška lékařsk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1603375"/>
            <a:ext cx="2735262" cy="4346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Meduňka lékařská</a:t>
            </a:r>
          </a:p>
        </p:txBody>
      </p:sp>
      <p:pic>
        <p:nvPicPr>
          <p:cNvPr id="5125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42588" y="1935163"/>
            <a:ext cx="3258824" cy="4389437"/>
          </a:xfrm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Měsíček zahradní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057042"/>
            <a:ext cx="3393554" cy="4800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Řebříček obecný</a:t>
            </a:r>
          </a:p>
        </p:txBody>
      </p:sp>
      <p:sp>
        <p:nvSpPr>
          <p:cNvPr id="9219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628800"/>
            <a:ext cx="3527425" cy="44640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i="1" smtClean="0">
                <a:latin typeface="Calibri" pitchFamily="34" charset="0"/>
              </a:rPr>
              <a:t>[cit. 2011-06-09]. Dostupný z WWW: &lt; http://cs.wikipedia.org/wiki/Soubor:Koeh-135.jpg &gt;.</a:t>
            </a:r>
          </a:p>
          <a:p>
            <a:pPr eaLnBrk="1" hangingPunct="1"/>
            <a:r>
              <a:rPr lang="cs-CZ" sz="2400" i="1" smtClean="0">
                <a:latin typeface="Calibri" pitchFamily="34" charset="0"/>
              </a:rPr>
              <a:t>[cit. 2011-06-09]. Dostupný z WWW: &lt;http://cs.wikipedia.org/wiki/Soubor:Koeh-094.jpg&gt;.</a:t>
            </a:r>
          </a:p>
          <a:p>
            <a:pPr eaLnBrk="1" hangingPunct="1"/>
            <a:r>
              <a:rPr lang="cs-CZ" sz="2400" i="1" smtClean="0">
                <a:latin typeface="Calibri" pitchFamily="34" charset="0"/>
              </a:rPr>
              <a:t>[cit. 2011-06-09]. Dostupný z WWW: &lt;http://cs.wikipedia.org/wiki/Soubor:Koeh-024.jpg&gt;.</a:t>
            </a:r>
          </a:p>
          <a:p>
            <a:pPr eaLnBrk="1" hangingPunct="1"/>
            <a:r>
              <a:rPr lang="cs-CZ" sz="2400" i="1" smtClean="0">
                <a:latin typeface="Calibri" pitchFamily="34" charset="0"/>
              </a:rPr>
              <a:t>[cit. 2011-06-09]. Dostupný z WWW: &lt;http://cs.wikipedia.org/wiki/Soubor:Koeh-149.jpg&gt;.</a:t>
            </a:r>
          </a:p>
          <a:p>
            <a:pPr eaLnBrk="1" hangingPunct="1"/>
            <a:endParaRPr lang="cs-CZ" i="1" smtClean="0">
              <a:latin typeface="Calibri" pitchFamily="34" charset="0"/>
            </a:endParaRPr>
          </a:p>
          <a:p>
            <a:pPr eaLnBrk="1" hangingPunct="1"/>
            <a:endParaRPr lang="cs-CZ" i="1" smtClean="0">
              <a:latin typeface="Calibri" pitchFamily="34" charset="0"/>
            </a:endParaRPr>
          </a:p>
          <a:p>
            <a:pPr eaLnBrk="1" hangingPunct="1"/>
            <a:endParaRPr lang="cs-CZ" i="1" smtClean="0">
              <a:latin typeface="Calibri" pitchFamily="34" charset="0"/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151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Léčivé byliny</vt:lpstr>
      <vt:lpstr>anotace</vt:lpstr>
      <vt:lpstr>Pampeliška lékařská</vt:lpstr>
      <vt:lpstr>Meduňka lékařská</vt:lpstr>
      <vt:lpstr>Měsíček zahradní</vt:lpstr>
      <vt:lpstr>Řebříček obecný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Léčivé byliny</dc:title>
  <dc:creator>pc</dc:creator>
  <cp:lastModifiedBy>pc</cp:lastModifiedBy>
  <cp:revision>16</cp:revision>
  <dcterms:created xsi:type="dcterms:W3CDTF">2011-05-24T11:24:59Z</dcterms:created>
  <dcterms:modified xsi:type="dcterms:W3CDTF">2012-07-03T09:02:55Z</dcterms:modified>
</cp:coreProperties>
</file>