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8" r:id="rId2"/>
    <p:sldId id="264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CC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7" name="Volný tvar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2147483647 w 5760"/>
                <a:gd name="T3" fmla="*/ 0 h 528"/>
                <a:gd name="T4" fmla="*/ 2147483647 w 5760"/>
                <a:gd name="T5" fmla="*/ 2147483647 h 528"/>
                <a:gd name="T6" fmla="*/ 2147483647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>
                <a:defRPr/>
              </a:pPr>
              <a:endParaRPr lang="en-US"/>
            </a:p>
          </p:txBody>
        </p:sp>
        <p:cxnSp>
          <p:nvCxnSpPr>
            <p:cNvPr id="10" name="Přímá spojovací čára 20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F8562C5-49A0-4399-A6DE-6F548CF703FF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E60E396-1FB9-4A3E-9990-2838FBD8D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B06BC-A4C8-4727-B0EC-1906A51E3CA1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9478B-9761-4311-8CAB-8BBDB9B3D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2C3C921-A7C4-4253-A12B-B19208B97535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91CAEA-3805-4FEB-B684-516340E5E0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F7F5BA-AC1E-4BD3-89EB-03D09FC79175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D4E677-5E5A-49A0-B079-8AA644E8B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D109E3-2933-4B98-91F0-DA1B0553FE16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646FCDD-02CA-4687-97AC-D8CEB4EF0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D35D67-DB2B-46E7-944A-EF9B70C04472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22A5E3-6470-46BB-9E6C-339CFC9E25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9F38F-A4CF-49D1-9333-C40360EBCA02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8E0D5-E5B8-4FC4-9932-F1E43940C3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EB4C610-A8E1-4013-AA6C-0A0ABC4010BE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1FD9048-77C6-4EDB-810D-785026CCD5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Volný tvar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7 w 5591"/>
              <a:gd name="T3" fmla="*/ 0 h 588"/>
              <a:gd name="T4" fmla="*/ 2147483647 w 5591"/>
              <a:gd name="T5" fmla="*/ 2147483647 h 588"/>
              <a:gd name="T6" fmla="*/ 2147483647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8" name="Přímá spojovací čára 18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07AFAC10-2397-4BA0-88B1-3AA2ED8A3CB8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04A9FDD-0CD3-4625-A75D-75CA6927A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287DB-C5C5-4F2A-B3E3-22EAC5C1F66E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5A0E3-E6EF-4C43-95AB-D5E474481A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371D0-9B50-486D-94AA-487DD3CF9FB9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D1E4B-2106-40EA-9C33-C86EFAA0F7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27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7 w 5591"/>
              <a:gd name="T3" fmla="*/ 0 h 588"/>
              <a:gd name="T4" fmla="*/ 2147483647 w 5591"/>
              <a:gd name="T5" fmla="*/ 2147483647 h 588"/>
              <a:gd name="T6" fmla="*/ 2147483647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cs typeface="Arial" charset="0"/>
              </a:defRPr>
            </a:lvl1pPr>
            <a:extLst/>
          </a:lstStyle>
          <a:p>
            <a:pPr>
              <a:defRPr/>
            </a:pPr>
            <a:fld id="{EB22A459-6742-43E9-B928-EA964F935F63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cs typeface="Arial" charset="0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  <a:cs typeface="Arial" charset="0"/>
              </a:defRPr>
            </a:lvl1pPr>
            <a:extLst/>
          </a:lstStyle>
          <a:p>
            <a:pPr>
              <a:defRPr/>
            </a:pPr>
            <a:fld id="{B26D483E-E0CD-4754-901A-40D42F052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4" r:id="rId2"/>
    <p:sldLayoutId id="2147483809" r:id="rId3"/>
    <p:sldLayoutId id="2147483810" r:id="rId4"/>
    <p:sldLayoutId id="2147483811" r:id="rId5"/>
    <p:sldLayoutId id="2147483812" r:id="rId6"/>
    <p:sldLayoutId id="2147483805" r:id="rId7"/>
    <p:sldLayoutId id="2147483813" r:id="rId8"/>
    <p:sldLayoutId id="2147483814" r:id="rId9"/>
    <p:sldLayoutId id="2147483806" r:id="rId10"/>
    <p:sldLayoutId id="21474838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Ochrana člověka za mimořádných situací – první pomoc</a:t>
            </a:r>
          </a:p>
        </p:txBody>
      </p:sp>
      <p:sp>
        <p:nvSpPr>
          <p:cNvPr id="9219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marR="0"/>
            <a:r>
              <a:rPr lang="cs-CZ" sz="1900" smtClean="0"/>
              <a:t>Základní škola a mateřská škola Nesovice, příspěvková organizace; </a:t>
            </a:r>
            <a:r>
              <a:rPr lang="cs-CZ" sz="2000" smtClean="0"/>
              <a:t>CZ.1.07/1.4.00/21.1167</a:t>
            </a:r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III/2 Inovace a zkvalitnění výuky prostřednictvím ICT</a:t>
            </a:r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VY_32_INOVACE_09_Ochrana člověka za mimořádných situací-první pomoc</a:t>
            </a:r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Téma ochrany  člověka za mimořádných okolností je inspirací pro výuku.</a:t>
            </a:r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Mgr. Jana Kachlíková</a:t>
            </a:r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endParaRPr lang="cs-CZ" sz="2300" smtClean="0"/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indent="0">
              <a:buFont typeface="Wingdings 3" pitchFamily="18" charset="2"/>
              <a:buNone/>
            </a:pPr>
            <a:r>
              <a:rPr lang="cs-CZ" dirty="0" smtClean="0"/>
              <a:t>Prezentace žáky učí uvědomit </a:t>
            </a:r>
            <a:r>
              <a:rPr lang="cs-CZ" dirty="0" smtClean="0"/>
              <a:t>si, </a:t>
            </a:r>
            <a:r>
              <a:rPr lang="cs-CZ" dirty="0" smtClean="0"/>
              <a:t>co v různém prostředí ohrožuje lidské zdraví, učí přivolat pomoc, sdělit důležité údaje.</a:t>
            </a:r>
          </a:p>
          <a:p>
            <a:pPr marL="107950" indent="0">
              <a:buFont typeface="Wingdings 3" pitchFamily="18" charset="2"/>
              <a:buNone/>
            </a:pPr>
            <a:r>
              <a:rPr lang="cs-CZ" dirty="0" smtClean="0"/>
              <a:t>Pro 1. tř. z. </a:t>
            </a:r>
            <a:r>
              <a:rPr lang="cs-CZ" dirty="0" err="1" smtClean="0"/>
              <a:t>š</a:t>
            </a:r>
            <a:r>
              <a:rPr lang="cs-CZ" dirty="0" smtClean="0"/>
              <a:t>.</a:t>
            </a:r>
          </a:p>
          <a:p>
            <a:pPr marL="107950" indent="0">
              <a:buFont typeface="Wingdings 3" pitchFamily="18" charset="2"/>
              <a:buNone/>
            </a:pPr>
            <a:r>
              <a:rPr lang="cs-CZ" dirty="0" smtClean="0"/>
              <a:t>Člověk a jeho svět</a:t>
            </a:r>
          </a:p>
          <a:p>
            <a:pPr marL="107950" indent="0">
              <a:buFont typeface="Wingdings 3" pitchFamily="18" charset="2"/>
              <a:buNone/>
            </a:pPr>
            <a:r>
              <a:rPr lang="cs-CZ" dirty="0" smtClean="0"/>
              <a:t>Člověk a jeho bezpečnost, poučení o úrazech  a jejich předcházení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q"/>
            </a:pPr>
            <a:r>
              <a:rPr lang="cs-CZ" smtClean="0">
                <a:solidFill>
                  <a:srgbClr val="FF0000"/>
                </a:solidFill>
              </a:rPr>
              <a:t>150</a:t>
            </a:r>
            <a:r>
              <a:rPr lang="cs-CZ" smtClean="0"/>
              <a:t> hasiči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mtClean="0">
                <a:solidFill>
                  <a:srgbClr val="FF0000"/>
                </a:solidFill>
              </a:rPr>
              <a:t>155</a:t>
            </a:r>
            <a:r>
              <a:rPr lang="cs-CZ" smtClean="0"/>
              <a:t> rychlá zdravotnická pomoc (RZP)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mtClean="0">
                <a:solidFill>
                  <a:srgbClr val="FF0000"/>
                </a:solidFill>
              </a:rPr>
              <a:t>156</a:t>
            </a:r>
            <a:r>
              <a:rPr lang="cs-CZ" smtClean="0"/>
              <a:t> městská policie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mtClean="0">
                <a:solidFill>
                  <a:srgbClr val="FF0000"/>
                </a:solidFill>
              </a:rPr>
              <a:t>158</a:t>
            </a:r>
            <a:r>
              <a:rPr lang="cs-CZ" smtClean="0"/>
              <a:t> státní policie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mtClean="0">
                <a:solidFill>
                  <a:srgbClr val="FF0000"/>
                </a:solidFill>
              </a:rPr>
              <a:t>112</a:t>
            </a:r>
            <a:r>
              <a:rPr lang="cs-CZ" smtClean="0"/>
              <a:t> integrovaný záchranný systém</a:t>
            </a:r>
          </a:p>
        </p:txBody>
      </p:sp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Důležitá telefonní čísla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Zvol správné odpovědi:</a:t>
            </a:r>
          </a:p>
        </p:txBody>
      </p:sp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Co udělám, najdu-li zraněnou osobu?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16955" y="2967335"/>
            <a:ext cx="6910097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+mn-lt"/>
                <a:cs typeface="+mn-cs"/>
              </a:rPr>
              <a:t>poraněného si nevšímám</a:t>
            </a:r>
          </a:p>
        </p:txBody>
      </p:sp>
      <p:sp>
        <p:nvSpPr>
          <p:cNvPr id="5" name="Obdélník 4"/>
          <p:cNvSpPr/>
          <p:nvPr/>
        </p:nvSpPr>
        <p:spPr>
          <a:xfrm>
            <a:off x="5798510" y="1772816"/>
            <a:ext cx="2055370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+mn-lt"/>
                <a:cs typeface="+mn-cs"/>
              </a:rPr>
              <a:t>odejdu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06183" y="3831431"/>
            <a:ext cx="6813468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+mn-lt"/>
                <a:cs typeface="+mn-cs"/>
              </a:rPr>
              <a:t>zavolám dospělou osobu</a:t>
            </a:r>
          </a:p>
        </p:txBody>
      </p:sp>
      <p:sp>
        <p:nvSpPr>
          <p:cNvPr id="7" name="Obdélník 6"/>
          <p:cNvSpPr/>
          <p:nvPr/>
        </p:nvSpPr>
        <p:spPr>
          <a:xfrm>
            <a:off x="827584" y="4653136"/>
            <a:ext cx="6502667" cy="14465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+mn-lt"/>
                <a:cs typeface="+mn-cs"/>
              </a:rPr>
              <a:t>volám záchrannou službu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01173" y="2382560"/>
            <a:ext cx="3941015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myslím na své bezpečí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088389" y="5877272"/>
            <a:ext cx="7318670" cy="76944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začnu poskytovat první pomoc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Jméno, místo-adresa, orientační bod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Počet a věk poraněných osob a druh zranění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Další důležité údaje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Telefonní číslo člověka, který volá, volajícího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Telefon pokládá první dispečer RZP</a:t>
            </a:r>
            <a:endParaRPr lang="cs-CZ" dirty="0"/>
          </a:p>
        </p:txBody>
      </p:sp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Volání rychlé záchranné pomoci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pc\Desktop\Fotogalerie 2010-2011\Zlín HMZ\00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481138"/>
            <a:ext cx="6035675" cy="4525962"/>
          </a:xfrm>
        </p:spPr>
      </p:pic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Děti se učí poskytovat první pomoc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3" descr="C:\Users\pc\Desktop\Fotogalerie 2010-2011\Zlín HMZ\01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481138"/>
            <a:ext cx="6035675" cy="4525962"/>
          </a:xfrm>
        </p:spPr>
      </p:pic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Bibliografické citace</a:t>
            </a:r>
          </a:p>
        </p:txBody>
      </p:sp>
      <p:sp>
        <p:nvSpPr>
          <p:cNvPr id="16387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Dostupný z vlastních zdrojů</a:t>
            </a:r>
            <a:endParaRPr lang="cs-CZ" i="1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</TotalTime>
  <Words>191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Calibri</vt:lpstr>
      <vt:lpstr>Arial</vt:lpstr>
      <vt:lpstr>Lucida Sans Unicode</vt:lpstr>
      <vt:lpstr>Wingdings 3</vt:lpstr>
      <vt:lpstr>Verdana</vt:lpstr>
      <vt:lpstr>Wingdings 2</vt:lpstr>
      <vt:lpstr>Wingdings</vt:lpstr>
      <vt:lpstr>Shluk</vt:lpstr>
      <vt:lpstr>Ochrana člověka za mimořádných situací – první pomoc</vt:lpstr>
      <vt:lpstr>anotace</vt:lpstr>
      <vt:lpstr>Důležitá telefonní čísla</vt:lpstr>
      <vt:lpstr>Co udělám, najdu-li zraněnou osobu? </vt:lpstr>
      <vt:lpstr>Volání rychlé záchranné pomoci</vt:lpstr>
      <vt:lpstr>Děti se učí poskytovat první pomoc</vt:lpstr>
      <vt:lpstr>Snímek 7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 není věda</dc:title>
  <dc:creator>pc</dc:creator>
  <cp:lastModifiedBy>Dum</cp:lastModifiedBy>
  <cp:revision>16</cp:revision>
  <dcterms:created xsi:type="dcterms:W3CDTF">2011-06-23T11:32:04Z</dcterms:created>
  <dcterms:modified xsi:type="dcterms:W3CDTF">2014-02-07T09:41:28Z</dcterms:modified>
</cp:coreProperties>
</file>