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0" r:id="rId3"/>
    <p:sldId id="258" r:id="rId4"/>
    <p:sldId id="261" r:id="rId5"/>
    <p:sldId id="259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0" r:id="rId14"/>
    <p:sldId id="25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C3F04-8212-4B5E-8EE8-99D4A2BD6B02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17F61A-FC26-4C4A-9329-DCD39F308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5A5E4B8-C554-4DEC-BC59-9B57DF5CDE79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66AAB84-968A-4EC8-86A8-272213B6EA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C99C18-B837-4CF0-B4CD-88085DAA3A7F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CC310A-4DE6-4E49-87A8-947019C9D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8249-3E82-4822-89DD-75E88B643CDB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DF4A4-F0DD-4C7F-8B8B-A2E230E98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F209C-F031-4CAD-BCE0-1CF1696FA0F6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FED3F-98EE-4CE9-B7C0-48B575FF2C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B26C9AA-2391-42B1-8154-49F272629B2C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A79923B-A81F-4EF2-898E-E22703675C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A1ACE-75D9-436E-ADB8-078F26C259FC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A1F64-306D-4760-8DE7-30722DEAC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6E4134F-3179-440A-AB82-4F16A6A8F98F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BE6359D-F138-45F9-929D-3A011D8A7F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C84CFDF-66B2-4B21-B446-938D2506E7F7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80339EA-DE59-4BCC-BF1D-4C8E34B1E6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007C9-A5B9-4F48-9207-2F1B5B27700C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E5F50-6F5E-4EB5-A16D-527DAE1E7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F4A7E-E120-4F1E-BACF-F5C2978A3371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B8AFDF-D5DF-4C98-BE24-3CAF76F39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FD0BDD1-DC19-43E7-94CF-D94AA2BD536E}" type="datetimeFigureOut">
              <a:rPr lang="cs-CZ"/>
              <a:pPr>
                <a:defRPr/>
              </a:pPr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32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4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98551CB-5A5F-4F0E-82DB-916DA3692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02" r:id="rId4"/>
    <p:sldLayoutId id="2147483703" r:id="rId5"/>
    <p:sldLayoutId id="2147483710" r:id="rId6"/>
    <p:sldLayoutId id="2147483704" r:id="rId7"/>
    <p:sldLayoutId id="2147483711" r:id="rId8"/>
    <p:sldLayoutId id="2147483712" r:id="rId9"/>
    <p:sldLayoutId id="2147483705" r:id="rId10"/>
    <p:sldLayoutId id="214748370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368BC9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AFCCE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D7B5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13" Type="http://schemas.openxmlformats.org/officeDocument/2006/relationships/image" Target="../media/image28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12" Type="http://schemas.openxmlformats.org/officeDocument/2006/relationships/image" Target="../media/image27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11" Type="http://schemas.openxmlformats.org/officeDocument/2006/relationships/image" Target="../media/image26.wmf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403648" y="2276872"/>
            <a:ext cx="6172200" cy="1894362"/>
          </a:xfr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7200" cap="none" dirty="0" smtClean="0">
                <a:ln w="10541" cmpd="sng">
                  <a:solidFill>
                    <a:srgbClr val="FFFF0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Zimní sporty</a:t>
            </a:r>
          </a:p>
        </p:txBody>
      </p:sp>
      <p:sp>
        <p:nvSpPr>
          <p:cNvPr id="8195" name="Podnadpis 2"/>
          <p:cNvSpPr>
            <a:spLocks noGrp="1"/>
          </p:cNvSpPr>
          <p:nvPr>
            <p:ph type="subTitle" idx="1"/>
          </p:nvPr>
        </p:nvSpPr>
        <p:spPr>
          <a:xfrm>
            <a:off x="323850" y="5110163"/>
            <a:ext cx="8064500" cy="19907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400" b="0" dirty="0" smtClean="0">
                <a:solidFill>
                  <a:schemeClr val="bg1"/>
                </a:solidFill>
              </a:rPr>
              <a:t>Základní škola a mateřská škola </a:t>
            </a:r>
            <a:r>
              <a:rPr lang="cs-CZ" sz="1400" b="0" dirty="0" err="1" smtClean="0">
                <a:solidFill>
                  <a:schemeClr val="bg1"/>
                </a:solidFill>
              </a:rPr>
              <a:t>Nesovice</a:t>
            </a:r>
            <a:r>
              <a:rPr lang="cs-CZ" sz="1400" b="0" dirty="0" smtClean="0">
                <a:solidFill>
                  <a:schemeClr val="bg1"/>
                </a:solidFill>
              </a:rPr>
              <a:t>, příspěvková organizace; CZ.1.07/1.4.00/21.1167</a:t>
            </a:r>
          </a:p>
          <a:p>
            <a:pPr>
              <a:buFont typeface="Arial" charset="0"/>
              <a:buNone/>
            </a:pPr>
            <a:r>
              <a:rPr lang="cs-CZ" sz="1400" b="0" dirty="0" smtClean="0">
                <a:solidFill>
                  <a:schemeClr val="bg1"/>
                </a:solidFill>
              </a:rPr>
              <a:t>III/2 Inovace a zkvalitnění výuky prostřednictvím ICT</a:t>
            </a:r>
          </a:p>
          <a:p>
            <a:pPr>
              <a:buFont typeface="Arial" charset="0"/>
              <a:buNone/>
            </a:pPr>
            <a:r>
              <a:rPr lang="cs-CZ" sz="1400" b="0" smtClean="0">
                <a:solidFill>
                  <a:schemeClr val="bg1"/>
                </a:solidFill>
              </a:rPr>
              <a:t>VY_32_INOVACE_15_ZIMNÍ </a:t>
            </a:r>
            <a:r>
              <a:rPr lang="cs-CZ" sz="1400" b="0" smtClean="0">
                <a:solidFill>
                  <a:schemeClr val="bg1"/>
                </a:solidFill>
              </a:rPr>
              <a:t>SPORTY</a:t>
            </a:r>
          </a:p>
          <a:p>
            <a:pPr>
              <a:buFont typeface="Arial" charset="0"/>
              <a:buNone/>
            </a:pPr>
            <a:r>
              <a:rPr lang="cs-CZ" sz="1400" b="0" dirty="0" smtClean="0">
                <a:solidFill>
                  <a:schemeClr val="bg1"/>
                </a:solidFill>
              </a:rPr>
              <a:t>Důležitost sportu při zdraví, ochranné pomůcky.</a:t>
            </a:r>
          </a:p>
          <a:p>
            <a:pPr>
              <a:buFont typeface="Arial" charset="0"/>
              <a:buNone/>
            </a:pPr>
            <a:r>
              <a:rPr lang="cs-CZ" sz="1400" b="0" dirty="0" smtClean="0">
                <a:solidFill>
                  <a:schemeClr val="bg1"/>
                </a:solidFill>
              </a:rPr>
              <a:t>Mgr. Iva Hanáková</a:t>
            </a:r>
          </a:p>
          <a:p>
            <a:pPr>
              <a:buFont typeface="Arial" charset="0"/>
              <a:buNone/>
            </a:pPr>
            <a:endParaRPr lang="cs-CZ" sz="1400" b="0" dirty="0" smtClean="0">
              <a:solidFill>
                <a:schemeClr val="bg1"/>
              </a:solidFill>
            </a:endParaRPr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333375"/>
            <a:ext cx="4622800" cy="11287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Žáci se seznámí s vybranými zimními sporty. Žák řekne, co je potřeba za ochranné pomůcky při sportování. Dbá o svoji bezpečnost. Dodržuje pravidla bezpečného chování.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 	1.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Prvouka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Proč je důležité sportovat?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KDYŽ SPORTUJI:</a:t>
            </a:r>
          </a:p>
          <a:p>
            <a:pPr lvl="1"/>
            <a:r>
              <a:rPr lang="cs-CZ" smtClean="0"/>
              <a:t>JSEM MÉNĚ NEMOCNÝ</a:t>
            </a:r>
          </a:p>
          <a:p>
            <a:pPr lvl="1"/>
            <a:r>
              <a:rPr lang="cs-CZ" smtClean="0"/>
              <a:t>NETRPÍM NADVÁHOU</a:t>
            </a:r>
          </a:p>
          <a:p>
            <a:pPr lvl="1"/>
            <a:r>
              <a:rPr lang="cs-CZ" smtClean="0"/>
              <a:t>VÍCE SE HÝBU</a:t>
            </a:r>
          </a:p>
          <a:p>
            <a:pPr lvl="1"/>
            <a:r>
              <a:rPr lang="cs-CZ" smtClean="0"/>
              <a:t>HLEDÁM SI KAMARÁDY</a:t>
            </a:r>
          </a:p>
          <a:p>
            <a:pPr lvl="1"/>
            <a:r>
              <a:rPr lang="cs-CZ" smtClean="0"/>
              <a:t>UČÍM SE DODRŽOVAT PRAVIDLA</a:t>
            </a:r>
          </a:p>
          <a:p>
            <a:pPr lvl="1"/>
            <a:r>
              <a:rPr lang="cs-CZ" smtClean="0"/>
              <a:t>SPALUJI ENERGII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Jaké sporty znáte?</a:t>
            </a:r>
          </a:p>
          <a:p>
            <a:r>
              <a:rPr lang="cs-CZ" smtClean="0"/>
              <a:t>Co můžeme dělat v zimě za sporty?</a:t>
            </a:r>
          </a:p>
          <a:p>
            <a:r>
              <a:rPr lang="cs-CZ" smtClean="0"/>
              <a:t>Jaké sporty děláte s rodiči?</a:t>
            </a:r>
          </a:p>
          <a:p>
            <a:r>
              <a:rPr lang="cs-CZ" smtClean="0"/>
              <a:t>Byly jste na horách?</a:t>
            </a:r>
          </a:p>
          <a:p>
            <a:r>
              <a:rPr lang="cs-CZ" smtClean="0"/>
              <a:t>Co si oblečeme v zimě?</a:t>
            </a:r>
          </a:p>
          <a:p>
            <a:r>
              <a:rPr lang="cs-CZ" smtClean="0"/>
              <a:t>Co nosíme na hlavě při lyžování, abychom se při pádu nezranili?</a:t>
            </a:r>
          </a:p>
          <a:p>
            <a:r>
              <a:rPr lang="cs-CZ" smtClean="0"/>
              <a:t>K jakým zimním sportům ještě potřebujeme helmu?</a:t>
            </a:r>
          </a:p>
        </p:txBody>
      </p:sp>
      <p:pic>
        <p:nvPicPr>
          <p:cNvPr id="10244" name="Picture 2" descr="C:\Users\Iva\AppData\Local\Microsoft\Windows\Temporary Internet Files\Content.IE5\O4SZK6FM\MC9003564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341438"/>
            <a:ext cx="2306638" cy="230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 zimě můžu dělat tyto sporty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Přiřaď k obrázkům názvy sportů.</a:t>
            </a:r>
          </a:p>
          <a:p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smtClean="0"/>
              <a:t>LYŽOVÁNÍ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smtClean="0"/>
              <a:t>BRUSLENÍ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smtClean="0"/>
              <a:t>HOKEJ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r>
              <a:rPr lang="cs-CZ" smtClean="0"/>
              <a:t>SÁŇKOVÁNÍ</a:t>
            </a:r>
          </a:p>
        </p:txBody>
      </p:sp>
      <p:pic>
        <p:nvPicPr>
          <p:cNvPr id="15362" name="Picture 2" descr="C:\Users\Iva\AppData\Local\Microsoft\Windows\Temporary Internet Files\Content.IE5\VBRQV3D0\MC9003588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4076700"/>
            <a:ext cx="1816100" cy="157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C:\Users\Iva\AppData\Local\Microsoft\Windows\Temporary Internet Files\Content.IE5\C6UNL220\MC9000904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1989138"/>
            <a:ext cx="2000250" cy="150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C:\Users\Iva\AppData\Local\Microsoft\Windows\Temporary Internet Files\Content.IE5\GKA1EFGA\MC9002321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8400" y="2205038"/>
            <a:ext cx="1295400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:\Users\Iva\AppData\Local\Microsoft\Windows\Temporary Internet Files\Content.IE5\UO5MN9PV\MC90039661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4076700"/>
            <a:ext cx="1812925" cy="164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Sjezdové lyžování</a:t>
            </a:r>
            <a:endParaRPr lang="cs-CZ" dirty="0"/>
          </a:p>
        </p:txBody>
      </p:sp>
      <p:pic>
        <p:nvPicPr>
          <p:cNvPr id="12291" name="Picture 2" descr="C:\Users\Iva\AppData\Local\Microsoft\Windows\Temporary Internet Files\Content.IE5\GKA1EFGA\MP9004229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700213"/>
            <a:ext cx="7235825" cy="475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Běh na lyžích</a:t>
            </a:r>
            <a:endParaRPr lang="cs-CZ" dirty="0"/>
          </a:p>
        </p:txBody>
      </p:sp>
      <p:pic>
        <p:nvPicPr>
          <p:cNvPr id="13315" name="Picture 2" descr="C:\Users\Iva\AppData\Local\Microsoft\Windows\Temporary Internet Files\Content.IE5\PE7FCGXQ\MP90040258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620713"/>
            <a:ext cx="3943350" cy="591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Snowboarding</a:t>
            </a:r>
            <a:endParaRPr lang="cs-CZ" dirty="0"/>
          </a:p>
        </p:txBody>
      </p:sp>
      <p:pic>
        <p:nvPicPr>
          <p:cNvPr id="14339" name="Picture 2" descr="C:\Users\Iva\AppData\Local\Microsoft\Windows\Temporary Internet Files\Content.IE5\UO5MN9PV\MP9004229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484313"/>
            <a:ext cx="7496175" cy="498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Krasobruslení</a:t>
            </a:r>
            <a:endParaRPr lang="cs-CZ" dirty="0"/>
          </a:p>
        </p:txBody>
      </p:sp>
      <p:pic>
        <p:nvPicPr>
          <p:cNvPr id="15363" name="Picture 3" descr="C:\Users\Iva\AppData\Local\Microsoft\Windows\Temporary Internet Files\Content.IE5\93J11T9T\MP9004230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628775"/>
            <a:ext cx="6948487" cy="4630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Rychlobruslení</a:t>
            </a:r>
            <a:endParaRPr lang="cs-CZ" dirty="0"/>
          </a:p>
        </p:txBody>
      </p:sp>
      <p:pic>
        <p:nvPicPr>
          <p:cNvPr id="16387" name="Picture 3" descr="C:\Users\Iva\AppData\Local\Microsoft\Windows\Temporary Internet Files\Content.IE5\NAABMMPL\MP9003992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8" y="1773238"/>
            <a:ext cx="7158037" cy="408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Jízda na bobech a na saních</a:t>
            </a:r>
            <a:endParaRPr lang="cs-CZ" dirty="0"/>
          </a:p>
        </p:txBody>
      </p:sp>
      <p:pic>
        <p:nvPicPr>
          <p:cNvPr id="17411" name="Picture 4" descr="C:\Users\Iva\AppData\Local\Microsoft\Windows\Temporary Internet Files\Content.IE5\QKCU5VFX\MP9004265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644900"/>
            <a:ext cx="3489325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5" descr="C:\Users\Iva\AppData\Local\Microsoft\Windows\Temporary Internet Files\Content.IE5\C6UNL220\MP9004019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6100" y="1773238"/>
            <a:ext cx="3902075" cy="259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Curling</a:t>
            </a:r>
            <a:br>
              <a:rPr lang="cs-CZ" dirty="0" smtClean="0"/>
            </a:br>
            <a:r>
              <a:rPr lang="cs-CZ" dirty="0" smtClean="0"/>
              <a:t>a mnoho dalších…</a:t>
            </a:r>
            <a:endParaRPr lang="cs-CZ" dirty="0"/>
          </a:p>
        </p:txBody>
      </p:sp>
      <p:pic>
        <p:nvPicPr>
          <p:cNvPr id="18435" name="Picture 2" descr="C:\Users\Iva\AppData\Local\Microsoft\Windows\Temporary Internet Files\Content.IE5\UO5MN9PV\MP90043415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692150"/>
            <a:ext cx="3792538" cy="570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Zakroužkuj, co si v zimě ke sportování oblékneš:</a:t>
            </a:r>
            <a:endParaRPr lang="cs-CZ" dirty="0"/>
          </a:p>
        </p:txBody>
      </p:sp>
      <p:pic>
        <p:nvPicPr>
          <p:cNvPr id="19459" name="Picture 2" descr="C:\Users\Iva\AppData\Local\Microsoft\Windows\Temporary Internet Files\Content.IE5\GKA1EFGA\MC9000899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1844675"/>
            <a:ext cx="1081087" cy="144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3" descr="C:\Users\Iva\AppData\Local\Microsoft\Windows\Temporary Internet Files\Content.IE5\0ONKJSAX\MC9004078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588" y="2060575"/>
            <a:ext cx="1527175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C:\Users\Iva\AppData\Local\Microsoft\Windows\Temporary Internet Files\Content.IE5\6EYN85P0\MC90005702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4581525"/>
            <a:ext cx="99218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5" descr="C:\Users\Iva\AppData\Local\Microsoft\Windows\Temporary Internet Files\Content.IE5\NAABMMPL\MC9002327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650" y="3716338"/>
            <a:ext cx="1098550" cy="76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6" descr="C:\Users\Iva\AppData\Local\Microsoft\Windows\Temporary Internet Files\Content.IE5\BH0NJVY5\MC90035212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775" y="1844675"/>
            <a:ext cx="792163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7" descr="C:\Users\Iva\AppData\Local\Microsoft\Windows\Temporary Internet Files\Content.IE5\9YG1U1I7\MC9003348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513" y="3573463"/>
            <a:ext cx="1154112" cy="54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8" descr="C:\Users\Iva\AppData\Local\Microsoft\Windows\Temporary Internet Files\Content.IE5\C6UNL220\MC90033147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650" y="4941888"/>
            <a:ext cx="15525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9" descr="C:\Users\Iva\AppData\Local\Microsoft\Windows\Temporary Internet Files\Content.IE5\UO5MN9PV\MC9001134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738" y="2205038"/>
            <a:ext cx="903287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10" descr="C:\Users\Iva\AppData\Local\Microsoft\Windows\Temporary Internet Files\Content.IE5\6EYN85P0\MC90011333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500563" y="4581525"/>
            <a:ext cx="1522412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11" descr="C:\Users\Iva\AppData\Local\Microsoft\Windows\Temporary Internet Files\Content.IE5\GKA1EFGA\MC90032077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59563" y="4437063"/>
            <a:ext cx="1296987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12" descr="C:\Users\Iva\AppData\Local\Microsoft\Windows\Temporary Internet Files\Content.IE5\9YG1U1I7\MC900351201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8263" y="3357563"/>
            <a:ext cx="1079500" cy="896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13" descr="C:\Users\Iva\AppData\Local\Microsoft\Windows\Temporary Internet Files\Content.IE5\BH0NJVY5\MC900305221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219700" y="1844675"/>
            <a:ext cx="1296988" cy="102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Bibliografické citace</a:t>
            </a:r>
          </a:p>
        </p:txBody>
      </p:sp>
      <p:sp>
        <p:nvSpPr>
          <p:cNvPr id="20483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obrázky: Klipart </a:t>
            </a:r>
            <a:r>
              <a:rPr lang="cs-CZ">
                <a:latin typeface="Calibri" pitchFamily="34" charset="0"/>
                <a:hlinkClick r:id="rId2"/>
              </a:rPr>
              <a:t>http://microsoft.office.com</a:t>
            </a:r>
            <a:endParaRPr lang="cs-CZ">
              <a:latin typeface="Calibri" pitchFamily="34" charset="0"/>
            </a:endParaRPr>
          </a:p>
          <a:p>
            <a:endParaRPr lang="cs-CZ" i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untain">
    <a:dk1>
      <a:srgbClr val="000000"/>
    </a:dk1>
    <a:lt1>
      <a:srgbClr val="FFFFFF"/>
    </a:lt1>
    <a:dk2>
      <a:srgbClr val="0536B3"/>
    </a:dk2>
    <a:lt2>
      <a:srgbClr val="7CB7F8"/>
    </a:lt2>
    <a:accent1>
      <a:srgbClr val="3F9EE4"/>
    </a:accent1>
    <a:accent2>
      <a:srgbClr val="77B559"/>
    </a:accent2>
    <a:accent3>
      <a:srgbClr val="E4A81B"/>
    </a:accent3>
    <a:accent4>
      <a:srgbClr val="108BB4"/>
    </a:accent4>
    <a:accent5>
      <a:srgbClr val="DA7328"/>
    </a:accent5>
    <a:accent6>
      <a:srgbClr val="AE589F"/>
    </a:accent6>
    <a:hlink>
      <a:srgbClr val="460245"/>
    </a:hlink>
    <a:folHlink>
      <a:srgbClr val="AC17D6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61</TotalTime>
  <Words>194</Words>
  <Application>Microsoft Office PowerPoint</Application>
  <PresentationFormat>Předvádění na obrazovce (4:3)</PresentationFormat>
  <Paragraphs>48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Century Schoolbook</vt:lpstr>
      <vt:lpstr>Wingdings</vt:lpstr>
      <vt:lpstr>Wingdings 2</vt:lpstr>
      <vt:lpstr>Calibri</vt:lpstr>
      <vt:lpstr>Arkýř</vt:lpstr>
      <vt:lpstr>Zimní sporty</vt:lpstr>
      <vt:lpstr>Snímek 2</vt:lpstr>
      <vt:lpstr>Proč je důležité sportovat?</vt:lpstr>
      <vt:lpstr>Otázky</vt:lpstr>
      <vt:lpstr>V zimě můžu dělat tyto sporty</vt:lpstr>
      <vt:lpstr>Sjezdové lyžování</vt:lpstr>
      <vt:lpstr>Běh na lyžích</vt:lpstr>
      <vt:lpstr>Snowboarding</vt:lpstr>
      <vt:lpstr>Krasobruslení</vt:lpstr>
      <vt:lpstr>Rychlobruslení</vt:lpstr>
      <vt:lpstr>Jízda na bobech a na saních</vt:lpstr>
      <vt:lpstr>Curling a mnoho dalších…</vt:lpstr>
      <vt:lpstr>Zakroužkuj, co si v zimě ke sportování oblékneš: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8</cp:revision>
  <dcterms:created xsi:type="dcterms:W3CDTF">2011-04-12T15:51:18Z</dcterms:created>
  <dcterms:modified xsi:type="dcterms:W3CDTF">2012-05-29T19:08:29Z</dcterms:modified>
</cp:coreProperties>
</file>