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2"/>
  </p:notesMasterIdLst>
  <p:sldIdLst>
    <p:sldId id="27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8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64" y="-5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916C59-716A-45F8-8921-40B4759E943F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0A4D6-6117-4603-BDC9-A88BFF5A86C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5554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ubonic_plague_map.PN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opulation_pyramid_CZE_2007rel.pn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odnost.png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lodnost.png" TargetMode="External"/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echPassportCover.png" TargetMode="External"/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alach_1787.jpg" TargetMode="External"/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Festiwal_pzko_1078.jpg" TargetMode="External"/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%C4%9B%C5%99%C3%ADc%C3%AD_-_s%C4%8D%C3%ADt%C3%A1n%C3%AD.png" TargetMode="External"/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http://cs.wikipedia.org/wiki/Soubor:Bubonic_plague_map.PNG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7813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http://cs.wikipedia.org/wiki/Soubor:Population_pyramid_CZE_2007rel.png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70A4D6-6117-4603-BDC9-A88BFF5A86CB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867942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http://cs.wikipedia.org/wiki/Soubor:Plodnost.png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02292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http://cs.wikipedia.org/wiki/Soubor:Plodnost.png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2417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http://cs.wikipedia.org/wiki/Soubor:CzechPassportCover.png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8193667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http://cs.wikipedia.org/wiki/Soubor:Valach_1787.jpg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91129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http://cs.wikipedia.org/wiki/Soubor:Festiwal_pzko_1078.jpg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C4FA076-2728-4B8F-8B81-D8EE3FD0AFE5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123989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http://cs.wikipedia.org/wiki/Soubor:V%C4%9B%C5%99%C3%ADc%C3%AD_-_s%C4%8D%C3%ADt%C3%A1n%C3%AD.png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770A4D6-6117-4603-BDC9-A88BFF5A86CB}" type="slidenum">
              <a:rPr lang="cs-CZ" smtClean="0"/>
              <a:pPr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65666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7.2.2014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iki/%C4%8Cesk%C3%A9_Slezsko" TargetMode="External"/><Relationship Id="rId4" Type="http://schemas.openxmlformats.org/officeDocument/2006/relationships/hyperlink" Target="http://cs.wikipedia.org/wiki/Morava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Obyvatelstvo_%C4%8Cesk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obyvatelstvo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13.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21.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obsahuje informace o obyvatelstvu, národnostní a </a:t>
            </a:r>
            <a:r>
              <a:rPr lang="cs-CZ" sz="1600" smtClean="0">
                <a:effectLst/>
              </a:rPr>
              <a:t>etnografické struktuře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 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94414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Vývoj osídlení a zalidnění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760640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</a:rPr>
              <a:t>Trvalé osídlení od paleolitu </a:t>
            </a:r>
            <a:r>
              <a:rPr lang="cs-CZ" dirty="0" smtClean="0"/>
              <a:t>(starší doba kamenná)</a:t>
            </a:r>
          </a:p>
          <a:p>
            <a:r>
              <a:rPr lang="cs-CZ" dirty="0" smtClean="0"/>
              <a:t>Keltská oppida, centra germánských kmenů a od 6. století Slované</a:t>
            </a:r>
          </a:p>
          <a:p>
            <a:r>
              <a:rPr lang="cs-CZ" dirty="0" smtClean="0"/>
              <a:t>Osídlení </a:t>
            </a:r>
            <a:r>
              <a:rPr lang="cs-CZ" b="1" dirty="0" smtClean="0">
                <a:solidFill>
                  <a:srgbClr val="92D050"/>
                </a:solidFill>
              </a:rPr>
              <a:t>bylo prostorově nesouvislé </a:t>
            </a:r>
            <a:r>
              <a:rPr lang="cs-CZ" dirty="0" smtClean="0"/>
              <a:t>– </a:t>
            </a:r>
            <a:r>
              <a:rPr lang="cs-CZ" b="1" dirty="0" smtClean="0">
                <a:solidFill>
                  <a:srgbClr val="00B0F0"/>
                </a:solidFill>
              </a:rPr>
              <a:t>nízké nadmořské výšky, podél řek s příznivými podmínkami pro lov zemědělství a dobytkářství, podél dopravních cest</a:t>
            </a:r>
          </a:p>
          <a:p>
            <a:r>
              <a:rPr lang="cs-CZ" dirty="0" smtClean="0"/>
              <a:t>Lesy kryly všechny hory a vrchoviny</a:t>
            </a:r>
          </a:p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Od 12. století </a:t>
            </a:r>
            <a:r>
              <a:rPr lang="cs-CZ" dirty="0" smtClean="0"/>
              <a:t>probíhala kolonizace domácím obyvatelstvem</a:t>
            </a:r>
          </a:p>
          <a:p>
            <a:r>
              <a:rPr lang="cs-CZ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Od 13. století </a:t>
            </a:r>
            <a:r>
              <a:rPr lang="cs-CZ" dirty="0" smtClean="0"/>
              <a:t>kolonizace pohraničí kolonisty také původem z Německa na pozvání českých panovníků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Již ve středověku tak vzniklo vícejazyčné osídlení Čech, Moravy a Slezska</a:t>
            </a:r>
          </a:p>
          <a:p>
            <a:r>
              <a:rPr lang="cs-CZ" dirty="0" smtClean="0"/>
              <a:t>Obyvatelstvo se podle mateřského jazyka dělilo na mluvící </a:t>
            </a:r>
            <a:r>
              <a:rPr lang="cs-CZ" b="1" dirty="0" smtClean="0">
                <a:solidFill>
                  <a:srgbClr val="FFFF00"/>
                </a:solidFill>
              </a:rPr>
              <a:t>česky nebo německy</a:t>
            </a:r>
            <a:endParaRPr lang="cs-CZ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4773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Bubonic plague map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0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71800" y="116632"/>
            <a:ext cx="6372200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Postup morové epidemie v Evropě ve 14. století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05283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/>
              <a:t>Vývoj osídlení a </a:t>
            </a:r>
            <a:r>
              <a:rPr lang="cs-CZ" dirty="0" smtClean="0"/>
              <a:t>zalidnění do r. 1918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363272" cy="5472608"/>
          </a:xfrm>
        </p:spPr>
        <p:txBody>
          <a:bodyPr>
            <a:normAutofit/>
          </a:bodyPr>
          <a:lstStyle/>
          <a:p>
            <a:r>
              <a:rPr lang="cs-CZ" dirty="0" smtClean="0"/>
              <a:t>Přes vysokou porodnost byl p. přírůstek </a:t>
            </a:r>
            <a:r>
              <a:rPr lang="cs-CZ" b="1" dirty="0" smtClean="0">
                <a:solidFill>
                  <a:srgbClr val="FFFF00"/>
                </a:solidFill>
              </a:rPr>
              <a:t>do poloviny 18. století velmi nízký</a:t>
            </a:r>
            <a:r>
              <a:rPr lang="cs-CZ" dirty="0" smtClean="0"/>
              <a:t> – nakažlivé nemoci (mor, cholera, tyfus), periodické neúrody, války decimovaly obyvatelstvo</a:t>
            </a:r>
          </a:p>
          <a:p>
            <a:r>
              <a:rPr lang="cs-CZ" dirty="0" smtClean="0"/>
              <a:t>Probíhala </a:t>
            </a:r>
            <a:r>
              <a:rPr lang="cs-CZ" b="1" dirty="0" smtClean="0">
                <a:solidFill>
                  <a:srgbClr val="FF0000"/>
                </a:solidFill>
              </a:rPr>
              <a:t>1. fáze demografické revoluce</a:t>
            </a:r>
          </a:p>
          <a:p>
            <a:r>
              <a:rPr lang="cs-CZ" dirty="0" smtClean="0"/>
              <a:t>V </a:t>
            </a:r>
            <a:r>
              <a:rPr lang="cs-CZ" b="1" dirty="0" smtClean="0">
                <a:solidFill>
                  <a:srgbClr val="92D050"/>
                </a:solidFill>
              </a:rPr>
              <a:t>19. století </a:t>
            </a:r>
            <a:r>
              <a:rPr lang="cs-CZ" dirty="0" smtClean="0"/>
              <a:t>– lepší zajištění obživy, zlepšení hygienické situace, porodnost stagnuje – zdvojnásobení počtu obyvatel</a:t>
            </a:r>
          </a:p>
          <a:p>
            <a:r>
              <a:rPr lang="cs-CZ" b="1" dirty="0" smtClean="0">
                <a:solidFill>
                  <a:srgbClr val="FF0000"/>
                </a:solidFill>
              </a:rPr>
              <a:t>2. fáze DR</a:t>
            </a:r>
          </a:p>
          <a:p>
            <a:r>
              <a:rPr lang="cs-CZ" dirty="0" smtClean="0"/>
              <a:t>Populační vývoj ve </a:t>
            </a:r>
            <a:r>
              <a:rPr lang="cs-CZ" b="1" dirty="0" smtClean="0">
                <a:solidFill>
                  <a:srgbClr val="92D050"/>
                </a:solidFill>
              </a:rPr>
              <a:t>20</a:t>
            </a:r>
            <a:r>
              <a:rPr lang="cs-CZ" dirty="0" smtClean="0"/>
              <a:t>. </a:t>
            </a:r>
            <a:r>
              <a:rPr lang="cs-CZ" dirty="0" smtClean="0">
                <a:solidFill>
                  <a:srgbClr val="92D050"/>
                </a:solidFill>
              </a:rPr>
              <a:t>století</a:t>
            </a:r>
            <a:r>
              <a:rPr lang="cs-CZ" dirty="0" smtClean="0"/>
              <a:t> byl značně nerovnoměrný</a:t>
            </a:r>
          </a:p>
          <a:p>
            <a:r>
              <a:rPr lang="cs-CZ" dirty="0" smtClean="0"/>
              <a:t>Čechy, Morava a Slezsko vstoupily do </a:t>
            </a:r>
            <a:r>
              <a:rPr lang="cs-CZ" b="1" dirty="0" smtClean="0">
                <a:solidFill>
                  <a:srgbClr val="FF0000"/>
                </a:solidFill>
              </a:rPr>
              <a:t>3. fáze DR </a:t>
            </a:r>
            <a:r>
              <a:rPr lang="cs-CZ" dirty="0" smtClean="0"/>
              <a:t>– klesá porodnost a pomalu i úmrtnost</a:t>
            </a:r>
          </a:p>
          <a:p>
            <a:r>
              <a:rPr lang="cs-CZ" dirty="0" smtClean="0"/>
              <a:t>Vývoj značně ovlivnily politické </a:t>
            </a:r>
            <a:r>
              <a:rPr lang="cs-CZ" dirty="0"/>
              <a:t>u</a:t>
            </a:r>
            <a:r>
              <a:rPr lang="cs-CZ" dirty="0" smtClean="0"/>
              <a:t>dálosti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9128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ctr"/>
            <a:r>
              <a:rPr lang="cs-CZ" dirty="0"/>
              <a:t>Vývoj osídlení a zalidnění </a:t>
            </a:r>
            <a:r>
              <a:rPr lang="cs-CZ" dirty="0" smtClean="0"/>
              <a:t>po </a:t>
            </a:r>
            <a:r>
              <a:rPr lang="cs-CZ" dirty="0"/>
              <a:t>r. 1918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0600"/>
          </a:xfrm>
        </p:spPr>
        <p:txBody>
          <a:bodyPr>
            <a:normAutofit/>
          </a:bodyPr>
          <a:lstStyle/>
          <a:p>
            <a:r>
              <a:rPr lang="cs-CZ" dirty="0"/>
              <a:t>Za </a:t>
            </a:r>
            <a:r>
              <a:rPr lang="cs-CZ" dirty="0" smtClean="0"/>
              <a:t>1. SV </a:t>
            </a:r>
            <a:r>
              <a:rPr lang="cs-CZ" dirty="0"/>
              <a:t>se </a:t>
            </a:r>
            <a:r>
              <a:rPr lang="cs-CZ" b="1" dirty="0">
                <a:solidFill>
                  <a:srgbClr val="FFC000"/>
                </a:solidFill>
              </a:rPr>
              <a:t>snížila sňatečnost i porodnost</a:t>
            </a:r>
            <a:r>
              <a:rPr lang="cs-CZ" dirty="0"/>
              <a:t>, roku 1918 zemi zasáhla epidemie španělské chřipky, před válkou rovněž docházelo ke </a:t>
            </a:r>
            <a:r>
              <a:rPr lang="cs-CZ" b="1" dirty="0">
                <a:solidFill>
                  <a:srgbClr val="FFC000"/>
                </a:solidFill>
              </a:rPr>
              <a:t>značné </a:t>
            </a:r>
            <a:r>
              <a:rPr lang="cs-CZ" b="1" dirty="0" smtClean="0">
                <a:solidFill>
                  <a:srgbClr val="FFC000"/>
                </a:solidFill>
              </a:rPr>
              <a:t>emigraci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Němci</a:t>
            </a:r>
            <a:r>
              <a:rPr lang="cs-CZ" dirty="0"/>
              <a:t> tvořili </a:t>
            </a:r>
            <a:r>
              <a:rPr lang="cs-CZ" b="1" dirty="0">
                <a:solidFill>
                  <a:srgbClr val="00B0F0"/>
                </a:solidFill>
              </a:rPr>
              <a:t>30% obyvatelstva</a:t>
            </a:r>
            <a:r>
              <a:rPr lang="cs-CZ" dirty="0"/>
              <a:t>, většina z nich žila v </a:t>
            </a:r>
            <a:r>
              <a:rPr lang="cs-CZ" b="1" dirty="0">
                <a:solidFill>
                  <a:srgbClr val="00B0F0"/>
                </a:solidFill>
              </a:rPr>
              <a:t>pohraničních okresech</a:t>
            </a:r>
            <a:r>
              <a:rPr lang="cs-CZ" dirty="0"/>
              <a:t>, dále tu pak byla etnika Poláků a Židů (kolem 2 </a:t>
            </a:r>
            <a:r>
              <a:rPr lang="cs-CZ" dirty="0" smtClean="0"/>
              <a:t>%)</a:t>
            </a:r>
          </a:p>
          <a:p>
            <a:r>
              <a:rPr lang="pl-PL" dirty="0"/>
              <a:t>Naděje na dožití stoupla z 49,2 let (rok 1921) na 58,5 let (1937</a:t>
            </a:r>
            <a:r>
              <a:rPr lang="pl-PL" dirty="0" smtClean="0"/>
              <a:t>)</a:t>
            </a:r>
          </a:p>
          <a:p>
            <a:r>
              <a:rPr lang="cs-CZ" b="1" dirty="0">
                <a:solidFill>
                  <a:srgbClr val="FF0000"/>
                </a:solidFill>
              </a:rPr>
              <a:t>1920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/>
              <a:t>necelých </a:t>
            </a:r>
            <a:r>
              <a:rPr lang="cs-CZ" b="1" dirty="0">
                <a:solidFill>
                  <a:srgbClr val="FF0000"/>
                </a:solidFill>
              </a:rPr>
              <a:t>10 miliónů </a:t>
            </a:r>
            <a:r>
              <a:rPr lang="cs-CZ" b="1" dirty="0" smtClean="0">
                <a:solidFill>
                  <a:srgbClr val="FF0000"/>
                </a:solidFill>
              </a:rPr>
              <a:t>obyvatel</a:t>
            </a:r>
          </a:p>
          <a:p>
            <a:r>
              <a:rPr lang="cs-CZ" dirty="0" smtClean="0"/>
              <a:t>Zvyšovala </a:t>
            </a:r>
            <a:r>
              <a:rPr lang="cs-CZ" dirty="0"/>
              <a:t>se sňatečnost i natalita, ve </a:t>
            </a:r>
            <a:r>
              <a:rPr lang="cs-CZ" b="1" dirty="0">
                <a:solidFill>
                  <a:srgbClr val="00B050"/>
                </a:solidFill>
              </a:rPr>
              <a:t>30. letech v důsledku celosvětové hospodářské krize hrozila </a:t>
            </a:r>
            <a:r>
              <a:rPr lang="cs-CZ" b="1" dirty="0" smtClean="0">
                <a:solidFill>
                  <a:srgbClr val="00B050"/>
                </a:solidFill>
              </a:rPr>
              <a:t>depopulace </a:t>
            </a:r>
            <a:r>
              <a:rPr lang="cs-CZ" dirty="0" smtClean="0"/>
              <a:t>(snížení porodnosti, vylidnění)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518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856984" cy="562074"/>
          </a:xfrm>
        </p:spPr>
        <p:txBody>
          <a:bodyPr>
            <a:normAutofit/>
          </a:bodyPr>
          <a:lstStyle/>
          <a:p>
            <a:pPr algn="ctr"/>
            <a:r>
              <a:rPr lang="cs-CZ" sz="2800" dirty="0"/>
              <a:t>Vývoj osídlení a zalidnění po r. </a:t>
            </a:r>
            <a:r>
              <a:rPr lang="cs-CZ" sz="2800" dirty="0" smtClean="0"/>
              <a:t>1938, 1945, 1989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68863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Po </a:t>
            </a:r>
            <a:r>
              <a:rPr lang="cs-CZ" b="1" dirty="0">
                <a:solidFill>
                  <a:srgbClr val="FF0000"/>
                </a:solidFill>
              </a:rPr>
              <a:t>Mnichovském diktátu </a:t>
            </a:r>
            <a:r>
              <a:rPr lang="cs-CZ" dirty="0"/>
              <a:t>30. 9. </a:t>
            </a:r>
            <a:r>
              <a:rPr lang="cs-CZ" dirty="0">
                <a:solidFill>
                  <a:srgbClr val="FF0000"/>
                </a:solidFill>
              </a:rPr>
              <a:t>1938</a:t>
            </a:r>
            <a:r>
              <a:rPr lang="cs-CZ" dirty="0"/>
              <a:t> došlo </a:t>
            </a:r>
            <a:r>
              <a:rPr lang="cs-CZ" b="1" dirty="0">
                <a:solidFill>
                  <a:srgbClr val="FF0000"/>
                </a:solidFill>
              </a:rPr>
              <a:t>přišla republika o 37 % svého území, na kterém žilo asi 36 % </a:t>
            </a:r>
            <a:r>
              <a:rPr lang="cs-CZ" b="1" dirty="0" smtClean="0">
                <a:solidFill>
                  <a:srgbClr val="FF0000"/>
                </a:solidFill>
              </a:rPr>
              <a:t>obyvatel</a:t>
            </a:r>
          </a:p>
          <a:p>
            <a:r>
              <a:rPr lang="cs-CZ" b="1" dirty="0">
                <a:solidFill>
                  <a:srgbClr val="FFC000"/>
                </a:solidFill>
              </a:rPr>
              <a:t>P</a:t>
            </a:r>
            <a:r>
              <a:rPr lang="cs-CZ" b="1" dirty="0" smtClean="0">
                <a:solidFill>
                  <a:srgbClr val="FFC000"/>
                </a:solidFill>
              </a:rPr>
              <a:t>řesuny </a:t>
            </a:r>
            <a:r>
              <a:rPr lang="cs-CZ" b="1" dirty="0">
                <a:solidFill>
                  <a:srgbClr val="FFC000"/>
                </a:solidFill>
              </a:rPr>
              <a:t>obyvatelstva do vnitrozemí</a:t>
            </a:r>
            <a:r>
              <a:rPr lang="cs-CZ" dirty="0"/>
              <a:t>, emigrace Židů a </a:t>
            </a:r>
            <a:r>
              <a:rPr lang="cs-CZ" dirty="0" smtClean="0"/>
              <a:t>antifašistů</a:t>
            </a:r>
          </a:p>
          <a:p>
            <a:r>
              <a:rPr lang="cs-CZ" b="1" dirty="0">
                <a:solidFill>
                  <a:srgbClr val="00B0F0"/>
                </a:solidFill>
              </a:rPr>
              <a:t>Největším zásahem do demografického složení obyvatelstva byl odsun 3 milionů Němců, čímž se obyvatelstvo českých zemí snížilo na 8,7 </a:t>
            </a:r>
            <a:r>
              <a:rPr lang="cs-CZ" b="1" dirty="0" smtClean="0">
                <a:solidFill>
                  <a:srgbClr val="00B0F0"/>
                </a:solidFill>
              </a:rPr>
              <a:t>milionu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1948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/>
              <a:t>navíc odešla vlna 60 tisíc politických </a:t>
            </a:r>
            <a:r>
              <a:rPr lang="cs-CZ" dirty="0" smtClean="0"/>
              <a:t>emigrantů</a:t>
            </a:r>
          </a:p>
          <a:p>
            <a:r>
              <a:rPr lang="cs-CZ" dirty="0" smtClean="0"/>
              <a:t>Z</a:t>
            </a:r>
            <a:r>
              <a:rPr lang="cs-CZ" dirty="0"/>
              <a:t> hlediska výše </a:t>
            </a:r>
            <a:r>
              <a:rPr lang="cs-CZ" b="1" dirty="0">
                <a:solidFill>
                  <a:srgbClr val="92D050"/>
                </a:solidFill>
              </a:rPr>
              <a:t>úhrnné plodnosti je ČR dnes již na úrovni průměru západoevropských </a:t>
            </a:r>
            <a:r>
              <a:rPr lang="cs-CZ" b="1" dirty="0" smtClean="0">
                <a:solidFill>
                  <a:srgbClr val="92D050"/>
                </a:solidFill>
              </a:rPr>
              <a:t>zemí</a:t>
            </a:r>
          </a:p>
          <a:p>
            <a:r>
              <a:rPr lang="cs-CZ" dirty="0" smtClean="0"/>
              <a:t>Absolutní </a:t>
            </a:r>
            <a:r>
              <a:rPr lang="cs-CZ" b="1" dirty="0">
                <a:solidFill>
                  <a:srgbClr val="F8BEED"/>
                </a:solidFill>
              </a:rPr>
              <a:t>stárnutí obyvatelstva ČR </a:t>
            </a:r>
            <a:r>
              <a:rPr lang="cs-CZ" dirty="0"/>
              <a:t>je objektivní demografický proces; zčásti je nutným následkem prodlužování lidského života, z části nutnou daní za omezení plodnosti v předchozích letech</a:t>
            </a:r>
          </a:p>
        </p:txBody>
      </p:sp>
    </p:spTree>
    <p:extLst>
      <p:ext uri="{BB962C8B-B14F-4D97-AF65-F5344CB8AC3E}">
        <p14:creationId xmlns:p14="http://schemas.microsoft.com/office/powerpoint/2010/main" xmlns="" val="10872921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Vývoj populace v Českých zemích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201233477"/>
              </p:ext>
            </p:extLst>
          </p:nvPr>
        </p:nvGraphicFramePr>
        <p:xfrm>
          <a:off x="395537" y="836712"/>
          <a:ext cx="8373615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91205"/>
                <a:gridCol w="2791205"/>
                <a:gridCol w="2791205"/>
              </a:tblGrid>
              <a:tr h="364541"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Rok</a:t>
                      </a:r>
                      <a:endParaRPr lang="cs-CZ" sz="1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Celkem</a:t>
                      </a:r>
                      <a:endParaRPr lang="cs-CZ" sz="1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Změna (%)</a:t>
                      </a:r>
                      <a:endParaRPr lang="cs-CZ" sz="180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1857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7 016 531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---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1869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7 617 230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+8,6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1880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8 222 013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+5,4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1900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8 665 421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+8,2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1910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9 372 214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+7,5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1921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10 078 637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-0,7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10 009 578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+6,6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1950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10 674 386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-16,7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1961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8 896 133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+7,6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1970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9 571 531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+2,5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1980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9 807 697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+4,9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1991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10 291 927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+0,01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2001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10 230 060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-0,7</a:t>
                      </a:r>
                      <a:endParaRPr lang="cs-CZ" sz="1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64541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2011</a:t>
                      </a:r>
                      <a:endParaRPr lang="cs-CZ" sz="1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u="sng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10 526 214</a:t>
                      </a:r>
                      <a:endParaRPr lang="cs-CZ" sz="1800" b="1" u="sng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+2,9</a:t>
                      </a:r>
                      <a:endParaRPr lang="cs-CZ" sz="1800" b="1" dirty="0">
                        <a:solidFill>
                          <a:srgbClr val="FF0000"/>
                        </a:solidFill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401387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2405"/>
            <a:ext cx="8229600" cy="706090"/>
          </a:xfrm>
        </p:spPr>
        <p:txBody>
          <a:bodyPr/>
          <a:lstStyle/>
          <a:p>
            <a:pPr algn="ctr"/>
            <a:r>
              <a:rPr lang="cs-CZ" dirty="0" smtClean="0"/>
              <a:t>Obyvatelstvo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764704"/>
            <a:ext cx="4608512" cy="5904656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>
                <a:solidFill>
                  <a:srgbClr val="FF0000"/>
                </a:solidFill>
              </a:rPr>
              <a:t>Míra porodnosti v Česku patří mezi nejnižší na světě, v roce 2012 to bylo 1,27 dětí na jednu </a:t>
            </a:r>
            <a:r>
              <a:rPr lang="cs-CZ" b="1" dirty="0" smtClean="0">
                <a:solidFill>
                  <a:srgbClr val="FF0000"/>
                </a:solidFill>
              </a:rPr>
              <a:t>ženu</a:t>
            </a:r>
          </a:p>
          <a:p>
            <a:r>
              <a:rPr lang="cs-CZ" dirty="0" smtClean="0"/>
              <a:t>Celkový </a:t>
            </a:r>
            <a:r>
              <a:rPr lang="cs-CZ" dirty="0"/>
              <a:t>počet obyvatelstva dle odhadů ČSÚ v letech </a:t>
            </a:r>
            <a:r>
              <a:rPr lang="cs-CZ" dirty="0" smtClean="0"/>
              <a:t>1995 –</a:t>
            </a:r>
            <a:r>
              <a:rPr lang="cs-CZ" dirty="0"/>
              <a:t>2002 mírně klesal, </a:t>
            </a:r>
            <a:r>
              <a:rPr lang="cs-CZ" b="1" dirty="0">
                <a:solidFill>
                  <a:srgbClr val="FFC000"/>
                </a:solidFill>
              </a:rPr>
              <a:t>nyní se celkový přírůstek pohybuje okolo </a:t>
            </a:r>
            <a:r>
              <a:rPr lang="cs-CZ" b="1" dirty="0" smtClean="0">
                <a:solidFill>
                  <a:srgbClr val="FFC000"/>
                </a:solidFill>
              </a:rPr>
              <a:t>nuly </a:t>
            </a:r>
            <a:r>
              <a:rPr lang="cs-CZ" b="1" dirty="0">
                <a:solidFill>
                  <a:srgbClr val="FFC000"/>
                </a:solidFill>
              </a:rPr>
              <a:t>díky sílící imigraci ze zahraničí, přičemž přirozený přírůstek je od roku 1994 </a:t>
            </a:r>
            <a:r>
              <a:rPr lang="cs-CZ" b="1" dirty="0" smtClean="0">
                <a:solidFill>
                  <a:srgbClr val="FFC000"/>
                </a:solidFill>
              </a:rPr>
              <a:t>záporný</a:t>
            </a:r>
          </a:p>
          <a:p>
            <a:r>
              <a:rPr lang="cs-CZ" b="1" dirty="0">
                <a:solidFill>
                  <a:srgbClr val="00B0F0"/>
                </a:solidFill>
              </a:rPr>
              <a:t>Průměrná délka života </a:t>
            </a:r>
            <a:r>
              <a:rPr lang="cs-CZ" dirty="0"/>
              <a:t>se postupně pomalu prodlužuje a přesahuje </a:t>
            </a:r>
            <a:r>
              <a:rPr lang="cs-CZ" b="1" dirty="0">
                <a:solidFill>
                  <a:srgbClr val="00B0F0"/>
                </a:solidFill>
              </a:rPr>
              <a:t>72 let u mužů a 79 let u žen </a:t>
            </a:r>
            <a:r>
              <a:rPr lang="cs-CZ" dirty="0"/>
              <a:t>(odhad </a:t>
            </a:r>
            <a:r>
              <a:rPr lang="cs-CZ" dirty="0" smtClean="0"/>
              <a:t>2004)</a:t>
            </a:r>
            <a:endParaRPr lang="cs-CZ" dirty="0"/>
          </a:p>
          <a:p>
            <a:r>
              <a:rPr lang="cs-CZ" dirty="0" smtClean="0"/>
              <a:t>Ve </a:t>
            </a:r>
            <a:r>
              <a:rPr lang="cs-CZ" b="1" dirty="0">
                <a:solidFill>
                  <a:schemeClr val="bg1"/>
                </a:solidFill>
              </a:rPr>
              <a:t>městech</a:t>
            </a:r>
            <a:r>
              <a:rPr lang="cs-CZ" dirty="0"/>
              <a:t> </a:t>
            </a:r>
            <a:r>
              <a:rPr lang="cs-CZ" dirty="0" smtClean="0"/>
              <a:t>žije </a:t>
            </a:r>
            <a:r>
              <a:rPr lang="cs-CZ" b="1" dirty="0">
                <a:solidFill>
                  <a:schemeClr val="bg1"/>
                </a:solidFill>
              </a:rPr>
              <a:t>71 % </a:t>
            </a:r>
            <a:r>
              <a:rPr lang="cs-CZ" dirty="0" smtClean="0"/>
              <a:t>populace</a:t>
            </a:r>
          </a:p>
          <a:p>
            <a:endParaRPr lang="cs-CZ" dirty="0" smtClean="0"/>
          </a:p>
        </p:txBody>
      </p:sp>
      <p:pic>
        <p:nvPicPr>
          <p:cNvPr id="2050" name="Picture 2" descr="Soubor:Population pyramid CZE 2007rel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764704"/>
            <a:ext cx="4248472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99006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Plodnost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6705"/>
            <a:ext cx="9144000" cy="68512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17574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ctr"/>
            <a:r>
              <a:rPr lang="cs-CZ" dirty="0"/>
              <a:t>Národnostní složení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fontScale="92500"/>
          </a:bodyPr>
          <a:lstStyle/>
          <a:p>
            <a:r>
              <a:rPr lang="cs-CZ" dirty="0"/>
              <a:t>Podle výsledků sčítání lidu v roce 2001 se k </a:t>
            </a:r>
            <a:r>
              <a:rPr lang="cs-CZ" b="1" dirty="0">
                <a:solidFill>
                  <a:srgbClr val="FF0000"/>
                </a:solidFill>
              </a:rPr>
              <a:t>české národnosti hlásilo 90,4% obyvatel</a:t>
            </a:r>
            <a:r>
              <a:rPr lang="cs-CZ" dirty="0"/>
              <a:t>, čímž Česká republika byla jedním z nejvíce národnostně homogenních (stejnorodých) států v Evropě </a:t>
            </a:r>
            <a:endParaRPr lang="cs-CZ" dirty="0" smtClean="0"/>
          </a:p>
          <a:p>
            <a:r>
              <a:rPr lang="cs-CZ" dirty="0" smtClean="0"/>
              <a:t>Ostatní </a:t>
            </a:r>
            <a:r>
              <a:rPr lang="cs-CZ" dirty="0"/>
              <a:t>národnosti byly v ČR zastoupeny jen následovně: </a:t>
            </a:r>
            <a:r>
              <a:rPr lang="cs-CZ" b="1" dirty="0">
                <a:solidFill>
                  <a:schemeClr val="bg1"/>
                </a:solidFill>
              </a:rPr>
              <a:t>moravská</a:t>
            </a:r>
            <a:r>
              <a:rPr lang="cs-CZ" dirty="0"/>
              <a:t> (3,7 %), </a:t>
            </a:r>
            <a:r>
              <a:rPr lang="cs-CZ" b="1" dirty="0">
                <a:solidFill>
                  <a:schemeClr val="bg1"/>
                </a:solidFill>
              </a:rPr>
              <a:t>slovenská</a:t>
            </a:r>
            <a:r>
              <a:rPr lang="cs-CZ" dirty="0"/>
              <a:t> (1,89 %), </a:t>
            </a:r>
            <a:r>
              <a:rPr lang="cs-CZ" b="1" dirty="0">
                <a:solidFill>
                  <a:schemeClr val="bg1"/>
                </a:solidFill>
              </a:rPr>
              <a:t>slezská</a:t>
            </a:r>
            <a:r>
              <a:rPr lang="cs-CZ" dirty="0"/>
              <a:t> (0,10 %), </a:t>
            </a:r>
            <a:r>
              <a:rPr lang="cs-CZ" b="1" dirty="0">
                <a:solidFill>
                  <a:schemeClr val="bg1"/>
                </a:solidFill>
              </a:rPr>
              <a:t>polská</a:t>
            </a:r>
            <a:r>
              <a:rPr lang="cs-CZ" dirty="0"/>
              <a:t> (0,51 %), </a:t>
            </a:r>
            <a:r>
              <a:rPr lang="cs-CZ" b="1" dirty="0">
                <a:solidFill>
                  <a:schemeClr val="bg1"/>
                </a:solidFill>
              </a:rPr>
              <a:t>německá</a:t>
            </a:r>
            <a:r>
              <a:rPr lang="cs-CZ" dirty="0"/>
              <a:t> (0,38 %),</a:t>
            </a:r>
            <a:r>
              <a:rPr lang="cs-CZ" b="1" dirty="0">
                <a:solidFill>
                  <a:schemeClr val="bg1"/>
                </a:solidFill>
              </a:rPr>
              <a:t>ukrajinská</a:t>
            </a:r>
            <a:r>
              <a:rPr lang="cs-CZ" dirty="0"/>
              <a:t> (0,22 %), </a:t>
            </a:r>
            <a:r>
              <a:rPr lang="cs-CZ" b="1" dirty="0">
                <a:solidFill>
                  <a:schemeClr val="bg1"/>
                </a:solidFill>
              </a:rPr>
              <a:t>vietnamská</a:t>
            </a:r>
            <a:r>
              <a:rPr lang="cs-CZ" dirty="0"/>
              <a:t> (0,17 </a:t>
            </a:r>
            <a:r>
              <a:rPr lang="cs-CZ" dirty="0" smtClean="0"/>
              <a:t>%),</a:t>
            </a:r>
            <a:r>
              <a:rPr lang="cs-CZ" dirty="0"/>
              <a:t> </a:t>
            </a:r>
            <a:r>
              <a:rPr lang="cs-CZ" b="1" dirty="0">
                <a:solidFill>
                  <a:schemeClr val="bg1"/>
                </a:solidFill>
              </a:rPr>
              <a:t>romská</a:t>
            </a:r>
            <a:r>
              <a:rPr lang="cs-CZ" dirty="0"/>
              <a:t> (0,11 %) a ostatní (2,47 </a:t>
            </a:r>
            <a:r>
              <a:rPr lang="cs-CZ" dirty="0" smtClean="0"/>
              <a:t>%).</a:t>
            </a:r>
          </a:p>
          <a:p>
            <a:r>
              <a:rPr lang="cs-CZ" dirty="0"/>
              <a:t>Ovšem zejména v případě </a:t>
            </a:r>
            <a:r>
              <a:rPr lang="cs-CZ" b="1" dirty="0">
                <a:solidFill>
                  <a:srgbClr val="FFC000"/>
                </a:solidFill>
              </a:rPr>
              <a:t>romské národnosti neodpovídaly výsledky sčítání etnickému původu</a:t>
            </a:r>
            <a:r>
              <a:rPr lang="cs-CZ" dirty="0" smtClean="0"/>
              <a:t>,</a:t>
            </a:r>
            <a:r>
              <a:rPr lang="cs-CZ" dirty="0"/>
              <a:t> ačkoliv byli Romové státem, obcemi i školenými asistenty povzbuzováni k uvedení své národnosti do sčítacího </a:t>
            </a:r>
            <a:r>
              <a:rPr lang="cs-CZ" dirty="0" smtClean="0"/>
              <a:t>formuláře</a:t>
            </a:r>
          </a:p>
          <a:p>
            <a:r>
              <a:rPr lang="cs-CZ" dirty="0"/>
              <a:t>O</a:t>
            </a:r>
            <a:r>
              <a:rPr lang="cs-CZ" dirty="0" smtClean="0"/>
              <a:t>dhadovaný </a:t>
            </a:r>
            <a:r>
              <a:rPr lang="cs-CZ" dirty="0"/>
              <a:t>počet občanů romského etnika v České republice je asi 250 tisíc obyvatel</a:t>
            </a:r>
          </a:p>
        </p:txBody>
      </p:sp>
    </p:spTree>
    <p:extLst>
      <p:ext uri="{BB962C8B-B14F-4D97-AF65-F5344CB8AC3E}">
        <p14:creationId xmlns:p14="http://schemas.microsoft.com/office/powerpoint/2010/main" xmlns="" val="36532841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Národnostní skladba obyvatelstva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88632"/>
          </a:xfrm>
        </p:spPr>
        <p:txBody>
          <a:bodyPr>
            <a:normAutofit fontScale="92500"/>
          </a:bodyPr>
          <a:lstStyle/>
          <a:p>
            <a:r>
              <a:rPr lang="cs-CZ" dirty="0"/>
              <a:t>V posledním sčítání lidu v roce 2011 se </a:t>
            </a:r>
            <a:r>
              <a:rPr lang="cs-CZ" b="1" dirty="0">
                <a:solidFill>
                  <a:srgbClr val="FF0000"/>
                </a:solidFill>
              </a:rPr>
              <a:t>63,7 % obyvatel Česka přihlásilo k české národnosti</a:t>
            </a:r>
            <a:r>
              <a:rPr lang="cs-CZ" dirty="0"/>
              <a:t> (</a:t>
            </a:r>
            <a:r>
              <a:rPr lang="cs-CZ" b="1" dirty="0">
                <a:solidFill>
                  <a:srgbClr val="F8BEED"/>
                </a:solidFill>
              </a:rPr>
              <a:t>86 % z těch, kteří se k nějaké národnosti přihlásili</a:t>
            </a:r>
            <a:r>
              <a:rPr lang="cs-CZ" dirty="0"/>
              <a:t>), která zcela převažuje ve všech okresech Česka, 4,9 </a:t>
            </a:r>
            <a:r>
              <a:rPr lang="cs-CZ" dirty="0" smtClean="0"/>
              <a:t>%</a:t>
            </a:r>
            <a:r>
              <a:rPr lang="cs-CZ" dirty="0"/>
              <a:t> národnost </a:t>
            </a:r>
            <a:r>
              <a:rPr lang="cs-CZ" dirty="0" smtClean="0"/>
              <a:t>moravská</a:t>
            </a:r>
            <a:r>
              <a:rPr lang="cs-CZ" dirty="0"/>
              <a:t> a 0,1 </a:t>
            </a:r>
            <a:r>
              <a:rPr lang="cs-CZ" dirty="0" smtClean="0"/>
              <a:t>% národnost slezská,</a:t>
            </a:r>
            <a:r>
              <a:rPr lang="cs-CZ" dirty="0"/>
              <a:t> v obou případech rovněž hovořící převážně </a:t>
            </a:r>
            <a:r>
              <a:rPr lang="cs-CZ" dirty="0" smtClean="0"/>
              <a:t>česky</a:t>
            </a:r>
          </a:p>
          <a:p>
            <a:r>
              <a:rPr lang="cs-CZ" dirty="0" smtClean="0"/>
              <a:t>Podle </a:t>
            </a:r>
            <a:r>
              <a:rPr lang="cs-CZ" dirty="0"/>
              <a:t>názoru </a:t>
            </a:r>
            <a:r>
              <a:rPr lang="cs-CZ" dirty="0" smtClean="0"/>
              <a:t>ČSU</a:t>
            </a:r>
            <a:r>
              <a:rPr lang="cs-CZ" dirty="0"/>
              <a:t> jde o </a:t>
            </a:r>
            <a:r>
              <a:rPr lang="cs-CZ" b="1" dirty="0">
                <a:solidFill>
                  <a:srgbClr val="FFC000"/>
                </a:solidFill>
              </a:rPr>
              <a:t>důsledek rozdělení české národnosti</a:t>
            </a:r>
            <a:r>
              <a:rPr lang="cs-CZ" dirty="0"/>
              <a:t>, před sčítáním v roce 1991 ještě jednotné, v důsledku medializace </a:t>
            </a:r>
            <a:r>
              <a:rPr lang="cs-CZ" b="1" dirty="0">
                <a:solidFill>
                  <a:srgbClr val="92D050"/>
                </a:solidFill>
              </a:rPr>
              <a:t>moravské národnostní problematiky </a:t>
            </a:r>
            <a:r>
              <a:rPr lang="cs-CZ" dirty="0"/>
              <a:t>a tedy do jisté míry uměle</a:t>
            </a:r>
            <a:r>
              <a:rPr lang="cs-CZ" dirty="0" smtClean="0"/>
              <a:t>;</a:t>
            </a:r>
            <a:r>
              <a:rPr lang="cs-CZ" dirty="0"/>
              <a:t> </a:t>
            </a:r>
            <a:r>
              <a:rPr lang="cs-CZ" b="1" dirty="0">
                <a:solidFill>
                  <a:srgbClr val="00B0F0"/>
                </a:solidFill>
              </a:rPr>
              <a:t>politická strana Moravané</a:t>
            </a:r>
            <a:r>
              <a:rPr lang="cs-CZ" dirty="0"/>
              <a:t> tento stav naopak hodnotí jako projev spontánního národního </a:t>
            </a:r>
            <a:r>
              <a:rPr lang="cs-CZ" dirty="0" smtClean="0"/>
              <a:t>obrození</a:t>
            </a:r>
          </a:p>
          <a:p>
            <a:endParaRPr lang="cs-CZ" dirty="0" smtClean="0"/>
          </a:p>
          <a:p>
            <a:r>
              <a:rPr lang="cs-CZ" b="1" i="1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 26 % obyvatel Česka využilo při sčítání lidu v roce 2011 možnost nevyplňovat ve sčítacích formulářích dobrovolnou kolonku národnosti a ponechalo ji prázdnou</a:t>
            </a:r>
          </a:p>
        </p:txBody>
      </p:sp>
    </p:spTree>
    <p:extLst>
      <p:ext uri="{BB962C8B-B14F-4D97-AF65-F5344CB8AC3E}">
        <p14:creationId xmlns:p14="http://schemas.microsoft.com/office/powerpoint/2010/main" xmlns="" val="15643341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Moravian nationality 201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29"/>
            <a:ext cx="9144000" cy="68575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404664"/>
            <a:ext cx="4572000" cy="147732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Relativní zastoupení moravské národnosti podle obvodů obcí s rozšířenou působností v roce 2011 na území </a:t>
            </a: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  <a:hlinkClick r:id="rId4" tooltip="Morava"/>
              </a:rPr>
              <a:t>Moravy</a:t>
            </a: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 </a:t>
            </a:r>
            <a:r>
              <a:rPr lang="cs-CZ" dirty="0" err="1">
                <a:solidFill>
                  <a:schemeClr val="accent5">
                    <a:lumMod val="60000"/>
                    <a:lumOff val="40000"/>
                  </a:schemeClr>
                </a:solidFill>
              </a:rPr>
              <a:t>a</a:t>
            </a:r>
            <a:r>
              <a:rPr lang="cs-CZ" dirty="0" err="1">
                <a:solidFill>
                  <a:schemeClr val="accent5">
                    <a:lumMod val="60000"/>
                    <a:lumOff val="40000"/>
                  </a:schemeClr>
                </a:solidFill>
                <a:hlinkClick r:id="rId5" tooltip="České Slezsko"/>
              </a:rPr>
              <a:t>Slezska</a:t>
            </a:r>
            <a:r>
              <a:rPr lang="cs-CZ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 (historická moravsko-slezská zemská hranice není na mapě vyznačena)</a:t>
            </a:r>
          </a:p>
        </p:txBody>
      </p:sp>
    </p:spTree>
    <p:extLst>
      <p:ext uri="{BB962C8B-B14F-4D97-AF65-F5344CB8AC3E}">
        <p14:creationId xmlns:p14="http://schemas.microsoft.com/office/powerpoint/2010/main" xmlns="" val="2247759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7475"/>
            <a:ext cx="5328592" cy="706090"/>
          </a:xfrm>
        </p:spPr>
        <p:txBody>
          <a:bodyPr>
            <a:normAutofit/>
          </a:bodyPr>
          <a:lstStyle/>
          <a:p>
            <a:r>
              <a:rPr lang="cs-CZ" sz="3400" dirty="0" smtClean="0"/>
              <a:t>Státní občanství v ČR</a:t>
            </a:r>
            <a:endParaRPr lang="cs-CZ" sz="3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73996"/>
            <a:ext cx="4680520" cy="5840200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Podle výsledků sčítání lidu v roce </a:t>
            </a:r>
            <a:r>
              <a:rPr lang="cs-CZ" b="1" dirty="0">
                <a:solidFill>
                  <a:srgbClr val="FF0000"/>
                </a:solidFill>
              </a:rPr>
              <a:t>2011</a:t>
            </a:r>
            <a:r>
              <a:rPr lang="cs-CZ" dirty="0"/>
              <a:t> trvale žilo v České republice </a:t>
            </a:r>
            <a:r>
              <a:rPr lang="cs-CZ" b="1" dirty="0">
                <a:solidFill>
                  <a:srgbClr val="FF0000"/>
                </a:solidFill>
              </a:rPr>
              <a:t>9 569 568 státních občanů České republiky</a:t>
            </a:r>
            <a:r>
              <a:rPr lang="cs-CZ" dirty="0"/>
              <a:t> (</a:t>
            </a:r>
            <a:r>
              <a:rPr lang="cs-CZ" b="1" dirty="0">
                <a:solidFill>
                  <a:schemeClr val="bg1"/>
                </a:solidFill>
              </a:rPr>
              <a:t>94,9%</a:t>
            </a:r>
            <a:r>
              <a:rPr lang="cs-CZ" dirty="0"/>
              <a:t> obyvatelstva ČR) a </a:t>
            </a:r>
            <a:r>
              <a:rPr lang="cs-CZ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541 664 cizinců</a:t>
            </a:r>
            <a:r>
              <a:rPr lang="cs-CZ" dirty="0"/>
              <a:t> (</a:t>
            </a:r>
            <a:r>
              <a:rPr lang="cs-CZ" b="1" dirty="0">
                <a:solidFill>
                  <a:srgbClr val="92D050"/>
                </a:solidFill>
              </a:rPr>
              <a:t>5,1</a:t>
            </a:r>
            <a:r>
              <a:rPr lang="cs-CZ" b="1" dirty="0" smtClean="0">
                <a:solidFill>
                  <a:srgbClr val="92D050"/>
                </a:solidFill>
              </a:rPr>
              <a:t>%</a:t>
            </a:r>
            <a:r>
              <a:rPr lang="cs-CZ" dirty="0" smtClean="0"/>
              <a:t>)</a:t>
            </a:r>
          </a:p>
          <a:p>
            <a:r>
              <a:rPr lang="cs-CZ" dirty="0" smtClean="0"/>
              <a:t>Největší </a:t>
            </a:r>
            <a:r>
              <a:rPr lang="cs-CZ" dirty="0"/>
              <a:t>skupinu tvořilo 117 810 státních občanů </a:t>
            </a:r>
            <a:r>
              <a:rPr lang="cs-CZ" b="1" dirty="0">
                <a:solidFill>
                  <a:srgbClr val="00B0F0"/>
                </a:solidFill>
              </a:rPr>
              <a:t>Ukrajiny</a:t>
            </a: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/>
              <a:t>(26,2% cizinců), 84 380 občanů </a:t>
            </a:r>
            <a:r>
              <a:rPr lang="cs-CZ" b="1" dirty="0">
                <a:solidFill>
                  <a:srgbClr val="00B0F0"/>
                </a:solidFill>
              </a:rPr>
              <a:t>Slovenska</a:t>
            </a:r>
            <a:r>
              <a:rPr lang="cs-CZ" dirty="0"/>
              <a:t> (18,8 % cizinců), 53 110 občanů </a:t>
            </a:r>
            <a:r>
              <a:rPr lang="cs-CZ" b="1" dirty="0">
                <a:solidFill>
                  <a:srgbClr val="00B0F0"/>
                </a:solidFill>
              </a:rPr>
              <a:t>Vietnamu</a:t>
            </a:r>
            <a:r>
              <a:rPr lang="cs-CZ" dirty="0"/>
              <a:t> (11,8% cizinců) a 36 055 občanů </a:t>
            </a:r>
            <a:r>
              <a:rPr lang="cs-CZ" b="1" dirty="0">
                <a:solidFill>
                  <a:srgbClr val="00B0F0"/>
                </a:solidFill>
              </a:rPr>
              <a:t>Ruska</a:t>
            </a:r>
            <a:r>
              <a:rPr lang="cs-CZ" dirty="0">
                <a:solidFill>
                  <a:srgbClr val="00B0F0"/>
                </a:solidFill>
              </a:rPr>
              <a:t> </a:t>
            </a:r>
            <a:r>
              <a:rPr lang="cs-CZ" dirty="0"/>
              <a:t>(8,0% </a:t>
            </a:r>
            <a:r>
              <a:rPr lang="cs-CZ" dirty="0" smtClean="0"/>
              <a:t>cizinců)</a:t>
            </a:r>
          </a:p>
          <a:p>
            <a:r>
              <a:rPr lang="cs-CZ" dirty="0" smtClean="0"/>
              <a:t>Jsou </a:t>
            </a:r>
            <a:r>
              <a:rPr lang="cs-CZ" dirty="0"/>
              <a:t>zde také velké územní rozdíly, nejvíce cizinců absolutně i relativně žije v Praze, kde 205 207 cizinců tvoří 16,1% </a:t>
            </a:r>
            <a:r>
              <a:rPr lang="cs-CZ" dirty="0" smtClean="0"/>
              <a:t>obyvatelstva</a:t>
            </a:r>
            <a:endParaRPr lang="cs-CZ" dirty="0"/>
          </a:p>
        </p:txBody>
      </p:sp>
      <p:pic>
        <p:nvPicPr>
          <p:cNvPr id="3074" name="Picture 2" descr="Soubor:CzechPassportCover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908720"/>
            <a:ext cx="3819525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262855" y="404664"/>
            <a:ext cx="3865161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t-BR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Cestovní pas občana České republiky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02648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Etnografické skupiny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4186808" cy="5544616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V České republice existuje </a:t>
            </a:r>
            <a:r>
              <a:rPr lang="cs-CZ" b="1" dirty="0">
                <a:solidFill>
                  <a:srgbClr val="FFC000"/>
                </a:solidFill>
              </a:rPr>
              <a:t>několik etnografických skupin úzce spjatých s krajem, kde žijí</a:t>
            </a:r>
            <a:r>
              <a:rPr lang="cs-CZ" dirty="0"/>
              <a:t>, které se v minulosti </a:t>
            </a:r>
            <a:r>
              <a:rPr lang="cs-CZ" b="1" dirty="0">
                <a:solidFill>
                  <a:schemeClr val="bg1"/>
                </a:solidFill>
              </a:rPr>
              <a:t>lišily některými kulturními rysy a </a:t>
            </a:r>
            <a:r>
              <a:rPr lang="cs-CZ" b="1" dirty="0" smtClean="0">
                <a:solidFill>
                  <a:schemeClr val="bg1"/>
                </a:solidFill>
              </a:rPr>
              <a:t>dialektem</a:t>
            </a:r>
          </a:p>
          <a:p>
            <a:r>
              <a:rPr lang="cs-CZ" dirty="0" smtClean="0"/>
              <a:t>V </a:t>
            </a:r>
            <a:r>
              <a:rPr lang="cs-CZ" dirty="0"/>
              <a:t>Čechách to jsou například </a:t>
            </a:r>
            <a:r>
              <a:rPr lang="cs-CZ" b="1" dirty="0">
                <a:solidFill>
                  <a:srgbClr val="F8BEED"/>
                </a:solidFill>
              </a:rPr>
              <a:t>Chodové, </a:t>
            </a:r>
            <a:r>
              <a:rPr lang="cs-CZ" b="1" dirty="0" smtClean="0">
                <a:solidFill>
                  <a:srgbClr val="F8BEED"/>
                </a:solidFill>
              </a:rPr>
              <a:t>Plzeňáci</a:t>
            </a:r>
            <a:r>
              <a:rPr lang="cs-CZ" dirty="0" smtClean="0"/>
              <a:t>, </a:t>
            </a:r>
            <a:r>
              <a:rPr lang="cs-CZ" dirty="0"/>
              <a:t>na Moravě </a:t>
            </a:r>
            <a:r>
              <a:rPr lang="cs-CZ" b="1" dirty="0">
                <a:solidFill>
                  <a:srgbClr val="F8BEED"/>
                </a:solidFill>
              </a:rPr>
              <a:t>Horáci, Hanáci, Moravští Chorvati</a:t>
            </a:r>
            <a:r>
              <a:rPr lang="cs-CZ" b="1" dirty="0" smtClean="0">
                <a:solidFill>
                  <a:srgbClr val="F8BEED"/>
                </a:solidFill>
              </a:rPr>
              <a:t>,</a:t>
            </a:r>
            <a:r>
              <a:rPr lang="cs-CZ" b="1" dirty="0">
                <a:solidFill>
                  <a:srgbClr val="F8BEED"/>
                </a:solidFill>
              </a:rPr>
              <a:t> Moravští </a:t>
            </a:r>
            <a:r>
              <a:rPr lang="cs-CZ" b="1" dirty="0" smtClean="0">
                <a:solidFill>
                  <a:srgbClr val="F8BEED"/>
                </a:solidFill>
              </a:rPr>
              <a:t>Slováci,</a:t>
            </a:r>
            <a:r>
              <a:rPr lang="cs-CZ" b="1" dirty="0">
                <a:solidFill>
                  <a:srgbClr val="F8BEED"/>
                </a:solidFill>
              </a:rPr>
              <a:t> Valaši, Laši</a:t>
            </a:r>
            <a:r>
              <a:rPr lang="cs-CZ" dirty="0"/>
              <a:t> a další a ve Slezsku např. </a:t>
            </a:r>
            <a:r>
              <a:rPr lang="cs-CZ" b="1" dirty="0" err="1" smtClean="0">
                <a:solidFill>
                  <a:srgbClr val="F8BEED"/>
                </a:solidFill>
              </a:rPr>
              <a:t>Goralé</a:t>
            </a:r>
            <a:endParaRPr lang="cs-CZ" b="1" dirty="0" smtClean="0">
              <a:solidFill>
                <a:srgbClr val="F8BEED"/>
              </a:solidFill>
            </a:endParaRPr>
          </a:p>
          <a:p>
            <a:r>
              <a:rPr lang="cs-CZ" dirty="0"/>
              <a:t>Tyto rozdíly se začaly, zejména </a:t>
            </a:r>
            <a:r>
              <a:rPr lang="cs-CZ" b="1" dirty="0">
                <a:solidFill>
                  <a:srgbClr val="00B0F0"/>
                </a:solidFill>
              </a:rPr>
              <a:t>po druhé světové válce, stírat, některé krajové zvláštnosti se však dosud udržují</a:t>
            </a:r>
          </a:p>
        </p:txBody>
      </p:sp>
      <p:pic>
        <p:nvPicPr>
          <p:cNvPr id="2050" name="Picture 2" descr="Soubor:Valach 1787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412776"/>
            <a:ext cx="3686175" cy="5282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086300" y="1053259"/>
            <a:ext cx="36272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pl-PL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Valach od Vsetína a Brumova, 1787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66651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Festiwal pzko 107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164288" y="5949280"/>
            <a:ext cx="1769139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Goralé</a:t>
            </a:r>
            <a:endParaRPr lang="cs-CZ" sz="4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373791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20080"/>
          </a:xfrm>
        </p:spPr>
        <p:txBody>
          <a:bodyPr/>
          <a:lstStyle/>
          <a:p>
            <a:pPr algn="ctr"/>
            <a:r>
              <a:rPr lang="cs-CZ" dirty="0" smtClean="0"/>
              <a:t>Hustota zalidnění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568952" cy="5616624"/>
          </a:xfrm>
        </p:spPr>
        <p:txBody>
          <a:bodyPr/>
          <a:lstStyle/>
          <a:p>
            <a:r>
              <a:rPr lang="cs-CZ" b="1" dirty="0">
                <a:solidFill>
                  <a:srgbClr val="FF0000"/>
                </a:solidFill>
              </a:rPr>
              <a:t>Česko má v Evropě nadprůměrnou hustotu zalidnění </a:t>
            </a:r>
            <a:r>
              <a:rPr lang="cs-CZ" dirty="0"/>
              <a:t>- </a:t>
            </a:r>
            <a:r>
              <a:rPr lang="cs-CZ" b="1" dirty="0">
                <a:solidFill>
                  <a:srgbClr val="00B0F0"/>
                </a:solidFill>
              </a:rPr>
              <a:t>131 obyvatel/km²</a:t>
            </a:r>
            <a:r>
              <a:rPr lang="cs-CZ" dirty="0"/>
              <a:t>, </a:t>
            </a:r>
            <a:r>
              <a:rPr lang="cs-CZ" b="1" dirty="0">
                <a:solidFill>
                  <a:srgbClr val="FFC000"/>
                </a:solidFill>
              </a:rPr>
              <a:t>což jej řadí na 12. místo v </a:t>
            </a:r>
            <a:r>
              <a:rPr lang="cs-CZ" b="1" dirty="0" smtClean="0">
                <a:solidFill>
                  <a:srgbClr val="FFC000"/>
                </a:solidFill>
              </a:rPr>
              <a:t>Evropě</a:t>
            </a:r>
          </a:p>
          <a:p>
            <a:r>
              <a:rPr lang="cs-CZ" b="1" dirty="0" smtClean="0">
                <a:solidFill>
                  <a:srgbClr val="92D050"/>
                </a:solidFill>
              </a:rPr>
              <a:t>Pás </a:t>
            </a:r>
            <a:r>
              <a:rPr lang="cs-CZ" b="1" dirty="0">
                <a:solidFill>
                  <a:srgbClr val="92D050"/>
                </a:solidFill>
              </a:rPr>
              <a:t>nejnižší hustoty zalidnění lemuje jihozápadní a jižní hranici státu </a:t>
            </a:r>
            <a:r>
              <a:rPr lang="cs-CZ" dirty="0"/>
              <a:t>a tvoří jej okresy od Tachova po Jindřichův </a:t>
            </a:r>
            <a:r>
              <a:rPr lang="cs-CZ" dirty="0" smtClean="0"/>
              <a:t>Hradec</a:t>
            </a:r>
            <a:endParaRPr lang="cs-CZ" dirty="0"/>
          </a:p>
          <a:p>
            <a:r>
              <a:rPr lang="cs-CZ" b="1" dirty="0" smtClean="0">
                <a:solidFill>
                  <a:srgbClr val="F8BEED"/>
                </a:solidFill>
              </a:rPr>
              <a:t>Úplně </a:t>
            </a:r>
            <a:r>
              <a:rPr lang="cs-CZ" b="1" dirty="0">
                <a:solidFill>
                  <a:srgbClr val="F8BEED"/>
                </a:solidFill>
              </a:rPr>
              <a:t>nejnižší hustotu mají </a:t>
            </a:r>
            <a:r>
              <a:rPr lang="cs-CZ" b="1" dirty="0" err="1">
                <a:solidFill>
                  <a:srgbClr val="F8BEED"/>
                </a:solidFill>
              </a:rPr>
              <a:t>Prachaticko</a:t>
            </a:r>
            <a:r>
              <a:rPr lang="cs-CZ" dirty="0"/>
              <a:t> (37 obyvatel/km²</a:t>
            </a:r>
            <a:r>
              <a:rPr lang="cs-CZ" dirty="0" smtClean="0"/>
              <a:t>) </a:t>
            </a:r>
            <a:r>
              <a:rPr lang="cs-CZ" b="1" dirty="0" smtClean="0">
                <a:solidFill>
                  <a:srgbClr val="F8BEED"/>
                </a:solidFill>
              </a:rPr>
              <a:t>Českokrumlovsko</a:t>
            </a:r>
            <a:r>
              <a:rPr lang="cs-CZ" dirty="0"/>
              <a:t> (37,5 obyvatel na </a:t>
            </a:r>
            <a:r>
              <a:rPr lang="cs-CZ" dirty="0" smtClean="0"/>
              <a:t>km²)</a:t>
            </a:r>
          </a:p>
          <a:p>
            <a:r>
              <a:rPr lang="cs-CZ" b="1" dirty="0" smtClean="0">
                <a:solidFill>
                  <a:srgbClr val="00B0F0"/>
                </a:solidFill>
              </a:rPr>
              <a:t>Naopak </a:t>
            </a:r>
            <a:r>
              <a:rPr lang="cs-CZ" b="1" dirty="0">
                <a:solidFill>
                  <a:srgbClr val="00B0F0"/>
                </a:solidFill>
              </a:rPr>
              <a:t>nejvyšší hustotu zalidnění mají kromě čtyř městských okresů</a:t>
            </a:r>
            <a:r>
              <a:rPr lang="cs-CZ" dirty="0"/>
              <a:t> (Praha, okres Brno-město, okres Ostrava-město, okres Plzeň-město) </a:t>
            </a:r>
            <a:r>
              <a:rPr lang="cs-CZ" b="1" dirty="0">
                <a:solidFill>
                  <a:srgbClr val="00B0F0"/>
                </a:solidFill>
              </a:rPr>
              <a:t>také průmyslové oblasti </a:t>
            </a:r>
            <a:r>
              <a:rPr lang="cs-CZ" dirty="0"/>
              <a:t>jako okres Most, okres Teplice, okres Ústí nad Labem, okres Jablonec nad Nisou, okres Kladno, okres Karviná, které mají přes 200 obyvatel/km²</a:t>
            </a:r>
          </a:p>
        </p:txBody>
      </p:sp>
    </p:spTree>
    <p:extLst>
      <p:ext uri="{BB962C8B-B14F-4D97-AF65-F5344CB8AC3E}">
        <p14:creationId xmlns:p14="http://schemas.microsoft.com/office/powerpoint/2010/main" xmlns="" val="3595826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78098"/>
          </a:xfrm>
        </p:spPr>
        <p:txBody>
          <a:bodyPr/>
          <a:lstStyle/>
          <a:p>
            <a:pPr algn="ctr"/>
            <a:r>
              <a:rPr lang="cs-CZ" dirty="0" smtClean="0"/>
              <a:t>Náboženství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88632"/>
          </a:xfrm>
        </p:spPr>
        <p:txBody>
          <a:bodyPr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Česká republika má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jednu z nejméně náboženských populací na 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průzkumech projektu 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Eurobarometr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v roce 2005 odpovědělo 19 % tázaných, že věří v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Boha</a:t>
            </a: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různým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církvím a náboženských společnostem se přihlásilo necelých 1,5 miliónů obyvatel (13,9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věřící, ale nehlásící se k žádné církvi ani náboženské společnosti se označilo 707 tisíc osob (6,7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%)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Celkově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tak k nějaké víře či vyznání přihlásilo 2,1 miliónů, tedy 20,6 % obyvatel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Celkem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4,7 miliónu obyvatel (45,2 %) tuto dobrovolnou kolonku ve sčítacích formulářích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nevyplnilo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1345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Náboženství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lnSpcReduction="10000"/>
          </a:bodyPr>
          <a:lstStyle/>
          <a:p>
            <a:r>
              <a:rPr lang="cs-CZ" dirty="0"/>
              <a:t>Nejpočetnější náboženství v Česku je </a:t>
            </a:r>
            <a:r>
              <a:rPr lang="cs-CZ" b="1" dirty="0" smtClean="0">
                <a:solidFill>
                  <a:srgbClr val="FF0000"/>
                </a:solidFill>
              </a:rPr>
              <a:t>křesťanství</a:t>
            </a:r>
            <a:endParaRPr lang="cs-CZ" b="1" dirty="0">
              <a:solidFill>
                <a:srgbClr val="FF0000"/>
              </a:solidFill>
            </a:endParaRPr>
          </a:p>
          <a:p>
            <a:r>
              <a:rPr lang="cs-CZ" dirty="0" smtClean="0"/>
              <a:t>Největší </a:t>
            </a:r>
            <a:r>
              <a:rPr lang="cs-CZ" dirty="0"/>
              <a:t>náboženskou skupinou je </a:t>
            </a:r>
            <a:r>
              <a:rPr lang="cs-CZ" b="1" dirty="0">
                <a:solidFill>
                  <a:srgbClr val="FF0000"/>
                </a:solidFill>
              </a:rPr>
              <a:t>římskokatolická</a:t>
            </a:r>
            <a:r>
              <a:rPr lang="cs-CZ" dirty="0"/>
              <a:t>, která má 1,1 miliónu věřících (10,26 %), což je pokles oproti roku 2001, kdy se k ní hlásilo celkem 2,7 miliónu věřících (26,8 </a:t>
            </a:r>
            <a:r>
              <a:rPr lang="cs-CZ" dirty="0" smtClean="0"/>
              <a:t>%)</a:t>
            </a:r>
          </a:p>
          <a:p>
            <a:r>
              <a:rPr lang="cs-CZ" dirty="0" smtClean="0"/>
              <a:t>Následují </a:t>
            </a:r>
            <a:r>
              <a:rPr lang="cs-CZ" dirty="0"/>
              <a:t>velké </a:t>
            </a:r>
            <a:r>
              <a:rPr lang="cs-CZ" b="1" dirty="0">
                <a:solidFill>
                  <a:srgbClr val="F8BEED"/>
                </a:solidFill>
              </a:rPr>
              <a:t>protestantské církve</a:t>
            </a:r>
            <a:r>
              <a:rPr lang="cs-CZ" dirty="0"/>
              <a:t> </a:t>
            </a:r>
            <a:r>
              <a:rPr lang="cs-CZ" b="1" dirty="0">
                <a:solidFill>
                  <a:srgbClr val="F8BEED"/>
                </a:solidFill>
              </a:rPr>
              <a:t>Českobratrská církev evangelická, 52 tisíc členů (0,49 %), a Církev československá husitská, 39 </a:t>
            </a:r>
            <a:r>
              <a:rPr lang="cs-CZ" b="1" dirty="0" smtClean="0">
                <a:solidFill>
                  <a:srgbClr val="F8BEED"/>
                </a:solidFill>
              </a:rPr>
              <a:t>tisíc </a:t>
            </a:r>
            <a:r>
              <a:rPr lang="cs-CZ" b="1" dirty="0">
                <a:solidFill>
                  <a:srgbClr val="F8BEED"/>
                </a:solidFill>
              </a:rPr>
              <a:t>členů (0,37 </a:t>
            </a:r>
            <a:r>
              <a:rPr lang="cs-CZ" b="1" dirty="0" smtClean="0">
                <a:solidFill>
                  <a:srgbClr val="F8BEED"/>
                </a:solidFill>
              </a:rPr>
              <a:t>%)</a:t>
            </a:r>
          </a:p>
          <a:p>
            <a:r>
              <a:rPr lang="cs-CZ" dirty="0"/>
              <a:t>Počet vyznavačů </a:t>
            </a:r>
            <a:r>
              <a:rPr lang="cs-CZ" b="1" dirty="0">
                <a:solidFill>
                  <a:srgbClr val="00B050"/>
                </a:solidFill>
              </a:rPr>
              <a:t>judaismu</a:t>
            </a:r>
            <a:r>
              <a:rPr lang="cs-CZ" dirty="0"/>
              <a:t> je asi 1 500 obyvatel, k </a:t>
            </a:r>
            <a:r>
              <a:rPr lang="cs-CZ" b="1" dirty="0">
                <a:solidFill>
                  <a:srgbClr val="00B0F0"/>
                </a:solidFill>
              </a:rPr>
              <a:t>islámu</a:t>
            </a:r>
            <a:r>
              <a:rPr lang="cs-CZ" dirty="0"/>
              <a:t> se hlásí téměř 3 500 lidí. K různým odvětvím buddhismu se hlásí přes 6 100 </a:t>
            </a:r>
            <a:r>
              <a:rPr lang="cs-CZ" dirty="0" smtClean="0"/>
              <a:t>osob</a:t>
            </a:r>
          </a:p>
          <a:p>
            <a:r>
              <a:rPr lang="cs-CZ" b="1" dirty="0">
                <a:solidFill>
                  <a:schemeClr val="accent2">
                    <a:lumMod val="60000"/>
                    <a:lumOff val="40000"/>
                  </a:schemeClr>
                </a:solidFill>
              </a:rPr>
              <a:t>Geograficky je vyšší koncentrace věřících na jižní a východní Moravě</a:t>
            </a:r>
            <a:r>
              <a:rPr lang="cs-CZ" dirty="0"/>
              <a:t>, naopak </a:t>
            </a:r>
            <a:r>
              <a:rPr lang="cs-CZ" b="1" dirty="0">
                <a:solidFill>
                  <a:schemeClr val="accent5"/>
                </a:solidFill>
              </a:rPr>
              <a:t>severní a severozápadní Čechy vykazují vyšší podíl osob bez </a:t>
            </a:r>
            <a:r>
              <a:rPr lang="cs-CZ" b="1" dirty="0" smtClean="0">
                <a:solidFill>
                  <a:schemeClr val="accent5"/>
                </a:solidFill>
              </a:rPr>
              <a:t>vyznání</a:t>
            </a:r>
            <a:endParaRPr lang="cs-CZ" b="1" dirty="0">
              <a:solidFill>
                <a:schemeClr val="accent5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8087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Věřící - sčítání 1991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3528" y="980728"/>
            <a:ext cx="7848872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71800" y="248341"/>
            <a:ext cx="404969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Podíl věřících obyvatel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8877" y="4367874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t"/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lidu 1991</a:t>
            </a:r>
          </a:p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5124" name="Picture 4" descr="Soubor:Věřící - sčítání 2011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923819"/>
            <a:ext cx="6696743" cy="3381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771800" y="6309320"/>
            <a:ext cx="178125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Sčítání lidu 2011</a:t>
            </a:r>
          </a:p>
        </p:txBody>
      </p:sp>
    </p:spTree>
    <p:extLst>
      <p:ext uri="{BB962C8B-B14F-4D97-AF65-F5344CB8AC3E}">
        <p14:creationId xmlns:p14="http://schemas.microsoft.com/office/powerpoint/2010/main" xmlns="" val="410485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424936" cy="5832648"/>
          </a:xfrm>
        </p:spPr>
        <p:txBody>
          <a:bodyPr>
            <a:normAutofit fontScale="85000" lnSpcReduction="2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</a:t>
            </a: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 smtClean="0">
                <a:hlinkClick r:id="rId4"/>
              </a:rPr>
              <a:t>http://cs.wikipedia.org/wiki/Obyvatelstvo_%C4%8Ceska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36576" indent="0">
              <a:buNone/>
            </a:pPr>
            <a:r>
              <a:rPr lang="cs-CZ" sz="1800" dirty="0" smtClean="0"/>
              <a:t>DANNY. </a:t>
            </a:r>
            <a:r>
              <a:rPr lang="cs-CZ" sz="1800" i="1" dirty="0" err="1" smtClean="0"/>
              <a:t>wikipedie</a:t>
            </a:r>
            <a:r>
              <a:rPr lang="cs-CZ" sz="1800" dirty="0" smtClean="0"/>
              <a:t> [online]. [cit. 21.9.2013]. Dostupný na WWW: http://cs.wikipedia.org/wiki/Soubor:Bubonic_plague_map.PNG </a:t>
            </a:r>
          </a:p>
          <a:p>
            <a:pPr>
              <a:buNone/>
            </a:pPr>
            <a:r>
              <a:rPr lang="cs-CZ" sz="1600" dirty="0" smtClean="0"/>
              <a:t>ZRSCH3.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http://cs.wikipedia.org/wiki/Soubor:Population_pyramid_CZE_2007rel.png </a:t>
            </a:r>
          </a:p>
          <a:p>
            <a:pPr>
              <a:buNone/>
            </a:pPr>
            <a:r>
              <a:rPr lang="cs-CZ" sz="1600" dirty="0" smtClean="0"/>
              <a:t>DODO.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http://cs.wikipedia.org/wiki/Soubor:Plodnost.png </a:t>
            </a:r>
          </a:p>
          <a:p>
            <a:pPr>
              <a:buNone/>
            </a:pPr>
            <a:r>
              <a:rPr lang="nl-NL" sz="1800" dirty="0" smtClean="0"/>
              <a:t>HAPPENSTANCE. </a:t>
            </a:r>
            <a:r>
              <a:rPr lang="nl-NL" sz="1800" i="1" dirty="0" smtClean="0"/>
              <a:t>wikipedie</a:t>
            </a:r>
            <a:r>
              <a:rPr lang="nl-NL" sz="1800" dirty="0" smtClean="0"/>
              <a:t> [online]. [cit. </a:t>
            </a:r>
            <a:r>
              <a:rPr lang="cs-CZ" sz="1800" dirty="0" smtClean="0"/>
              <a:t>21.9.2013</a:t>
            </a:r>
            <a:r>
              <a:rPr lang="nl-NL" sz="1800" dirty="0" smtClean="0"/>
              <a:t>]. Dostupný na WWW: http://cs.wikipedia.org/wiki/Soubor:CzechPassportCover.png </a:t>
            </a:r>
            <a:endParaRPr lang="cs-CZ" sz="1800" dirty="0" smtClean="0"/>
          </a:p>
          <a:p>
            <a:pPr>
              <a:buNone/>
            </a:pPr>
            <a:r>
              <a:rPr lang="cs-CZ" sz="1600" dirty="0" smtClean="0"/>
              <a:t>BOGDAN.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http://cs.wikipedia.org/wiki/Soubor:Valach_1787.jpg </a:t>
            </a:r>
          </a:p>
          <a:p>
            <a:pPr>
              <a:buNone/>
            </a:pPr>
            <a:r>
              <a:rPr lang="cs-CZ" sz="1600" dirty="0" smtClean="0"/>
              <a:t>DARWINEK.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 4]. Dostupný na WWW: http://cs.wikipedia.org/wiki/Soubor:Festiwal_pzko_1078.jpg </a:t>
            </a:r>
          </a:p>
          <a:p>
            <a:pPr>
              <a:buNone/>
            </a:pPr>
            <a:r>
              <a:rPr lang="cs-CZ" sz="1600" dirty="0" smtClean="0"/>
              <a:t>MILLENIUM187.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21.9.2013]. Dostupný na WWW: http://cs.wikipedia.org/wiki/Soubor:V%C4%9B%C5%99%C3%ADc%C3%AD_-_s%C4%8D%C3%ADt%C3%A1n%C3%AD.png 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0614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22</TotalTime>
  <Words>798</Words>
  <Application>Microsoft Office PowerPoint</Application>
  <PresentationFormat>Předvádění na obrazovce (4:3)</PresentationFormat>
  <Paragraphs>175</Paragraphs>
  <Slides>20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Došky</vt:lpstr>
      <vt:lpstr>Snímek 1</vt:lpstr>
      <vt:lpstr>Vývoj osídlení a zalidnění</vt:lpstr>
      <vt:lpstr>Snímek 3</vt:lpstr>
      <vt:lpstr>Vývoj osídlení a zalidnění do r. 1918</vt:lpstr>
      <vt:lpstr>Vývoj osídlení a zalidnění po r. 1918</vt:lpstr>
      <vt:lpstr>Vývoj osídlení a zalidnění po r. 1938, 1945, 1989</vt:lpstr>
      <vt:lpstr>Vývoj populace v Českých zemích</vt:lpstr>
      <vt:lpstr>Obyvatelstvo ČR</vt:lpstr>
      <vt:lpstr>Snímek 9</vt:lpstr>
      <vt:lpstr>Národnostní složení v ČR</vt:lpstr>
      <vt:lpstr>Národnostní skladba obyvatelstva ČR</vt:lpstr>
      <vt:lpstr>Snímek 12</vt:lpstr>
      <vt:lpstr>Státní občanství v ČR</vt:lpstr>
      <vt:lpstr>Etnografické skupiny</vt:lpstr>
      <vt:lpstr>Snímek 15</vt:lpstr>
      <vt:lpstr>Hustota zalidnění v ČR</vt:lpstr>
      <vt:lpstr>Náboženství v ČR</vt:lpstr>
      <vt:lpstr>Náboženství v ČR</vt:lpstr>
      <vt:lpstr>Snímek 19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Dum</cp:lastModifiedBy>
  <cp:revision>14</cp:revision>
  <dcterms:created xsi:type="dcterms:W3CDTF">2014-01-05T19:21:29Z</dcterms:created>
  <dcterms:modified xsi:type="dcterms:W3CDTF">2014-02-07T10:38:26Z</dcterms:modified>
</cp:coreProperties>
</file>