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63CEDD"/>
    <a:srgbClr val="99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662" autoAdjust="0"/>
    <p:restoredTop sz="94660"/>
  </p:normalViewPr>
  <p:slideViewPr>
    <p:cSldViewPr>
      <p:cViewPr>
        <p:scale>
          <a:sx n="90" d="100"/>
          <a:sy n="90" d="100"/>
        </p:scale>
        <p:origin x="-786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defRPr/>
                </a:pPr>
                <a:endParaRPr lang="cs-CZ" altLang="cs-CZ" sz="2400" smtClean="0">
                  <a:latin typeface="Times New Roman" pitchFamily="18" charset="0"/>
                </a:endParaRPr>
              </a:p>
            </p:txBody>
          </p:sp>
        </p:grpSp>
      </p:grpSp>
      <p:sp>
        <p:nvSpPr>
          <p:cNvPr id="11061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1061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C771-B721-40EF-9B79-B6E9F403669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ABA6D1-6019-4EA1-9650-2AF3298BC9B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F7A891-F6B2-44B5-85F0-8A5E17CD5CF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289CA7-8549-47BA-81AA-9F7A969CE12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4FEB68-BD21-436C-9D6F-F6028ED38A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921E40-A143-4C7B-9F33-D7A2B13D0B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F64094-15E0-4379-BF11-3C86675FC75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231DD-3747-446B-8D9B-5140902D7B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FE6EBB-4BAC-4FF5-BCDA-66018DF5783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4A171-04A6-4D50-83FF-C0C8DD21F23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6A11A9-6A02-4231-97ED-70E1916EA3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Ovr>
    <a:masterClrMapping/>
  </p:clrMapOvr>
  <p:transition spd="slow">
    <p:pu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E80505A6-6C39-4843-9C01-B47A39C5865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hlink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hlink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accent2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hlink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2400" smtClean="0"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accent2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958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ransition spd="slow">
    <p:push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kt 1"/>
          <p:cNvGraphicFramePr>
            <a:graphicFrameLocks noChangeAspect="1"/>
          </p:cNvGraphicFramePr>
          <p:nvPr/>
        </p:nvGraphicFramePr>
        <p:xfrm>
          <a:off x="1763713" y="476250"/>
          <a:ext cx="5902325" cy="6608763"/>
        </p:xfrm>
        <a:graphic>
          <a:graphicData uri="http://schemas.openxmlformats.org/presentationml/2006/ole">
            <p:oleObj spid="_x0000_s3074" name="Dokument" r:id="rId3" imgW="5902889" imgH="6619421" progId="Word.Document.12">
              <p:embed/>
            </p:oleObj>
          </a:graphicData>
        </a:graphic>
      </p:graphicFrame>
    </p:spTree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172200" cy="2209800"/>
          </a:xfrm>
        </p:spPr>
        <p:txBody>
          <a:bodyPr/>
          <a:lstStyle/>
          <a:p>
            <a:pPr eaLnBrk="1" hangingPunct="1"/>
            <a:r>
              <a:rPr lang="cs-CZ" altLang="cs-CZ" sz="4800" b="1" smtClean="0"/>
              <a:t>RADIOAKTIVITA A JADERNÁ ENERGIE</a:t>
            </a: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Radioaktivita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18488" cy="45434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= schopnost látek samovolně vydávat pronikavé neviditelné záření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- důsledek rozpadu jádra atomu a jeho přeměnou na jiná jádra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/>
            <a:r>
              <a:rPr lang="cs-CZ" altLang="cs-CZ" smtClean="0"/>
              <a:t>radius … paprsek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  actio … konání</a:t>
            </a: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Druhy radioaktivních záření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2095500"/>
          </a:xfrm>
        </p:spPr>
        <p:txBody>
          <a:bodyPr/>
          <a:lstStyle/>
          <a:p>
            <a:pPr eaLnBrk="1" hangingPunct="1"/>
            <a:r>
              <a:rPr lang="el-GR" altLang="cs-CZ" smtClean="0">
                <a:cs typeface="Arial" charset="0"/>
              </a:rPr>
              <a:t>α</a:t>
            </a:r>
            <a:r>
              <a:rPr lang="cs-CZ" altLang="cs-CZ" smtClean="0">
                <a:cs typeface="Arial" charset="0"/>
              </a:rPr>
              <a:t> záření – proud letících jader atomů helia</a:t>
            </a:r>
          </a:p>
          <a:p>
            <a:pPr eaLnBrk="1" hangingPunct="1"/>
            <a:r>
              <a:rPr lang="el-GR" altLang="cs-CZ" smtClean="0">
                <a:cs typeface="Arial" charset="0"/>
              </a:rPr>
              <a:t>β</a:t>
            </a:r>
            <a:r>
              <a:rPr lang="cs-CZ" altLang="cs-CZ" smtClean="0">
                <a:cs typeface="Arial" charset="0"/>
              </a:rPr>
              <a:t> záření – proud letících elektronů</a:t>
            </a:r>
          </a:p>
          <a:p>
            <a:pPr eaLnBrk="1" hangingPunct="1"/>
            <a:r>
              <a:rPr lang="el-GR" altLang="cs-CZ" smtClean="0">
                <a:cs typeface="Arial" charset="0"/>
              </a:rPr>
              <a:t>γ</a:t>
            </a:r>
            <a:r>
              <a:rPr lang="cs-CZ" altLang="cs-CZ" smtClean="0">
                <a:cs typeface="Arial" charset="0"/>
              </a:rPr>
              <a:t> záření – elektromagnetické vlnění</a:t>
            </a:r>
            <a:endParaRPr lang="el-GR" altLang="cs-CZ" smtClean="0">
              <a:cs typeface="Arial" charset="0"/>
            </a:endParaRPr>
          </a:p>
        </p:txBody>
      </p:sp>
      <p:pic>
        <p:nvPicPr>
          <p:cNvPr id="6148" name="Picture 5" descr="File:Alpha Decay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652963"/>
            <a:ext cx="2879725" cy="195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7" descr="File:Betadeca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4321175"/>
            <a:ext cx="2590800" cy="253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150" name="Group 11"/>
          <p:cNvGrpSpPr>
            <a:grpSpLocks/>
          </p:cNvGrpSpPr>
          <p:nvPr/>
        </p:nvGrpSpPr>
        <p:grpSpPr bwMode="auto">
          <a:xfrm>
            <a:off x="5867400" y="3762375"/>
            <a:ext cx="3132138" cy="3095625"/>
            <a:chOff x="3696" y="2370"/>
            <a:chExt cx="1973" cy="1950"/>
          </a:xfrm>
        </p:grpSpPr>
        <p:pic>
          <p:nvPicPr>
            <p:cNvPr id="6151" name="Picture 9" descr="File:Gammadecay-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696" y="2370"/>
              <a:ext cx="1973" cy="19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52" name="Text Box 10"/>
            <p:cNvSpPr txBox="1">
              <a:spLocks noChangeArrowheads="1"/>
            </p:cNvSpPr>
            <p:nvPr/>
          </p:nvSpPr>
          <p:spPr bwMode="auto">
            <a:xfrm>
              <a:off x="5375" y="3897"/>
              <a:ext cx="241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l-GR" altLang="cs-CZ" sz="2800" b="1"/>
                <a:t>γ</a:t>
              </a:r>
              <a:endParaRPr lang="cs-CZ" altLang="cs-CZ" sz="2800" b="1"/>
            </a:p>
          </p:txBody>
        </p:sp>
      </p:grp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/>
              <a:t>Antoine Henri Becquerel</a:t>
            </a:r>
            <a:r>
              <a:rPr lang="cs-CZ" altLang="cs-CZ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5915025" cy="1663700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francouzský fyzik</a:t>
            </a:r>
          </a:p>
          <a:p>
            <a:pPr eaLnBrk="1" hangingPunct="1"/>
            <a:r>
              <a:rPr lang="cs-CZ" altLang="cs-CZ" sz="2800" smtClean="0"/>
              <a:t>Nobelova cena za fyziku v r. 1903 za objev přirozené radioaktivity</a:t>
            </a:r>
          </a:p>
        </p:txBody>
      </p:sp>
      <p:pic>
        <p:nvPicPr>
          <p:cNvPr id="7172" name="Picture 5" descr="File:Henri Becquerel.jpg"/>
          <p:cNvPicPr>
            <a:picLocks noChangeAspect="1" noChangeArrowheads="1"/>
          </p:cNvPicPr>
          <p:nvPr/>
        </p:nvPicPr>
        <p:blipFill>
          <a:blip r:embed="rId2" cstate="print"/>
          <a:srcRect l="3000"/>
          <a:stretch>
            <a:fillRect/>
          </a:stretch>
        </p:blipFill>
        <p:spPr bwMode="auto">
          <a:xfrm>
            <a:off x="6372225" y="620713"/>
            <a:ext cx="2771775" cy="3238500"/>
          </a:xfrm>
          <a:prstGeom prst="rect">
            <a:avLst/>
          </a:prstGeom>
          <a:noFill/>
          <a:ln w="57150" cmpd="thickThin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7173" name="Picture 7" descr="File:Becquerel pla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746500"/>
            <a:ext cx="3856038" cy="3111500"/>
          </a:xfrm>
          <a:prstGeom prst="rect">
            <a:avLst/>
          </a:prstGeom>
          <a:noFill/>
          <a:ln w="317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7174" name="Rectangle 8"/>
          <p:cNvSpPr>
            <a:spLocks noChangeArrowheads="1"/>
          </p:cNvSpPr>
          <p:nvPr/>
        </p:nvSpPr>
        <p:spPr bwMode="auto">
          <a:xfrm>
            <a:off x="4284663" y="4292600"/>
            <a:ext cx="4608512" cy="228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r>
              <a:rPr lang="cs-CZ" altLang="cs-CZ" sz="2400">
                <a:solidFill>
                  <a:srgbClr val="990000"/>
                </a:solidFill>
              </a:rPr>
              <a:t>Fotografická deska vystavena účinkům radioaktivního záření. Dole je stín kovového maltézského kříže umístěněného mezi deskou a uranovou solí.</a:t>
            </a: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1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5699125" cy="1371600"/>
          </a:xfrm>
        </p:spPr>
        <p:txBody>
          <a:bodyPr/>
          <a:lstStyle/>
          <a:p>
            <a:pPr eaLnBrk="1" hangingPunct="1"/>
            <a:r>
              <a:rPr lang="cs-CZ" altLang="cs-CZ" sz="4000" smtClean="0"/>
              <a:t>Marie Curie-Sklodowská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5915025" cy="2527300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vědkyně pocházející z Polska</a:t>
            </a:r>
          </a:p>
          <a:p>
            <a:pPr eaLnBrk="1" hangingPunct="1"/>
            <a:r>
              <a:rPr lang="cs-CZ" altLang="cs-CZ" sz="2800" smtClean="0"/>
              <a:t>1903 – Nobelova cena za fyziku</a:t>
            </a:r>
          </a:p>
          <a:p>
            <a:pPr eaLnBrk="1" hangingPunct="1"/>
            <a:r>
              <a:rPr lang="cs-CZ" altLang="cs-CZ" sz="2800" smtClean="0"/>
              <a:t>1911 – Nobelova cena za chemii</a:t>
            </a:r>
          </a:p>
          <a:p>
            <a:pPr eaLnBrk="1" hangingPunct="1"/>
            <a:r>
              <a:rPr lang="cs-CZ" altLang="cs-CZ" sz="2800" smtClean="0"/>
              <a:t>objev radioaktivních prvků               – polonium a radium</a:t>
            </a:r>
          </a:p>
        </p:txBody>
      </p:sp>
      <p:pic>
        <p:nvPicPr>
          <p:cNvPr id="8196" name="Picture 5" descr="File:Marie Curie.jpg"/>
          <p:cNvPicPr>
            <a:picLocks noChangeAspect="1" noChangeArrowheads="1"/>
          </p:cNvPicPr>
          <p:nvPr/>
        </p:nvPicPr>
        <p:blipFill>
          <a:blip r:embed="rId2" cstate="print"/>
          <a:srcRect t="8104"/>
          <a:stretch>
            <a:fillRect/>
          </a:stretch>
        </p:blipFill>
        <p:spPr bwMode="auto">
          <a:xfrm>
            <a:off x="6372225" y="549275"/>
            <a:ext cx="2530475" cy="3455988"/>
          </a:xfrm>
          <a:prstGeom prst="rect">
            <a:avLst/>
          </a:prstGeom>
          <a:noFill/>
          <a:ln w="57150" cmpd="thinThick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8197" name="Rectangle 8"/>
          <p:cNvSpPr>
            <a:spLocks noChangeArrowheads="1"/>
          </p:cNvSpPr>
          <p:nvPr/>
        </p:nvSpPr>
        <p:spPr bwMode="auto">
          <a:xfrm>
            <a:off x="179388" y="4508500"/>
            <a:ext cx="4932362" cy="222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rgbClr val="CC0000"/>
                </a:solidFill>
                <a:cs typeface="Arial" charset="0"/>
              </a:rPr>
              <a:t>●</a:t>
            </a:r>
            <a:r>
              <a:rPr lang="cs-CZ" altLang="cs-CZ" sz="2800">
                <a:solidFill>
                  <a:srgbClr val="CC0000"/>
                </a:solidFill>
              </a:rPr>
              <a:t> polonium pojmenovala podle své vlasti Polska</a:t>
            </a:r>
          </a:p>
          <a:p>
            <a:pPr algn="ctr"/>
            <a:r>
              <a:rPr lang="cs-CZ" altLang="cs-CZ" sz="2800">
                <a:solidFill>
                  <a:srgbClr val="CC0000"/>
                </a:solidFill>
              </a:rPr>
              <a:t>● radium izolovala ze smolince (uraninit UO</a:t>
            </a:r>
            <a:r>
              <a:rPr lang="cs-CZ" altLang="cs-CZ" sz="2800" baseline="-25000">
                <a:solidFill>
                  <a:srgbClr val="CC0000"/>
                </a:solidFill>
              </a:rPr>
              <a:t>2</a:t>
            </a:r>
            <a:r>
              <a:rPr lang="cs-CZ" altLang="cs-CZ" sz="2800">
                <a:solidFill>
                  <a:srgbClr val="CC0000"/>
                </a:solidFill>
              </a:rPr>
              <a:t>) pocházejícího z Jáchymova</a:t>
            </a:r>
          </a:p>
        </p:txBody>
      </p:sp>
      <p:grpSp>
        <p:nvGrpSpPr>
          <p:cNvPr id="8198" name="Group 10"/>
          <p:cNvGrpSpPr>
            <a:grpSpLocks/>
          </p:cNvGrpSpPr>
          <p:nvPr/>
        </p:nvGrpSpPr>
        <p:grpSpPr bwMode="auto">
          <a:xfrm>
            <a:off x="5076825" y="4149725"/>
            <a:ext cx="4067175" cy="2719388"/>
            <a:chOff x="3198" y="2614"/>
            <a:chExt cx="2562" cy="1713"/>
          </a:xfrm>
        </p:grpSpPr>
        <p:pic>
          <p:nvPicPr>
            <p:cNvPr id="8199" name="Picture 7" descr="File:Pierre and Marie Curie.jpg"/>
            <p:cNvPicPr>
              <a:picLocks noChangeAspect="1" noChangeArrowheads="1"/>
            </p:cNvPicPr>
            <p:nvPr/>
          </p:nvPicPr>
          <p:blipFill>
            <a:blip r:embed="rId3" cstate="print"/>
            <a:srcRect t="8731"/>
            <a:stretch>
              <a:fillRect/>
            </a:stretch>
          </p:blipFill>
          <p:spPr bwMode="auto">
            <a:xfrm>
              <a:off x="3198" y="2614"/>
              <a:ext cx="2562" cy="1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200" name="Text Box 9"/>
            <p:cNvSpPr txBox="1">
              <a:spLocks noChangeArrowheads="1"/>
            </p:cNvSpPr>
            <p:nvPr/>
          </p:nvSpPr>
          <p:spPr bwMode="auto">
            <a:xfrm>
              <a:off x="4229" y="2614"/>
              <a:ext cx="153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altLang="cs-CZ" sz="1400">
                  <a:solidFill>
                    <a:schemeClr val="bg1"/>
                  </a:solidFill>
                </a:rPr>
                <a:t>s manželem Pierrem Curiem</a:t>
              </a:r>
            </a:p>
          </p:txBody>
        </p:sp>
      </p:grp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  <p:bldP spid="819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File:Nuclear power plant-pressurized water reactor-PW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2925763"/>
            <a:ext cx="5508625" cy="393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Využití jaderné energie</a:t>
            </a:r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28775"/>
            <a:ext cx="9144000" cy="1735138"/>
          </a:xfrm>
        </p:spPr>
        <p:txBody>
          <a:bodyPr/>
          <a:lstStyle/>
          <a:p>
            <a:pPr eaLnBrk="1" hangingPunct="1"/>
            <a:r>
              <a:rPr lang="cs-CZ" altLang="cs-CZ" sz="2800" b="1" smtClean="0"/>
              <a:t>jaderná elektrárna</a:t>
            </a:r>
            <a:r>
              <a:rPr lang="cs-CZ" altLang="cs-CZ" sz="2800" smtClean="0"/>
              <a:t> - teplo získané rozštěpením jádra atomu ohřeje vodu, uvolněná vodní pára roztáčí turbínu, která pohání generátor vyrábějící el. proud</a:t>
            </a:r>
          </a:p>
        </p:txBody>
      </p:sp>
      <p:sp>
        <p:nvSpPr>
          <p:cNvPr id="9221" name="Rectangle 6"/>
          <p:cNvSpPr>
            <a:spLocks noChangeArrowheads="1"/>
          </p:cNvSpPr>
          <p:nvPr/>
        </p:nvSpPr>
        <p:spPr bwMode="auto">
          <a:xfrm>
            <a:off x="179388" y="3108325"/>
            <a:ext cx="3563937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altLang="cs-CZ" sz="1000"/>
          </a:p>
          <a:p>
            <a:r>
              <a:rPr lang="cs-CZ" altLang="cs-CZ" sz="1000"/>
              <a:t>1Reaktorová hala, uzavřená v nepropustném kontejnmentu. </a:t>
            </a:r>
          </a:p>
          <a:p>
            <a:r>
              <a:rPr lang="cs-CZ" altLang="cs-CZ" sz="1000"/>
              <a:t>2Chladicí věž. </a:t>
            </a:r>
          </a:p>
          <a:p>
            <a:r>
              <a:rPr lang="cs-CZ" altLang="cs-CZ" sz="1000"/>
              <a:t>3Tlakovodní reaktor. </a:t>
            </a:r>
          </a:p>
          <a:p>
            <a:r>
              <a:rPr lang="cs-CZ" altLang="cs-CZ" sz="1000"/>
              <a:t>4Řídící tyče. </a:t>
            </a:r>
          </a:p>
          <a:p>
            <a:r>
              <a:rPr lang="cs-CZ" altLang="cs-CZ" sz="1000"/>
              <a:t>5Kompenzátor objemu. </a:t>
            </a:r>
          </a:p>
          <a:p>
            <a:r>
              <a:rPr lang="cs-CZ" altLang="cs-CZ" sz="1000"/>
              <a:t>6Parogenerátor. </a:t>
            </a:r>
          </a:p>
          <a:p>
            <a:r>
              <a:rPr lang="cs-CZ" altLang="cs-CZ" sz="1000"/>
              <a:t>7Aktivní zóna. </a:t>
            </a:r>
          </a:p>
          <a:p>
            <a:r>
              <a:rPr lang="cs-CZ" altLang="cs-CZ" sz="1000"/>
              <a:t>8Turbína</a:t>
            </a:r>
          </a:p>
          <a:p>
            <a:r>
              <a:rPr lang="cs-CZ" altLang="cs-CZ" sz="1000"/>
              <a:t>9Elektrický generátor. </a:t>
            </a:r>
          </a:p>
          <a:p>
            <a:r>
              <a:rPr lang="cs-CZ" altLang="cs-CZ" sz="1000"/>
              <a:t>10Transformační stanice. </a:t>
            </a:r>
          </a:p>
          <a:p>
            <a:r>
              <a:rPr lang="cs-CZ" altLang="cs-CZ" sz="1000"/>
              <a:t>11Kondenzátor sekundárního okruhu. </a:t>
            </a:r>
          </a:p>
          <a:p>
            <a:r>
              <a:rPr lang="cs-CZ" altLang="cs-CZ" sz="1000"/>
              <a:t>12Plynný stav </a:t>
            </a:r>
          </a:p>
          <a:p>
            <a:r>
              <a:rPr lang="cs-CZ" altLang="cs-CZ" sz="1000"/>
              <a:t>13Kapalný stav </a:t>
            </a:r>
          </a:p>
          <a:p>
            <a:r>
              <a:rPr lang="cs-CZ" altLang="cs-CZ" sz="1000"/>
              <a:t>14Přívod vzduchu do chladicí věže. </a:t>
            </a:r>
          </a:p>
          <a:p>
            <a:r>
              <a:rPr lang="cs-CZ" altLang="cs-CZ" sz="1000"/>
              <a:t>15Odvod teplého vzduchu a páry komínovým efektem. </a:t>
            </a:r>
          </a:p>
          <a:p>
            <a:r>
              <a:rPr lang="cs-CZ" altLang="cs-CZ" sz="1000"/>
              <a:t>16Řeka </a:t>
            </a:r>
          </a:p>
          <a:p>
            <a:r>
              <a:rPr lang="cs-CZ" altLang="cs-CZ" sz="1000"/>
              <a:t>17Chladící okruh </a:t>
            </a:r>
          </a:p>
          <a:p>
            <a:r>
              <a:rPr lang="cs-CZ" altLang="cs-CZ" sz="1000"/>
              <a:t>18Primární okruh (voda pouze kapalná pod vysokým tlakem). </a:t>
            </a:r>
          </a:p>
          <a:p>
            <a:r>
              <a:rPr lang="cs-CZ" altLang="cs-CZ" sz="1000"/>
              <a:t>19Sekundární okruh (červeně značena pára, modře voda). </a:t>
            </a:r>
          </a:p>
          <a:p>
            <a:r>
              <a:rPr lang="cs-CZ" altLang="cs-CZ" sz="1000"/>
              <a:t>20Oblaka vzniklá kondenzací vypařené chladicí vody. </a:t>
            </a:r>
          </a:p>
          <a:p>
            <a:r>
              <a:rPr lang="cs-CZ" altLang="cs-CZ" sz="1000"/>
              <a:t>21Pumpa </a:t>
            </a:r>
          </a:p>
          <a:p>
            <a:pPr algn="ctr" eaLnBrk="0" hangingPunct="0"/>
            <a:endParaRPr lang="cs-CZ" altLang="cs-CZ" sz="100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/>
      <p:bldP spid="92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File:Nagasakibom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6675" y="1773238"/>
            <a:ext cx="3997325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Zneužití jaderné energie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73238"/>
            <a:ext cx="4824412" cy="46799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výroba jaderných zbraní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útok USA na Japonsko: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smtClean="0"/>
              <a:t>    - Hirošima – 6. 8 1945 v 8:16 (uranová jaderná puma Little Boy)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smtClean="0"/>
              <a:t>    - Nagasaki - 9. srpna 1945 v 11:02 (plutoniová bomba Fat Man)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smtClean="0"/>
              <a:t>    </a:t>
            </a:r>
            <a:r>
              <a:rPr lang="cs-CZ" altLang="cs-CZ" sz="2000" smtClean="0"/>
              <a:t>- okamžitě zemřelo 130 000 lidí, dalších 100 000 umíralo na následky výbuchu v dalších měsících a letech, postiženy byly i další generace</a:t>
            </a: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Radioaktivita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700213"/>
            <a:ext cx="9036050" cy="5157787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altLang="cs-CZ" sz="2800" dirty="0" smtClean="0"/>
              <a:t>= schopnost látek samovolně vydávat pronikavé neviditelné záření</a:t>
            </a:r>
          </a:p>
          <a:p>
            <a:pPr eaLnBrk="1" hangingPunct="1">
              <a:defRPr/>
            </a:pPr>
            <a:r>
              <a:rPr lang="cs-CZ" altLang="cs-CZ" sz="2800" dirty="0" smtClean="0">
                <a:cs typeface="Arial" charset="0"/>
              </a:rPr>
              <a:t> - </a:t>
            </a:r>
            <a:r>
              <a:rPr lang="el-GR" altLang="cs-CZ" sz="2800" dirty="0" smtClean="0">
                <a:cs typeface="Arial" charset="0"/>
              </a:rPr>
              <a:t>α</a:t>
            </a:r>
            <a:r>
              <a:rPr lang="cs-CZ" altLang="cs-CZ" sz="2800" dirty="0" smtClean="0">
                <a:cs typeface="Arial" charset="0"/>
              </a:rPr>
              <a:t> záření – proud letících jader atomů helia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altLang="cs-CZ" sz="2800" dirty="0" smtClean="0">
                <a:cs typeface="Arial" charset="0"/>
              </a:rPr>
              <a:t>    - </a:t>
            </a:r>
            <a:r>
              <a:rPr lang="el-GR" altLang="cs-CZ" sz="2800" dirty="0" smtClean="0">
                <a:cs typeface="Arial" charset="0"/>
              </a:rPr>
              <a:t>β</a:t>
            </a:r>
            <a:r>
              <a:rPr lang="cs-CZ" altLang="cs-CZ" sz="2800" dirty="0" smtClean="0">
                <a:cs typeface="Arial" charset="0"/>
              </a:rPr>
              <a:t> záření – proud letících elektronů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altLang="cs-CZ" sz="2800" dirty="0" smtClean="0">
                <a:cs typeface="Arial" charset="0"/>
              </a:rPr>
              <a:t>    - </a:t>
            </a:r>
            <a:r>
              <a:rPr lang="el-GR" altLang="cs-CZ" sz="2800" dirty="0" smtClean="0">
                <a:cs typeface="Arial" charset="0"/>
              </a:rPr>
              <a:t>γ</a:t>
            </a:r>
            <a:r>
              <a:rPr lang="cs-CZ" altLang="cs-CZ" sz="2800" dirty="0" smtClean="0">
                <a:cs typeface="Arial" charset="0"/>
              </a:rPr>
              <a:t> záření – elektromagnetické vlnění</a:t>
            </a:r>
          </a:p>
          <a:p>
            <a:pPr eaLnBrk="1" hangingPunct="1">
              <a:defRPr/>
            </a:pPr>
            <a:r>
              <a:rPr lang="cs-CZ" altLang="cs-CZ" sz="2800" dirty="0" smtClean="0">
                <a:cs typeface="Arial" charset="0"/>
              </a:rPr>
              <a:t>Antoine </a:t>
            </a:r>
            <a:r>
              <a:rPr lang="cs-CZ" altLang="cs-CZ" sz="2800" dirty="0" err="1" smtClean="0">
                <a:cs typeface="Arial" charset="0"/>
              </a:rPr>
              <a:t>Henri</a:t>
            </a:r>
            <a:r>
              <a:rPr lang="cs-CZ" altLang="cs-CZ" sz="2800" dirty="0" smtClean="0">
                <a:cs typeface="Arial" charset="0"/>
              </a:rPr>
              <a:t> Becquerel – </a:t>
            </a:r>
            <a:r>
              <a:rPr lang="cs-CZ" altLang="cs-CZ" sz="2600" dirty="0" smtClean="0">
                <a:cs typeface="Arial" charset="0"/>
              </a:rPr>
              <a:t>objev přirozené radioaktivity</a:t>
            </a:r>
          </a:p>
          <a:p>
            <a:pPr eaLnBrk="1" hangingPunct="1">
              <a:defRPr/>
            </a:pPr>
            <a:r>
              <a:rPr lang="cs-CZ" altLang="cs-CZ" sz="2800" dirty="0" smtClean="0">
                <a:cs typeface="Arial" charset="0"/>
              </a:rPr>
              <a:t>Marie Curie-</a:t>
            </a:r>
            <a:r>
              <a:rPr lang="cs-CZ" altLang="cs-CZ" sz="2800" dirty="0" err="1" smtClean="0">
                <a:cs typeface="Arial" charset="0"/>
              </a:rPr>
              <a:t>Sklodowská</a:t>
            </a:r>
            <a:r>
              <a:rPr lang="cs-CZ" altLang="cs-CZ" sz="2800" dirty="0" smtClean="0">
                <a:cs typeface="Arial" charset="0"/>
              </a:rPr>
              <a:t> – objev </a:t>
            </a:r>
            <a:r>
              <a:rPr lang="cs-CZ" altLang="cs-CZ" sz="2800" dirty="0" err="1" smtClean="0">
                <a:cs typeface="Arial" charset="0"/>
              </a:rPr>
              <a:t>Ra</a:t>
            </a:r>
            <a:r>
              <a:rPr lang="cs-CZ" altLang="cs-CZ" sz="2800" dirty="0" smtClean="0">
                <a:cs typeface="Arial" charset="0"/>
              </a:rPr>
              <a:t> a Po</a:t>
            </a:r>
          </a:p>
          <a:p>
            <a:pPr eaLnBrk="1" hangingPunct="1">
              <a:defRPr/>
            </a:pPr>
            <a:r>
              <a:rPr lang="cs-CZ" altLang="cs-CZ" sz="2800" dirty="0" smtClean="0">
                <a:cs typeface="Arial" charset="0"/>
              </a:rPr>
              <a:t>využití – výroba energie v jaderné elektrárně</a:t>
            </a:r>
          </a:p>
          <a:p>
            <a:pPr eaLnBrk="1" hangingPunct="1">
              <a:defRPr/>
            </a:pPr>
            <a:r>
              <a:rPr lang="cs-CZ" altLang="cs-CZ" sz="2800" dirty="0" smtClean="0">
                <a:cs typeface="Arial" charset="0"/>
              </a:rPr>
              <a:t>zneužití – výroba jaderných bomb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altLang="cs-CZ" sz="2800" dirty="0">
                <a:cs typeface="Arial" charset="0"/>
              </a:rPr>
              <a:t> </a:t>
            </a:r>
            <a:r>
              <a:rPr lang="cs-CZ" altLang="cs-CZ" sz="2800" dirty="0" smtClean="0">
                <a:cs typeface="Arial" charset="0"/>
              </a:rPr>
              <a:t>                       (Hirošima a Nagasaki 1945)</a:t>
            </a:r>
          </a:p>
          <a:p>
            <a:pPr eaLnBrk="1" hangingPunct="1">
              <a:defRPr/>
            </a:pPr>
            <a:endParaRPr lang="el-GR" altLang="cs-CZ" sz="2800" dirty="0" smtClean="0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72000" y="399895"/>
            <a:ext cx="3312368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8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C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zápis</a:t>
            </a: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Opakování – vyluštěte křížovku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89138"/>
            <a:ext cx="8964612" cy="4616450"/>
          </a:xfrm>
        </p:spPr>
        <p:txBody>
          <a:bodyPr/>
          <a:lstStyle/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1) </a:t>
            </a:r>
            <a:r>
              <a:rPr lang="cs-CZ" altLang="cs-CZ" dirty="0" smtClean="0"/>
              <a:t>_ _ _ _ _ _ </a:t>
            </a:r>
            <a:r>
              <a:rPr lang="cs-CZ" altLang="cs-CZ" dirty="0" smtClean="0">
                <a:solidFill>
                  <a:srgbClr val="FF0000"/>
                </a:solidFill>
              </a:rPr>
              <a:t>_</a:t>
            </a:r>
            <a:r>
              <a:rPr lang="cs-CZ" altLang="cs-CZ" dirty="0" smtClean="0"/>
              <a:t> _ _     </a:t>
            </a:r>
            <a:r>
              <a:rPr lang="cs-CZ" altLang="cs-CZ" sz="2000" dirty="0" smtClean="0"/>
              <a:t>Vědec, který objevil přirozenou radioaktivitu.</a:t>
            </a:r>
          </a:p>
          <a:p>
            <a:pPr marL="0" indent="0"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sz="2000" dirty="0" smtClean="0"/>
              <a:t>2)</a:t>
            </a:r>
            <a:r>
              <a:rPr lang="cs-CZ" altLang="cs-CZ" dirty="0" smtClean="0"/>
              <a:t> _ </a:t>
            </a:r>
            <a:r>
              <a:rPr lang="cs-CZ" altLang="cs-CZ" dirty="0" smtClean="0">
                <a:solidFill>
                  <a:srgbClr val="FF0000"/>
                </a:solidFill>
              </a:rPr>
              <a:t>_</a:t>
            </a:r>
            <a:r>
              <a:rPr lang="cs-CZ" altLang="cs-CZ" dirty="0" smtClean="0"/>
              <a:t> _ _ _ _ _ _ _ _ _ _ _          </a:t>
            </a:r>
            <a:r>
              <a:rPr lang="cs-CZ" altLang="cs-CZ" sz="2000" dirty="0" smtClean="0"/>
              <a:t>Schopnost látek vydávat </a:t>
            </a:r>
          </a:p>
          <a:p>
            <a:pPr marL="0" indent="0"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sz="2000" dirty="0" smtClean="0"/>
              <a:t>                                                                            neviditelné pronikavé záření.</a:t>
            </a:r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3)</a:t>
            </a:r>
            <a:r>
              <a:rPr lang="cs-CZ" altLang="cs-CZ" dirty="0" smtClean="0"/>
              <a:t> _ _ _ _ </a:t>
            </a:r>
            <a:r>
              <a:rPr lang="cs-CZ" altLang="cs-CZ" dirty="0" smtClean="0">
                <a:solidFill>
                  <a:srgbClr val="FF0000"/>
                </a:solidFill>
              </a:rPr>
              <a:t>_</a:t>
            </a:r>
            <a:r>
              <a:rPr lang="cs-CZ" altLang="cs-CZ" dirty="0" smtClean="0"/>
              <a:t> _ _ _ _ _    </a:t>
            </a:r>
            <a:r>
              <a:rPr lang="cs-CZ" altLang="cs-CZ" sz="2000" dirty="0" smtClean="0"/>
              <a:t>Vědkyně, která získala 2 </a:t>
            </a:r>
            <a:r>
              <a:rPr lang="cs-CZ" altLang="cs-CZ" sz="2000" dirty="0" smtClean="0"/>
              <a:t>Nobelovy </a:t>
            </a:r>
            <a:r>
              <a:rPr lang="cs-CZ" altLang="cs-CZ" sz="2000" dirty="0" smtClean="0"/>
              <a:t>ceny.</a:t>
            </a:r>
            <a:endParaRPr lang="cs-CZ" altLang="cs-CZ" dirty="0" smtClean="0"/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4)</a:t>
            </a:r>
            <a:r>
              <a:rPr lang="cs-CZ" altLang="cs-CZ" dirty="0" smtClean="0"/>
              <a:t> _ _ _ _ </a:t>
            </a:r>
            <a:r>
              <a:rPr lang="cs-CZ" altLang="cs-CZ" dirty="0" smtClean="0">
                <a:solidFill>
                  <a:srgbClr val="FF0000"/>
                </a:solidFill>
              </a:rPr>
              <a:t>_</a:t>
            </a:r>
            <a:r>
              <a:rPr lang="cs-CZ" altLang="cs-CZ" dirty="0" smtClean="0"/>
              <a:t> _ _ _                       </a:t>
            </a:r>
            <a:r>
              <a:rPr lang="cs-CZ" altLang="cs-CZ" sz="2000" dirty="0" smtClean="0"/>
              <a:t>Jiný název pro uraninit UO</a:t>
            </a:r>
            <a:r>
              <a:rPr lang="cs-CZ" altLang="cs-CZ" sz="2000" baseline="-25000" dirty="0" smtClean="0"/>
              <a:t>2</a:t>
            </a:r>
            <a:r>
              <a:rPr lang="cs-CZ" altLang="cs-CZ" sz="2000" dirty="0" smtClean="0"/>
              <a:t>.</a:t>
            </a:r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5)</a:t>
            </a:r>
            <a:r>
              <a:rPr lang="cs-CZ" altLang="cs-CZ" dirty="0" smtClean="0"/>
              <a:t> _ _ _ _ _ _ </a:t>
            </a:r>
            <a:r>
              <a:rPr lang="cs-CZ" altLang="cs-CZ" dirty="0" smtClean="0">
                <a:solidFill>
                  <a:srgbClr val="FF0000"/>
                </a:solidFill>
              </a:rPr>
              <a:t>_</a:t>
            </a:r>
            <a:r>
              <a:rPr lang="cs-CZ" altLang="cs-CZ" dirty="0" smtClean="0"/>
              <a:t> _      </a:t>
            </a:r>
            <a:r>
              <a:rPr lang="cs-CZ" altLang="cs-CZ" sz="2000" dirty="0" smtClean="0"/>
              <a:t>Prvek, který byl objeven M. C. </a:t>
            </a:r>
            <a:r>
              <a:rPr lang="cs-CZ" altLang="cs-CZ" sz="2000" dirty="0" err="1" smtClean="0"/>
              <a:t>Sklodowskou</a:t>
            </a:r>
            <a:r>
              <a:rPr lang="cs-CZ" altLang="cs-CZ" sz="2000" dirty="0" smtClean="0"/>
              <a:t>.</a:t>
            </a:r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6)</a:t>
            </a:r>
            <a:r>
              <a:rPr lang="cs-CZ" altLang="cs-CZ" dirty="0" smtClean="0"/>
              <a:t> _ _ _ _ _ _ </a:t>
            </a:r>
            <a:r>
              <a:rPr lang="cs-CZ" altLang="cs-CZ" dirty="0" smtClean="0">
                <a:solidFill>
                  <a:srgbClr val="FF0000"/>
                </a:solidFill>
              </a:rPr>
              <a:t>_</a:t>
            </a:r>
            <a:r>
              <a:rPr lang="cs-CZ" altLang="cs-CZ" dirty="0" smtClean="0"/>
              <a:t> _        </a:t>
            </a:r>
            <a:r>
              <a:rPr lang="cs-CZ" altLang="cs-CZ" sz="2000" dirty="0" smtClean="0"/>
              <a:t>Japonské město bombardované 6. 8. 1945.</a:t>
            </a:r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i="1" dirty="0" smtClean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Správné řešení - </a:t>
            </a:r>
            <a:r>
              <a:rPr lang="cs-CZ" altLang="cs-CZ" b="1" u="sng" smtClean="0">
                <a:solidFill>
                  <a:srgbClr val="FF0000"/>
                </a:solidFill>
              </a:rPr>
              <a:t>RADIUM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89138"/>
            <a:ext cx="8964612" cy="4616450"/>
          </a:xfrm>
        </p:spPr>
        <p:txBody>
          <a:bodyPr/>
          <a:lstStyle/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1) </a:t>
            </a:r>
            <a:r>
              <a:rPr lang="cs-CZ" altLang="cs-CZ" sz="2800" dirty="0" smtClean="0"/>
              <a:t>B E C Q U E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R</a:t>
            </a:r>
            <a:r>
              <a:rPr lang="cs-CZ" altLang="cs-CZ" sz="2800" dirty="0" smtClean="0"/>
              <a:t> E L     </a:t>
            </a:r>
            <a:r>
              <a:rPr lang="cs-CZ" altLang="cs-CZ" sz="2000" dirty="0" smtClean="0"/>
              <a:t>Vědec, který objevil přirozenou radioaktivitu.</a:t>
            </a:r>
          </a:p>
          <a:p>
            <a:pPr marL="0" indent="0"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sz="2000" dirty="0" smtClean="0"/>
              <a:t>2)</a:t>
            </a:r>
            <a:r>
              <a:rPr lang="cs-CZ" altLang="cs-CZ" dirty="0" smtClean="0"/>
              <a:t> </a:t>
            </a:r>
            <a:r>
              <a:rPr lang="cs-CZ" altLang="cs-CZ" sz="2800" dirty="0" smtClean="0"/>
              <a:t>R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A</a:t>
            </a:r>
            <a:r>
              <a:rPr lang="cs-CZ" altLang="cs-CZ" sz="2800" dirty="0" smtClean="0"/>
              <a:t> D I O A K T I V I T A          </a:t>
            </a:r>
            <a:r>
              <a:rPr lang="cs-CZ" altLang="cs-CZ" sz="2000" dirty="0" smtClean="0"/>
              <a:t>Schopnost látek vydávat </a:t>
            </a:r>
          </a:p>
          <a:p>
            <a:pPr marL="0" indent="0"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cs-CZ" altLang="cs-CZ" sz="2000" dirty="0" smtClean="0"/>
              <a:t>                                                                            neviditelné pronikavé záření.</a:t>
            </a:r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3)</a:t>
            </a:r>
            <a:r>
              <a:rPr lang="cs-CZ" altLang="cs-CZ" dirty="0" smtClean="0"/>
              <a:t> </a:t>
            </a:r>
            <a:r>
              <a:rPr lang="cs-CZ" altLang="cs-CZ" sz="2800" dirty="0" smtClean="0"/>
              <a:t>S K L O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D</a:t>
            </a:r>
            <a:r>
              <a:rPr lang="cs-CZ" altLang="cs-CZ" sz="2800" dirty="0" smtClean="0"/>
              <a:t> O W S K Á    </a:t>
            </a:r>
            <a:r>
              <a:rPr lang="cs-CZ" altLang="cs-CZ" sz="2000" dirty="0" smtClean="0"/>
              <a:t>Vědkyně, která získala 2 </a:t>
            </a:r>
            <a:r>
              <a:rPr lang="cs-CZ" altLang="cs-CZ" sz="2000" dirty="0" smtClean="0"/>
              <a:t>Nobelovy </a:t>
            </a:r>
            <a:r>
              <a:rPr lang="cs-CZ" altLang="cs-CZ" sz="2000" dirty="0" smtClean="0"/>
              <a:t>ceny.</a:t>
            </a:r>
            <a:endParaRPr lang="cs-CZ" altLang="cs-CZ" dirty="0" smtClean="0"/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4)</a:t>
            </a:r>
            <a:r>
              <a:rPr lang="cs-CZ" altLang="cs-CZ" dirty="0" smtClean="0"/>
              <a:t> </a:t>
            </a:r>
            <a:r>
              <a:rPr lang="cs-CZ" altLang="cs-CZ" sz="2800" dirty="0" smtClean="0"/>
              <a:t>S M O L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I</a:t>
            </a:r>
            <a:r>
              <a:rPr lang="cs-CZ" altLang="cs-CZ" sz="2800" dirty="0" smtClean="0"/>
              <a:t> N E C                       </a:t>
            </a:r>
            <a:r>
              <a:rPr lang="cs-CZ" altLang="cs-CZ" sz="2000" dirty="0" smtClean="0"/>
              <a:t>Jiný název pro uraninit UO</a:t>
            </a:r>
            <a:r>
              <a:rPr lang="cs-CZ" altLang="cs-CZ" sz="2000" baseline="-25000" dirty="0" smtClean="0"/>
              <a:t>2</a:t>
            </a:r>
            <a:r>
              <a:rPr lang="cs-CZ" altLang="cs-CZ" sz="2000" dirty="0" smtClean="0"/>
              <a:t>.</a:t>
            </a:r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5)</a:t>
            </a:r>
            <a:r>
              <a:rPr lang="cs-CZ" altLang="cs-CZ" dirty="0" smtClean="0"/>
              <a:t> </a:t>
            </a:r>
            <a:r>
              <a:rPr lang="cs-CZ" altLang="cs-CZ" sz="2800" dirty="0" smtClean="0"/>
              <a:t>P O L O N I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U</a:t>
            </a:r>
            <a:r>
              <a:rPr lang="cs-CZ" altLang="cs-CZ" sz="2800" dirty="0" smtClean="0"/>
              <a:t> M      </a:t>
            </a:r>
            <a:r>
              <a:rPr lang="cs-CZ" altLang="cs-CZ" sz="2000" dirty="0" smtClean="0"/>
              <a:t>Prvek, který byl objeven M. C. </a:t>
            </a:r>
            <a:r>
              <a:rPr lang="cs-CZ" altLang="cs-CZ" sz="2000" dirty="0" err="1" smtClean="0"/>
              <a:t>Sklodowskou</a:t>
            </a:r>
            <a:r>
              <a:rPr lang="cs-CZ" altLang="cs-CZ" sz="2000" dirty="0" smtClean="0"/>
              <a:t>.</a:t>
            </a:r>
          </a:p>
          <a:p>
            <a:pPr marL="0" indent="0" eaLnBrk="1" hangingPunct="1">
              <a:lnSpc>
                <a:spcPts val="5200"/>
              </a:lnSpc>
              <a:buFont typeface="Wingdings" pitchFamily="2" charset="2"/>
              <a:buNone/>
              <a:defRPr/>
            </a:pPr>
            <a:r>
              <a:rPr lang="cs-CZ" altLang="cs-CZ" sz="2000" dirty="0" smtClean="0"/>
              <a:t>6)</a:t>
            </a:r>
            <a:r>
              <a:rPr lang="cs-CZ" altLang="cs-CZ" dirty="0" smtClean="0"/>
              <a:t> </a:t>
            </a:r>
            <a:r>
              <a:rPr lang="cs-CZ" altLang="cs-CZ" sz="2800" dirty="0" smtClean="0"/>
              <a:t>H I R O Š I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M</a:t>
            </a:r>
            <a:r>
              <a:rPr lang="cs-CZ" altLang="cs-CZ" sz="2800" b="1" dirty="0" smtClean="0"/>
              <a:t> </a:t>
            </a:r>
            <a:r>
              <a:rPr lang="cs-CZ" altLang="cs-CZ" sz="2800" dirty="0" smtClean="0"/>
              <a:t>A        </a:t>
            </a:r>
            <a:r>
              <a:rPr lang="cs-CZ" altLang="cs-CZ" sz="2000" dirty="0" smtClean="0"/>
              <a:t>Japonské město bombardované 6. 8. 1945.</a:t>
            </a:r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dirty="0" smtClean="0"/>
          </a:p>
          <a:p>
            <a:pPr marL="514350" indent="-514350" eaLnBrk="1" hangingPunct="1">
              <a:buFont typeface="Wingdings" pitchFamily="2" charset="2"/>
              <a:buAutoNum type="arabicParenR"/>
              <a:defRPr/>
            </a:pPr>
            <a:endParaRPr lang="cs-CZ" altLang="cs-CZ" i="1" dirty="0" smtClean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Použité zdroje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362950" cy="46878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Alfa částice. </a:t>
            </a:r>
            <a:r>
              <a:rPr lang="cs-CZ" altLang="cs-CZ" sz="1800" i="1" smtClean="0"/>
              <a:t>Wikipedia.org</a:t>
            </a:r>
            <a:r>
              <a:rPr lang="cs-CZ" altLang="cs-CZ" sz="1800" smtClean="0"/>
              <a:t> [online]. 2014 [cit. 2014-01-25]. Dostupné z: http://cs.wikipedia.org/wiki/Z%C3%A1%C5%99en%C3%AD_alfa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Beta záření. </a:t>
            </a:r>
            <a:r>
              <a:rPr lang="cs-CZ" altLang="cs-CZ" sz="1800" i="1" smtClean="0"/>
              <a:t>Wikipedia.org</a:t>
            </a:r>
            <a:r>
              <a:rPr lang="cs-CZ" altLang="cs-CZ" sz="1800" smtClean="0"/>
              <a:t> [online]. 2014 [cit. 2014-01-25]. Dostupné z: http://cs.wikipedia.org/wiki/Z%C3%A1%C5%99en%C3%AD_beta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Záření gama. </a:t>
            </a:r>
            <a:r>
              <a:rPr lang="cs-CZ" altLang="cs-CZ" sz="1800" i="1" smtClean="0"/>
              <a:t>Wikipedia.org</a:t>
            </a:r>
            <a:r>
              <a:rPr lang="cs-CZ" altLang="cs-CZ" sz="1800" smtClean="0"/>
              <a:t> [online]. 2014 [cit. 2014-01-25]. Dostupné z: http://cs.wikipedia.org/wiki/Z%C3%A1%C5%99en%C3%AD_gama 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Henri Becquerel. </a:t>
            </a:r>
            <a:r>
              <a:rPr lang="cs-CZ" altLang="cs-CZ" sz="1800" i="1" smtClean="0"/>
              <a:t>Wikipedia.org</a:t>
            </a:r>
            <a:r>
              <a:rPr lang="cs-CZ" altLang="cs-CZ" sz="1800" smtClean="0"/>
              <a:t> [online]. 2014 [cit. 2014-01-25]. Dostupné z: http://cs.wikipedia.org/wiki/Henri_Becquerel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Maria Curie-Skłodowska. </a:t>
            </a:r>
            <a:r>
              <a:rPr lang="cs-CZ" altLang="cs-CZ" sz="1800" i="1" smtClean="0"/>
              <a:t>Wikipedia.org</a:t>
            </a:r>
            <a:r>
              <a:rPr lang="cs-CZ" altLang="cs-CZ" sz="1800" smtClean="0"/>
              <a:t> [online]. 2014 [cit. 2014-01-25]. Dostupné z: http://cs.wikipedia.org/wiki/Maria_Curie-Sk%C5%82odowska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Jaderná elektrárna. </a:t>
            </a:r>
            <a:r>
              <a:rPr lang="cs-CZ" altLang="cs-CZ" sz="1800" i="1" smtClean="0"/>
              <a:t>Wikipedia.org</a:t>
            </a:r>
            <a:r>
              <a:rPr lang="cs-CZ" altLang="cs-CZ" sz="1800" smtClean="0"/>
              <a:t> [online]. 2014 [cit. 2014-01-25]. Dostupné z: http://cs.wikipedia.org/wiki/Jadern%C3%A1_elektr%C3%A1rna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smtClean="0"/>
              <a:t>Jaderná zbraň. </a:t>
            </a:r>
            <a:r>
              <a:rPr lang="cs-CZ" altLang="cs-CZ" sz="1800" i="1" smtClean="0"/>
              <a:t>Wikipedia.org</a:t>
            </a:r>
            <a:r>
              <a:rPr lang="cs-CZ" altLang="cs-CZ" sz="1800" smtClean="0"/>
              <a:t> [online]. 2014 [cit. 2014-01-25]. Dostupné z: http://cs.wikipedia.org/wiki/Jadern%C3%A1_puma </a:t>
            </a: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7">
      <a:dk1>
        <a:srgbClr val="000000"/>
      </a:dk1>
      <a:lt1>
        <a:srgbClr val="FFFFFF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FF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153</TotalTime>
  <Words>766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Wingdings</vt:lpstr>
      <vt:lpstr>Calibri</vt:lpstr>
      <vt:lpstr>Arial Black</vt:lpstr>
      <vt:lpstr>Times New Roman</vt:lpstr>
      <vt:lpstr>Pixel</vt:lpstr>
      <vt:lpstr>Microsoft Word Document</vt:lpstr>
      <vt:lpstr>Snímek 1</vt:lpstr>
      <vt:lpstr>RADIOAKTIVITA A JADERNÁ ENERGIE</vt:lpstr>
      <vt:lpstr>Radioaktivita</vt:lpstr>
      <vt:lpstr>Druhy radioaktivních záření</vt:lpstr>
      <vt:lpstr>Antoine Henri Becquerel </vt:lpstr>
      <vt:lpstr>Marie Curie-Sklodowská</vt:lpstr>
      <vt:lpstr>Využití jaderné energie</vt:lpstr>
      <vt:lpstr>Zneužití jaderné energie</vt:lpstr>
      <vt:lpstr>Radioaktivita</vt:lpstr>
      <vt:lpstr>Opakování – vyluštěte křížovku</vt:lpstr>
      <vt:lpstr>Správné řešení - RADIUM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Dum</cp:lastModifiedBy>
  <cp:revision>12</cp:revision>
  <dcterms:created xsi:type="dcterms:W3CDTF">2014-01-25T16:41:16Z</dcterms:created>
  <dcterms:modified xsi:type="dcterms:W3CDTF">2014-02-07T13:55:48Z</dcterms:modified>
</cp:coreProperties>
</file>