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7" r:id="rId4"/>
    <p:sldId id="258" r:id="rId5"/>
    <p:sldId id="262" r:id="rId6"/>
    <p:sldId id="261" r:id="rId7"/>
    <p:sldId id="263" r:id="rId8"/>
    <p:sldId id="264" r:id="rId9"/>
    <p:sldId id="265" r:id="rId10"/>
    <p:sldId id="259" r:id="rId11"/>
    <p:sldId id="260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VY_32_INOVACE_ČLOVĚK_ZEMĚ_VESMÍR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E91B368-F600-49CC-BFD3-0CC0C3876E93}" type="presOf" srcId="{BA9EE107-A5FB-41C4-9EF1-1CC153B68B3F}" destId="{9C0CD981-713F-47B3-AE2F-2963F2684A6F}" srcOrd="0" destOrd="0" presId="urn:microsoft.com/office/officeart/2008/layout/VerticalCurvedList"/>
    <dgm:cxn modelId="{ABAA4C56-57ED-47F4-871A-9FD89EB2F62A}" type="presOf" srcId="{A83A7CFB-B411-4357-9641-4A8443F73655}" destId="{F036299F-AF4D-4DAF-ABF5-87E8CC3FEF1B}" srcOrd="0" destOrd="0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74A06DF-DBA2-40CA-9BBB-E2EFC44DF5D2}" type="presOf" srcId="{60B5D622-D348-4384-9EFA-863CA4F7B7A3}" destId="{CAE44C5F-81A1-4D30-8D3F-2E663ECAC700}" srcOrd="0" destOrd="0" presId="urn:microsoft.com/office/officeart/2008/layout/VerticalCurvedList"/>
    <dgm:cxn modelId="{72FA0A3E-4815-404D-9695-82BBB5D0C9E2}" type="presOf" srcId="{A6F0E638-0CDE-4E1F-BB57-10C18463C623}" destId="{7DCEBD2C-792F-484E-9C96-926E03F540ED}" srcOrd="0" destOrd="1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1AF57A3-8A86-48EF-98B2-36777C41227E}" type="presOf" srcId="{8D78E2D7-18A7-41DD-9962-57B3FE2BEBDD}" destId="{A1781B13-DE10-4169-ABDE-0384026A6B34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41687FEA-4F67-4149-BC4E-E8555D947B0D}" type="presOf" srcId="{3061F91D-8548-4FCB-A021-DD835A272F0F}" destId="{88F378EC-C3F8-47CD-AEFF-49BA634320FB}" srcOrd="0" destOrd="0" presId="urn:microsoft.com/office/officeart/2008/layout/VerticalCurvedList"/>
    <dgm:cxn modelId="{6139E12A-8B06-4EF3-A0D1-B8EE9AF63BF9}" type="presOf" srcId="{F3C4A836-23AC-4E41-B6D6-51221E7E6743}" destId="{EF104B90-7E69-4918-A202-E6F91FC6E413}" srcOrd="0" destOrd="0" presId="urn:microsoft.com/office/officeart/2008/layout/VerticalCurvedList"/>
    <dgm:cxn modelId="{C2FEB49C-3DD4-432A-85BB-ABA98DE0CC48}" type="presOf" srcId="{E392F34A-E55D-43D5-AEDD-49027298B816}" destId="{7DCEBD2C-792F-484E-9C96-926E03F540ED}" srcOrd="0" destOrd="0" presId="urn:microsoft.com/office/officeart/2008/layout/VerticalCurvedList"/>
    <dgm:cxn modelId="{6C4608B1-78C0-496D-A05E-70F13240ED36}" type="presParOf" srcId="{9C0CD981-713F-47B3-AE2F-2963F2684A6F}" destId="{96773A7D-3367-4F53-A2D2-EA5770AFFDB3}" srcOrd="0" destOrd="0" presId="urn:microsoft.com/office/officeart/2008/layout/VerticalCurvedList"/>
    <dgm:cxn modelId="{E2560019-0319-473F-85FD-87CE7605DCC2}" type="presParOf" srcId="{96773A7D-3367-4F53-A2D2-EA5770AFFDB3}" destId="{F31B7103-6E88-4DB9-9888-CB9E0B3FEEF8}" srcOrd="0" destOrd="0" presId="urn:microsoft.com/office/officeart/2008/layout/VerticalCurvedList"/>
    <dgm:cxn modelId="{8B7DBEC0-B84A-4AD6-812F-1A540D160019}" type="presParOf" srcId="{F31B7103-6E88-4DB9-9888-CB9E0B3FEEF8}" destId="{F7A92DE4-3445-4B9B-AF3D-F2DA6F69C25D}" srcOrd="0" destOrd="0" presId="urn:microsoft.com/office/officeart/2008/layout/VerticalCurvedList"/>
    <dgm:cxn modelId="{960619F5-103D-4E16-A556-2C2664D3B2B7}" type="presParOf" srcId="{F31B7103-6E88-4DB9-9888-CB9E0B3FEEF8}" destId="{EF104B90-7E69-4918-A202-E6F91FC6E413}" srcOrd="1" destOrd="0" presId="urn:microsoft.com/office/officeart/2008/layout/VerticalCurvedList"/>
    <dgm:cxn modelId="{97C7C02B-B476-4E83-8C50-74D5566E6A43}" type="presParOf" srcId="{F31B7103-6E88-4DB9-9888-CB9E0B3FEEF8}" destId="{F5A5022A-2B1C-4F3B-B289-BC099E9CE92F}" srcOrd="2" destOrd="0" presId="urn:microsoft.com/office/officeart/2008/layout/VerticalCurvedList"/>
    <dgm:cxn modelId="{7F37C6FC-777A-4B81-BED1-F35065FFBCB7}" type="presParOf" srcId="{F31B7103-6E88-4DB9-9888-CB9E0B3FEEF8}" destId="{F16BA6F4-95DE-4E28-BF94-6459A70C4A6D}" srcOrd="3" destOrd="0" presId="urn:microsoft.com/office/officeart/2008/layout/VerticalCurvedList"/>
    <dgm:cxn modelId="{336F7B0D-9636-48B3-86BB-AE0952BB64B1}" type="presParOf" srcId="{96773A7D-3367-4F53-A2D2-EA5770AFFDB3}" destId="{F036299F-AF4D-4DAF-ABF5-87E8CC3FEF1B}" srcOrd="1" destOrd="0" presId="urn:microsoft.com/office/officeart/2008/layout/VerticalCurvedList"/>
    <dgm:cxn modelId="{B271F8EA-132B-42EE-B234-71428F88493A}" type="presParOf" srcId="{96773A7D-3367-4F53-A2D2-EA5770AFFDB3}" destId="{40B95986-31F6-48A6-A8D8-D04AC3BEDA92}" srcOrd="2" destOrd="0" presId="urn:microsoft.com/office/officeart/2008/layout/VerticalCurvedList"/>
    <dgm:cxn modelId="{F490F9BA-E1C8-4A09-90BE-CD0FF8CA8452}" type="presParOf" srcId="{40B95986-31F6-48A6-A8D8-D04AC3BEDA92}" destId="{112F553D-60C2-4CC4-948D-0369F51C4DB0}" srcOrd="0" destOrd="0" presId="urn:microsoft.com/office/officeart/2008/layout/VerticalCurvedList"/>
    <dgm:cxn modelId="{9016168E-6D06-4F9B-AAD1-A0D0B61695BD}" type="presParOf" srcId="{96773A7D-3367-4F53-A2D2-EA5770AFFDB3}" destId="{A1781B13-DE10-4169-ABDE-0384026A6B34}" srcOrd="3" destOrd="0" presId="urn:microsoft.com/office/officeart/2008/layout/VerticalCurvedList"/>
    <dgm:cxn modelId="{80786C5C-3F2F-427D-B4FB-C8A4066BB6A9}" type="presParOf" srcId="{96773A7D-3367-4F53-A2D2-EA5770AFFDB3}" destId="{65CD74A9-3E7B-49D7-95DD-EB8B72D6CA84}" srcOrd="4" destOrd="0" presId="urn:microsoft.com/office/officeart/2008/layout/VerticalCurvedList"/>
    <dgm:cxn modelId="{6118C9D6-0271-47FE-BC0A-88D2B49F86C9}" type="presParOf" srcId="{65CD74A9-3E7B-49D7-95DD-EB8B72D6CA84}" destId="{2741B69B-255D-4143-BECE-5BD9035A4FC6}" srcOrd="0" destOrd="0" presId="urn:microsoft.com/office/officeart/2008/layout/VerticalCurvedList"/>
    <dgm:cxn modelId="{373BC7F5-DE46-4A3D-84F4-E1C12DE582B6}" type="presParOf" srcId="{96773A7D-3367-4F53-A2D2-EA5770AFFDB3}" destId="{7DCEBD2C-792F-484E-9C96-926E03F540ED}" srcOrd="5" destOrd="0" presId="urn:microsoft.com/office/officeart/2008/layout/VerticalCurvedList"/>
    <dgm:cxn modelId="{B02A6F23-B5B7-48ED-B67E-B6DA93DB0EAE}" type="presParOf" srcId="{96773A7D-3367-4F53-A2D2-EA5770AFFDB3}" destId="{8E391AE5-35EA-4A7F-ACFF-6E662A0BD046}" srcOrd="6" destOrd="0" presId="urn:microsoft.com/office/officeart/2008/layout/VerticalCurvedList"/>
    <dgm:cxn modelId="{473E1C36-5312-4AD5-9234-469F37D7A856}" type="presParOf" srcId="{8E391AE5-35EA-4A7F-ACFF-6E662A0BD046}" destId="{EB133F34-59A3-4639-B813-3EF5396EC28B}" srcOrd="0" destOrd="0" presId="urn:microsoft.com/office/officeart/2008/layout/VerticalCurvedList"/>
    <dgm:cxn modelId="{6B25E3D2-5CDD-43B4-880A-D716839BDB5A}" type="presParOf" srcId="{96773A7D-3367-4F53-A2D2-EA5770AFFDB3}" destId="{88F378EC-C3F8-47CD-AEFF-49BA634320FB}" srcOrd="7" destOrd="0" presId="urn:microsoft.com/office/officeart/2008/layout/VerticalCurvedList"/>
    <dgm:cxn modelId="{05600E16-B4E6-40F9-88A8-DCACDA029155}" type="presParOf" srcId="{96773A7D-3367-4F53-A2D2-EA5770AFFDB3}" destId="{0C1D6B2A-9239-4220-B9D4-EF24FF044C0E}" srcOrd="8" destOrd="0" presId="urn:microsoft.com/office/officeart/2008/layout/VerticalCurvedList"/>
    <dgm:cxn modelId="{24C8E5A9-393B-4AB4-B80E-CE3705C551CA}" type="presParOf" srcId="{0C1D6B2A-9239-4220-B9D4-EF24FF044C0E}" destId="{A6FEC19F-0F90-4EC7-BB21-E0ADFEFFA617}" srcOrd="0" destOrd="0" presId="urn:microsoft.com/office/officeart/2008/layout/VerticalCurvedList"/>
    <dgm:cxn modelId="{EAB379E9-1032-4511-A358-F53493D07807}" type="presParOf" srcId="{96773A7D-3367-4F53-A2D2-EA5770AFFDB3}" destId="{CAE44C5F-81A1-4D30-8D3F-2E663ECAC700}" srcOrd="9" destOrd="0" presId="urn:microsoft.com/office/officeart/2008/layout/VerticalCurvedList"/>
    <dgm:cxn modelId="{4ECB8992-1421-4AE8-ACFA-46B99AFB56B8}" type="presParOf" srcId="{96773A7D-3367-4F53-A2D2-EA5770AFFDB3}" destId="{053E2699-E7D5-4B6C-A824-2ED732C32228}" srcOrd="10" destOrd="0" presId="urn:microsoft.com/office/officeart/2008/layout/VerticalCurvedList"/>
    <dgm:cxn modelId="{E7F15C95-B0E0-403C-8B85-75DC148B3AEE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BFB2E-C2D7-4DDD-AAC5-A80EFCA3DC54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47AE1-7FC8-4C83-B7C0-A4D03CCE8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9029C-0A0D-4624-B281-020E5FB26359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861AC-ED56-4648-BE65-9B7F20F74B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56B8E-0280-4E46-B15C-A88ADD3E2A7C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362D5-BB8D-4489-819B-CA27D0F524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CE319-8E76-4E85-97A6-BDE5147AAB06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34858-DBA5-4EFE-9C38-31DB4F0332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F50B2-22FB-416C-AB50-CCDF5B0B37D0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15BB4-B4A8-4822-8538-85E254D83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4BFE5-70EC-4719-BEAC-AA91C5B2AF8A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3ADB0-87E6-4933-8EDD-4DF7914AE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0D9EC-543E-4010-A6ED-178B6CBCA3BC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8EE8E-C8CD-480B-8334-2BF97CC535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5AE8C-4C43-4C50-A681-FFF053979918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62A3D-717D-4E96-A469-B401DEAD7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8FFF7-1755-4F4F-B378-D899634A7EBB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E48A9-3179-4A0A-ABCD-552D8EDE1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3BE86-BACA-44A7-89F7-4CD1505E2714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194977-04DB-4E8E-94CE-F3D5F3A02F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FBBC8-AD60-4120-9E57-ECF9EDD19174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EA457-155E-4013-827F-4CF6AD057A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39E711-14F4-4F64-ACED-0EA50546F5CB}" type="datetimeFigureOut">
              <a:rPr lang="cs-CZ"/>
              <a:pPr>
                <a:defRPr/>
              </a:pPr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0273FF-042F-447D-B2F8-A5D49A2FAF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75" r:id="rId8"/>
    <p:sldLayoutId id="2147483676" r:id="rId9"/>
    <p:sldLayoutId id="2147483667" r:id="rId10"/>
    <p:sldLayoutId id="214748367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13" Type="http://schemas.openxmlformats.org/officeDocument/2006/relationships/slide" Target="slide6.xml"/><Relationship Id="rId18" Type="http://schemas.openxmlformats.org/officeDocument/2006/relationships/slide" Target="slide20.xml"/><Relationship Id="rId26" Type="http://schemas.openxmlformats.org/officeDocument/2006/relationships/slide" Target="slide25.xml"/><Relationship Id="rId3" Type="http://schemas.openxmlformats.org/officeDocument/2006/relationships/slide" Target="slide16.xml"/><Relationship Id="rId21" Type="http://schemas.openxmlformats.org/officeDocument/2006/relationships/slide" Target="slide19.xml"/><Relationship Id="rId7" Type="http://schemas.openxmlformats.org/officeDocument/2006/relationships/slide" Target="slide8.xml"/><Relationship Id="rId12" Type="http://schemas.openxmlformats.org/officeDocument/2006/relationships/slide" Target="slide4.xml"/><Relationship Id="rId17" Type="http://schemas.openxmlformats.org/officeDocument/2006/relationships/slide" Target="slide21.xml"/><Relationship Id="rId25" Type="http://schemas.openxmlformats.org/officeDocument/2006/relationships/slide" Target="slide29.xml"/><Relationship Id="rId2" Type="http://schemas.openxmlformats.org/officeDocument/2006/relationships/slide" Target="slide10.xml"/><Relationship Id="rId16" Type="http://schemas.openxmlformats.org/officeDocument/2006/relationships/slide" Target="slide7.xml"/><Relationship Id="rId20" Type="http://schemas.openxmlformats.org/officeDocument/2006/relationships/slide" Target="slide23.xml"/><Relationship Id="rId29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14.xml"/><Relationship Id="rId24" Type="http://schemas.openxmlformats.org/officeDocument/2006/relationships/slide" Target="slide28.xml"/><Relationship Id="rId5" Type="http://schemas.openxmlformats.org/officeDocument/2006/relationships/slide" Target="slide13.xml"/><Relationship Id="rId15" Type="http://schemas.openxmlformats.org/officeDocument/2006/relationships/slide" Target="slide9.xml"/><Relationship Id="rId23" Type="http://schemas.openxmlformats.org/officeDocument/2006/relationships/slide" Target="slide26.xml"/><Relationship Id="rId28" Type="http://schemas.openxmlformats.org/officeDocument/2006/relationships/slide" Target="slide31.xml"/><Relationship Id="rId10" Type="http://schemas.openxmlformats.org/officeDocument/2006/relationships/slide" Target="slide18.xml"/><Relationship Id="rId19" Type="http://schemas.openxmlformats.org/officeDocument/2006/relationships/slide" Target="slide22.xml"/><Relationship Id="rId4" Type="http://schemas.openxmlformats.org/officeDocument/2006/relationships/slide" Target="slide12.xml"/><Relationship Id="rId9" Type="http://schemas.openxmlformats.org/officeDocument/2006/relationships/slide" Target="slide17.xml"/><Relationship Id="rId14" Type="http://schemas.openxmlformats.org/officeDocument/2006/relationships/slide" Target="slide5.xml"/><Relationship Id="rId22" Type="http://schemas.openxmlformats.org/officeDocument/2006/relationships/slide" Target="slide27.xml"/><Relationship Id="rId27" Type="http://schemas.openxmlformats.org/officeDocument/2006/relationships/slide" Target="slide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202C427-810F-4512-A17F-288F5BF6E33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1023938" y="1916113"/>
            <a:ext cx="7408862" cy="436245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3050" indent="-273050" algn="just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</a:pPr>
            <a:r>
              <a:rPr lang="cs-CZ" sz="2000">
                <a:solidFill>
                  <a:schemeClr val="tx2"/>
                </a:solidFill>
                <a:latin typeface="Candara" pitchFamily="34" charset="0"/>
              </a:rPr>
              <a:t>Materiál slouží k procvičení a zopakování učiva o Zemi a vesmíru</a:t>
            </a:r>
          </a:p>
          <a:p>
            <a:pPr marL="273050" indent="-273050" algn="just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</a:pPr>
            <a:r>
              <a:rPr lang="cs-CZ" sz="2000">
                <a:solidFill>
                  <a:schemeClr val="tx2"/>
                </a:solidFill>
                <a:latin typeface="Candara" pitchFamily="34" charset="0"/>
              </a:rPr>
              <a:t>Je určen pro žáky 5. ročníku.</a:t>
            </a:r>
          </a:p>
          <a:p>
            <a:pPr marL="273050" indent="-273050" algn="just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</a:pPr>
            <a:r>
              <a:rPr lang="cs-CZ" sz="2000">
                <a:solidFill>
                  <a:schemeClr val="tx2"/>
                </a:solidFill>
                <a:latin typeface="Candara" pitchFamily="34" charset="0"/>
              </a:rPr>
              <a:t>Časová dotace – 20 minut.</a:t>
            </a:r>
          </a:p>
          <a:p>
            <a:pPr marL="273050" indent="-273050" algn="just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</a:pPr>
            <a:r>
              <a:rPr lang="cs-CZ" sz="2000">
                <a:solidFill>
                  <a:schemeClr val="tx2"/>
                </a:solidFill>
                <a:latin typeface="Candara" pitchFamily="34" charset="0"/>
              </a:rPr>
              <a:t>Dvě skupiny</a:t>
            </a:r>
            <a:r>
              <a:rPr lang="cs-CZ" sz="2000">
                <a:solidFill>
                  <a:schemeClr val="tx2"/>
                </a:solidFill>
              </a:rPr>
              <a:t> </a:t>
            </a:r>
            <a:r>
              <a:rPr lang="cs-CZ" sz="2000">
                <a:solidFill>
                  <a:schemeClr val="tx2"/>
                </a:solidFill>
                <a:latin typeface="Candara" pitchFamily="34" charset="0"/>
              </a:rPr>
              <a:t>(žlutí a červení) žáků si postupně volí otázky; při kliknutí na číslo se zobrazí text otázky a  žáci vyberou odpověď. Je-li špatně, objeví se zamračený smajlík a šanci odpovědět má druhá skupina. Pokud odpoví správně, hra se vrátí na pyramidu a skupina, která odpověděla správně si vybarví kliknutím na svou barvu políčko s číslem zodpovězené otázky. Na řadě je pak druhá skupina.</a:t>
            </a:r>
          </a:p>
          <a:p>
            <a:pPr marL="273050" indent="-273050" algn="just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</a:pPr>
            <a:r>
              <a:rPr lang="cs-CZ" sz="2000">
                <a:solidFill>
                  <a:schemeClr val="tx2"/>
                </a:solidFill>
                <a:latin typeface="Candara" pitchFamily="34" charset="0"/>
              </a:rPr>
              <a:t>Hra končí v okamžiku, kdy skupina propojí všechny strany. V případě, že se to nepodaří, vyhrává skupina, která má více správně zodpovězených otázek.</a:t>
            </a:r>
          </a:p>
          <a:p>
            <a:pPr marL="273050" indent="-273050" algn="just"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</a:pPr>
            <a:r>
              <a:rPr lang="cs-CZ" sz="2000">
                <a:solidFill>
                  <a:schemeClr val="tx2"/>
                </a:solidFill>
                <a:latin typeface="Candara" pitchFamily="34" charset="0"/>
              </a:rPr>
              <a:t>Materiál obsahuje 32 stran a je určen k interaktivní výuce.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lačítko akce: Vlastní 67">
            <a:hlinkClick r:id="" action="ppaction://noaction" highlightClick="1"/>
          </p:cNvPr>
          <p:cNvSpPr/>
          <p:nvPr/>
        </p:nvSpPr>
        <p:spPr>
          <a:xfrm>
            <a:off x="-36513" y="-44450"/>
            <a:ext cx="9144001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 rot="5400000">
            <a:off x="2757022" y="305428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7</a:t>
            </a:r>
            <a:endParaRPr lang="cs-CZ" dirty="0"/>
          </a:p>
        </p:txBody>
      </p:sp>
      <p:sp>
        <p:nvSpPr>
          <p:cNvPr id="5" name="Šestiúhelník 4">
            <a:hlinkClick r:id="rId3" action="ppaction://hlinksldjump"/>
          </p:cNvPr>
          <p:cNvSpPr/>
          <p:nvPr/>
        </p:nvSpPr>
        <p:spPr>
          <a:xfrm rot="5400000">
            <a:off x="4095885" y="385978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13</a:t>
            </a:r>
            <a:endParaRPr lang="cs-CZ" dirty="0"/>
          </a:p>
        </p:txBody>
      </p:sp>
      <p:sp>
        <p:nvSpPr>
          <p:cNvPr id="6" name="Šestiúhelník 5">
            <a:hlinkClick r:id="rId4" action="ppaction://hlinksldjump"/>
          </p:cNvPr>
          <p:cNvSpPr/>
          <p:nvPr/>
        </p:nvSpPr>
        <p:spPr>
          <a:xfrm rot="5400000">
            <a:off x="4571105" y="303794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9</a:t>
            </a:r>
          </a:p>
        </p:txBody>
      </p:sp>
      <p:sp>
        <p:nvSpPr>
          <p:cNvPr id="7" name="Šestiúhelník 6">
            <a:hlinkClick r:id="rId5" action="ppaction://hlinksldjump"/>
          </p:cNvPr>
          <p:cNvSpPr/>
          <p:nvPr/>
        </p:nvSpPr>
        <p:spPr>
          <a:xfrm rot="5400000">
            <a:off x="5482475" y="303794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</a:t>
            </a:r>
            <a:endParaRPr lang="cs-CZ" dirty="0"/>
          </a:p>
        </p:txBody>
      </p:sp>
      <p:sp>
        <p:nvSpPr>
          <p:cNvPr id="8" name="Šestiúhelník 7">
            <a:hlinkClick r:id="rId6" action="ppaction://hlinksldjump"/>
          </p:cNvPr>
          <p:cNvSpPr/>
          <p:nvPr/>
        </p:nvSpPr>
        <p:spPr>
          <a:xfrm rot="5400000">
            <a:off x="3645121" y="303794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8</a:t>
            </a:r>
            <a:endParaRPr lang="cs-CZ" dirty="0"/>
          </a:p>
        </p:txBody>
      </p:sp>
      <p:sp>
        <p:nvSpPr>
          <p:cNvPr id="9" name="Šestiúhelník 8">
            <a:hlinkClick r:id="rId7" action="ppaction://hlinksldjump"/>
          </p:cNvPr>
          <p:cNvSpPr/>
          <p:nvPr/>
        </p:nvSpPr>
        <p:spPr>
          <a:xfrm rot="5400000">
            <a:off x="4110875" y="22265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</a:t>
            </a:r>
          </a:p>
        </p:txBody>
      </p:sp>
      <p:sp>
        <p:nvSpPr>
          <p:cNvPr id="10" name="Šestiúhelník 9">
            <a:hlinkClick r:id="rId8" action="ppaction://hlinksldjump"/>
          </p:cNvPr>
          <p:cNvSpPr/>
          <p:nvPr/>
        </p:nvSpPr>
        <p:spPr>
          <a:xfrm rot="5400000">
            <a:off x="3181485" y="3859785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12</a:t>
            </a:r>
            <a:endParaRPr lang="cs-CZ" dirty="0"/>
          </a:p>
        </p:txBody>
      </p:sp>
      <p:sp>
        <p:nvSpPr>
          <p:cNvPr id="11" name="Šestiúhelník 10">
            <a:hlinkClick r:id="rId9" action="ppaction://hlinksldjump"/>
          </p:cNvPr>
          <p:cNvSpPr/>
          <p:nvPr/>
        </p:nvSpPr>
        <p:spPr>
          <a:xfrm rot="5400000">
            <a:off x="5010285" y="3859785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14</a:t>
            </a:r>
            <a:endParaRPr lang="cs-CZ" dirty="0"/>
          </a:p>
        </p:txBody>
      </p:sp>
      <p:sp>
        <p:nvSpPr>
          <p:cNvPr id="12" name="Šestiúhelník 11">
            <a:hlinkClick r:id="rId10" action="ppaction://hlinksldjump"/>
          </p:cNvPr>
          <p:cNvSpPr/>
          <p:nvPr/>
        </p:nvSpPr>
        <p:spPr>
          <a:xfrm rot="5400000">
            <a:off x="5922860" y="3859785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15</a:t>
            </a:r>
            <a:endParaRPr lang="cs-CZ" dirty="0"/>
          </a:p>
        </p:txBody>
      </p:sp>
      <p:sp>
        <p:nvSpPr>
          <p:cNvPr id="13" name="Šestiúhelník 12">
            <a:hlinkClick r:id="rId11" action="ppaction://hlinksldjump"/>
          </p:cNvPr>
          <p:cNvSpPr/>
          <p:nvPr/>
        </p:nvSpPr>
        <p:spPr>
          <a:xfrm rot="5400000">
            <a:off x="2267085" y="385978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11</a:t>
            </a:r>
            <a:endParaRPr lang="cs-CZ" dirty="0"/>
          </a:p>
        </p:txBody>
      </p:sp>
      <p:sp>
        <p:nvSpPr>
          <p:cNvPr id="14" name="Šestiúhelník 13">
            <a:hlinkClick r:id="rId12" action="ppaction://hlinksldjump"/>
          </p:cNvPr>
          <p:cNvSpPr/>
          <p:nvPr/>
        </p:nvSpPr>
        <p:spPr>
          <a:xfrm rot="5400000">
            <a:off x="4134993" y="6218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</a:t>
            </a:r>
            <a:endParaRPr lang="cs-CZ" dirty="0"/>
          </a:p>
        </p:txBody>
      </p:sp>
      <p:sp>
        <p:nvSpPr>
          <p:cNvPr id="15" name="Šestiúhelník 14">
            <a:hlinkClick r:id="rId13" action="ppaction://hlinksldjump"/>
          </p:cNvPr>
          <p:cNvSpPr/>
          <p:nvPr/>
        </p:nvSpPr>
        <p:spPr>
          <a:xfrm rot="5400000">
            <a:off x="4571105" y="141277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</a:t>
            </a:r>
          </a:p>
        </p:txBody>
      </p:sp>
      <p:sp>
        <p:nvSpPr>
          <p:cNvPr id="16" name="Šestiúhelník 15">
            <a:hlinkClick r:id="rId14" action="ppaction://hlinksldjump"/>
          </p:cNvPr>
          <p:cNvSpPr/>
          <p:nvPr/>
        </p:nvSpPr>
        <p:spPr>
          <a:xfrm rot="5400000">
            <a:off x="3668862" y="141277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</a:t>
            </a:r>
            <a:endParaRPr lang="cs-CZ" dirty="0"/>
          </a:p>
        </p:txBody>
      </p:sp>
      <p:sp>
        <p:nvSpPr>
          <p:cNvPr id="17" name="Šestiúhelník 16">
            <a:hlinkClick r:id="rId15" action="ppaction://hlinksldjump"/>
          </p:cNvPr>
          <p:cNvSpPr/>
          <p:nvPr/>
        </p:nvSpPr>
        <p:spPr>
          <a:xfrm rot="5400000">
            <a:off x="5025275" y="22265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6</a:t>
            </a:r>
          </a:p>
        </p:txBody>
      </p:sp>
      <p:sp>
        <p:nvSpPr>
          <p:cNvPr id="18" name="Šestiúhelník 17">
            <a:hlinkClick r:id="rId16" action="ppaction://hlinksldjump"/>
          </p:cNvPr>
          <p:cNvSpPr/>
          <p:nvPr/>
        </p:nvSpPr>
        <p:spPr>
          <a:xfrm rot="5400000">
            <a:off x="3220593" y="22265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</a:t>
            </a:r>
          </a:p>
        </p:txBody>
      </p:sp>
      <p:sp>
        <p:nvSpPr>
          <p:cNvPr id="21" name="Ovál 20"/>
          <p:cNvSpPr/>
          <p:nvPr/>
        </p:nvSpPr>
        <p:spPr>
          <a:xfrm>
            <a:off x="4229100" y="1146175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884738" y="1146175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762375" y="1960563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419600" y="1960563"/>
            <a:ext cx="115888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700588" y="1960563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357813" y="1960563"/>
            <a:ext cx="115887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311525" y="2792413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967163" y="2792413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230688" y="2787650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886325" y="278765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5143500" y="2787650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799138" y="278765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2846388" y="3594100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502025" y="359410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3751263" y="3594100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4406900" y="359410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4691063" y="3594100"/>
            <a:ext cx="115887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346700" y="359410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581650" y="3594100"/>
            <a:ext cx="115888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6237288" y="359410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2378075" y="4441825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3033713" y="4441825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287713" y="4432300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943350" y="443230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219575" y="4432300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876800" y="4432300"/>
            <a:ext cx="115888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156200" y="4441825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813425" y="4441825"/>
            <a:ext cx="115888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072188" y="4432300"/>
            <a:ext cx="115887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6727825" y="443230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7" name="Šestiúhelník 66">
            <a:hlinkClick r:id="rId17" action="ppaction://hlinksldjump"/>
          </p:cNvPr>
          <p:cNvSpPr/>
          <p:nvPr/>
        </p:nvSpPr>
        <p:spPr>
          <a:xfrm rot="5400000">
            <a:off x="3624174" y="463439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18</a:t>
            </a:r>
            <a:endParaRPr lang="cs-CZ" dirty="0"/>
          </a:p>
        </p:txBody>
      </p:sp>
      <p:sp>
        <p:nvSpPr>
          <p:cNvPr id="69" name="Šestiúhelník 68">
            <a:hlinkClick r:id="rId18" action="ppaction://hlinksldjump"/>
          </p:cNvPr>
          <p:cNvSpPr/>
          <p:nvPr/>
        </p:nvSpPr>
        <p:spPr>
          <a:xfrm rot="5400000">
            <a:off x="2709774" y="463439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17</a:t>
            </a:r>
            <a:endParaRPr lang="cs-CZ" dirty="0"/>
          </a:p>
        </p:txBody>
      </p:sp>
      <p:sp>
        <p:nvSpPr>
          <p:cNvPr id="70" name="Šestiúhelník 69">
            <a:hlinkClick r:id="rId19" action="ppaction://hlinksldjump"/>
          </p:cNvPr>
          <p:cNvSpPr/>
          <p:nvPr/>
        </p:nvSpPr>
        <p:spPr>
          <a:xfrm rot="5400000">
            <a:off x="4538574" y="463439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19</a:t>
            </a:r>
            <a:endParaRPr lang="cs-CZ" dirty="0"/>
          </a:p>
        </p:txBody>
      </p:sp>
      <p:sp>
        <p:nvSpPr>
          <p:cNvPr id="71" name="Šestiúhelník 70">
            <a:hlinkClick r:id="rId20" action="ppaction://hlinksldjump"/>
          </p:cNvPr>
          <p:cNvSpPr/>
          <p:nvPr/>
        </p:nvSpPr>
        <p:spPr>
          <a:xfrm rot="5400000">
            <a:off x="5451149" y="4634399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</a:t>
            </a:r>
            <a:r>
              <a:rPr lang="cs-CZ" dirty="0"/>
              <a:t>0</a:t>
            </a:r>
            <a:endParaRPr lang="cs-CZ" dirty="0"/>
          </a:p>
        </p:txBody>
      </p:sp>
      <p:sp>
        <p:nvSpPr>
          <p:cNvPr id="72" name="Šestiúhelník 71">
            <a:hlinkClick r:id="rId21" action="ppaction://hlinksldjump"/>
          </p:cNvPr>
          <p:cNvSpPr/>
          <p:nvPr/>
        </p:nvSpPr>
        <p:spPr>
          <a:xfrm rot="5400000">
            <a:off x="1795374" y="463439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16</a:t>
            </a:r>
            <a:endParaRPr lang="cs-CZ" dirty="0"/>
          </a:p>
        </p:txBody>
      </p:sp>
      <p:sp>
        <p:nvSpPr>
          <p:cNvPr id="73" name="Ovál 72"/>
          <p:cNvSpPr/>
          <p:nvPr/>
        </p:nvSpPr>
        <p:spPr>
          <a:xfrm>
            <a:off x="1906588" y="5268913"/>
            <a:ext cx="115887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2562225" y="5268913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2816225" y="5259388"/>
            <a:ext cx="115888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3471863" y="5259388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3748088" y="5259388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403725" y="5259388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4684713" y="5268913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5341938" y="5268913"/>
            <a:ext cx="115887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5600700" y="5259388"/>
            <a:ext cx="115888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6256338" y="5259388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3" name="Šestiúhelník 82">
            <a:hlinkClick r:id="rId22" action="ppaction://hlinksldjump"/>
          </p:cNvPr>
          <p:cNvSpPr/>
          <p:nvPr/>
        </p:nvSpPr>
        <p:spPr>
          <a:xfrm rot="5400000">
            <a:off x="3159296" y="5453635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24</a:t>
            </a:r>
            <a:endParaRPr lang="cs-CZ" dirty="0"/>
          </a:p>
        </p:txBody>
      </p:sp>
      <p:sp>
        <p:nvSpPr>
          <p:cNvPr id="84" name="Šestiúhelník 83">
            <a:hlinkClick r:id="rId23" action="ppaction://hlinksldjump"/>
          </p:cNvPr>
          <p:cNvSpPr/>
          <p:nvPr/>
        </p:nvSpPr>
        <p:spPr>
          <a:xfrm rot="5400000">
            <a:off x="2244896" y="545363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23</a:t>
            </a:r>
            <a:endParaRPr lang="cs-CZ" dirty="0"/>
          </a:p>
        </p:txBody>
      </p:sp>
      <p:sp>
        <p:nvSpPr>
          <p:cNvPr id="85" name="Šestiúhelník 84">
            <a:hlinkClick r:id="rId24" action="ppaction://hlinksldjump"/>
          </p:cNvPr>
          <p:cNvSpPr/>
          <p:nvPr/>
        </p:nvSpPr>
        <p:spPr>
          <a:xfrm rot="5400000">
            <a:off x="4064855" y="5444795"/>
            <a:ext cx="1078386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25</a:t>
            </a:r>
            <a:endParaRPr lang="cs-CZ" dirty="0"/>
          </a:p>
        </p:txBody>
      </p:sp>
      <p:sp>
        <p:nvSpPr>
          <p:cNvPr id="86" name="Šestiúhelník 85">
            <a:hlinkClick r:id="rId25" action="ppaction://hlinksldjump"/>
          </p:cNvPr>
          <p:cNvSpPr/>
          <p:nvPr/>
        </p:nvSpPr>
        <p:spPr>
          <a:xfrm rot="5400000">
            <a:off x="4986271" y="545363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26</a:t>
            </a:r>
            <a:endParaRPr lang="cs-CZ" dirty="0"/>
          </a:p>
        </p:txBody>
      </p:sp>
      <p:sp>
        <p:nvSpPr>
          <p:cNvPr id="87" name="Šestiúhelník 86">
            <a:hlinkClick r:id="rId26" action="ppaction://hlinksldjump"/>
          </p:cNvPr>
          <p:cNvSpPr/>
          <p:nvPr/>
        </p:nvSpPr>
        <p:spPr>
          <a:xfrm rot="5400000">
            <a:off x="1330496" y="5453635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22</a:t>
            </a:r>
            <a:endParaRPr lang="cs-CZ" dirty="0"/>
          </a:p>
        </p:txBody>
      </p:sp>
      <p:sp>
        <p:nvSpPr>
          <p:cNvPr id="88" name="Ovál 87"/>
          <p:cNvSpPr/>
          <p:nvPr/>
        </p:nvSpPr>
        <p:spPr>
          <a:xfrm>
            <a:off x="1441450" y="6048375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2097088" y="6048375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2351088" y="6038850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3006725" y="603885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282950" y="6038850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40175" y="6038850"/>
            <a:ext cx="115888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4219575" y="6048375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4876800" y="6048375"/>
            <a:ext cx="115888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5135563" y="6038850"/>
            <a:ext cx="115887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5791200" y="6038850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8" name="Šestiúhelník 97">
            <a:hlinkClick r:id="rId27" action="ppaction://hlinksldjump"/>
          </p:cNvPr>
          <p:cNvSpPr/>
          <p:nvPr/>
        </p:nvSpPr>
        <p:spPr>
          <a:xfrm rot="5400000">
            <a:off x="5887624" y="543595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27</a:t>
            </a:r>
            <a:endParaRPr lang="cs-CZ" dirty="0"/>
          </a:p>
        </p:txBody>
      </p:sp>
      <p:sp>
        <p:nvSpPr>
          <p:cNvPr id="99" name="Šestiúhelník 98">
            <a:hlinkClick r:id="rId28" action="ppaction://hlinksldjump"/>
          </p:cNvPr>
          <p:cNvSpPr/>
          <p:nvPr/>
        </p:nvSpPr>
        <p:spPr>
          <a:xfrm rot="5400000">
            <a:off x="6800199" y="543595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28</a:t>
            </a:r>
            <a:endParaRPr lang="cs-CZ" dirty="0"/>
          </a:p>
        </p:txBody>
      </p:sp>
      <p:sp>
        <p:nvSpPr>
          <p:cNvPr id="100" name="Ovál 99"/>
          <p:cNvSpPr/>
          <p:nvPr/>
        </p:nvSpPr>
        <p:spPr>
          <a:xfrm>
            <a:off x="6034088" y="6030913"/>
            <a:ext cx="117475" cy="1381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689725" y="6030913"/>
            <a:ext cx="117475" cy="13811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6948488" y="6021388"/>
            <a:ext cx="117475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7605713" y="6021388"/>
            <a:ext cx="115887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" name="Šestiúhelník 103">
            <a:hlinkClick r:id="rId29" action="ppaction://hlinksldjump"/>
          </p:cNvPr>
          <p:cNvSpPr/>
          <p:nvPr/>
        </p:nvSpPr>
        <p:spPr>
          <a:xfrm rot="5400000">
            <a:off x="6365549" y="4625363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21</a:t>
            </a:r>
            <a:endParaRPr lang="cs-CZ" dirty="0"/>
          </a:p>
        </p:txBody>
      </p:sp>
      <p:sp>
        <p:nvSpPr>
          <p:cNvPr id="105" name="Ovál 104"/>
          <p:cNvSpPr/>
          <p:nvPr/>
        </p:nvSpPr>
        <p:spPr>
          <a:xfrm>
            <a:off x="6515100" y="5249863"/>
            <a:ext cx="115888" cy="1397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7170738" y="5249863"/>
            <a:ext cx="117475" cy="1397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5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8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6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9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0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70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7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9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4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5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1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2" animBg="1"/>
      <p:bldP spid="15" grpId="0" animBg="1"/>
      <p:bldP spid="15" grpId="1" animBg="1"/>
      <p:bldP spid="16" grpId="1" animBg="1"/>
      <p:bldP spid="16" grpId="2" animBg="1"/>
      <p:bldP spid="17" grpId="0" animBg="1"/>
      <p:bldP spid="17" grpId="1" animBg="1"/>
      <p:bldP spid="18" grpId="0" animBg="1"/>
      <p:bldP spid="18" grpId="1" animBg="1"/>
      <p:bldP spid="67" grpId="0" animBg="1"/>
      <p:bldP spid="67" grpId="1" animBg="1"/>
      <p:bldP spid="69" grpId="0" animBg="1"/>
      <p:bldP spid="69" grpId="1" animBg="1"/>
      <p:bldP spid="70" grpId="0" animBg="1"/>
      <p:bldP spid="70" grpId="1" animBg="1"/>
      <p:bldP spid="71" grpId="0" animBg="1"/>
      <p:bldP spid="71" grpId="1" animBg="1"/>
      <p:bldP spid="72" grpId="0" animBg="1"/>
      <p:bldP spid="72" grpId="1" animBg="1"/>
      <p:bldP spid="83" grpId="0" animBg="1"/>
      <p:bldP spid="83" grpId="1" animBg="1"/>
      <p:bldP spid="84" grpId="0" animBg="1"/>
      <p:bldP spid="84" grpId="1" animBg="1"/>
      <p:bldP spid="85" grpId="0" animBg="1"/>
      <p:bldP spid="85" grpId="1" animBg="1"/>
      <p:bldP spid="86" grpId="0" animBg="1"/>
      <p:bldP spid="86" grpId="1" animBg="1"/>
      <p:bldP spid="87" grpId="0" animBg="1"/>
      <p:bldP spid="87" grpId="1" animBg="1"/>
      <p:bldP spid="98" grpId="0" animBg="1"/>
      <p:bldP spid="98" grpId="1" animBg="1"/>
      <p:bldP spid="99" grpId="0" animBg="1"/>
      <p:bldP spid="99" grpId="1" animBg="1"/>
      <p:bldP spid="104" grpId="0" animBg="1"/>
      <p:bldP spid="10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8313" y="2640013"/>
            <a:ext cx="1392237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Mars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313" y="4551363"/>
            <a:ext cx="178752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Jupiter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468313" y="3608388"/>
            <a:ext cx="1816100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Venuše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850" y="620713"/>
            <a:ext cx="8496300" cy="15541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3200">
                <a:solidFill>
                  <a:srgbClr val="031F43"/>
                </a:solidFill>
                <a:latin typeface="Candara" pitchFamily="34" charset="0"/>
              </a:rPr>
              <a:t>1. Která planeta je dobře viditelná krátce před východem Slunce (</a:t>
            </a:r>
            <a:r>
              <a:rPr lang="cs-CZ" sz="3200">
                <a:solidFill>
                  <a:srgbClr val="031F43"/>
                </a:solidFill>
              </a:rPr>
              <a:t>J</a:t>
            </a:r>
            <a:r>
              <a:rPr lang="cs-CZ" sz="3200">
                <a:solidFill>
                  <a:srgbClr val="031F43"/>
                </a:solidFill>
                <a:latin typeface="Candara" pitchFamily="34" charset="0"/>
              </a:rPr>
              <a:t>itřenka) nebo krátce před jeho západem (jako Večernice)?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123728" y="242088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483768" y="4295720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750" y="2781300"/>
            <a:ext cx="3608388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Sluneční soustava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750" y="3827463"/>
            <a:ext cx="470217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Malá a Velká medvědice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539750" y="4873625"/>
            <a:ext cx="2370138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Souhvězdí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750" y="1196975"/>
            <a:ext cx="6777038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2. Jak říkáme skupinám hvězd?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355976" y="257057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5527144" y="3670865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8313" y="3467100"/>
            <a:ext cx="3940175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Na oji Velkého vozu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313" y="4538663"/>
            <a:ext cx="5156200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Na ocasu Velké medvědice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468313" y="2471738"/>
            <a:ext cx="3822700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Na oji Malého vozu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313" y="981075"/>
            <a:ext cx="6696075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3. Kde najdeme na noční obloze Polárku?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645110" y="321745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5927022" y="4328813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750" y="2562225"/>
            <a:ext cx="2198688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Večernice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750" y="4611688"/>
            <a:ext cx="196532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Jitřenka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539750" y="3608388"/>
            <a:ext cx="1868488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Polárka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750" y="1196975"/>
            <a:ext cx="8208963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4. Nejjasnější hvězda Malého vozu se nazývá…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3059832" y="235150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999408" y="436772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-4445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750" y="2781300"/>
            <a:ext cx="1439863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</a:t>
            </a:r>
            <a:r>
              <a:rPr lang="cs-CZ" sz="3200" dirty="0">
                <a:latin typeface="+mn-lt"/>
                <a:cs typeface="+mn-cs"/>
              </a:rPr>
              <a:t>n</a:t>
            </a:r>
            <a:r>
              <a:rPr lang="cs-CZ" sz="3200" dirty="0">
                <a:latin typeface="+mn-lt"/>
                <a:cs typeface="+mn-cs"/>
              </a:rPr>
              <a:t>a jih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750" y="3906838"/>
            <a:ext cx="2424113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</a:t>
            </a:r>
            <a:r>
              <a:rPr lang="cs-CZ" sz="3200" dirty="0">
                <a:latin typeface="+mn-lt"/>
                <a:cs typeface="+mn-cs"/>
              </a:rPr>
              <a:t>n</a:t>
            </a:r>
            <a:r>
              <a:rPr lang="cs-CZ" sz="3200" dirty="0">
                <a:latin typeface="+mn-lt"/>
                <a:cs typeface="+mn-cs"/>
              </a:rPr>
              <a:t>a východ 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539750" y="5032375"/>
            <a:ext cx="202565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</a:t>
            </a:r>
            <a:r>
              <a:rPr lang="cs-CZ" sz="3200" dirty="0">
                <a:latin typeface="+mn-lt"/>
                <a:cs typeface="+mn-cs"/>
              </a:rPr>
              <a:t>n</a:t>
            </a:r>
            <a:r>
              <a:rPr lang="cs-CZ" sz="3200" dirty="0">
                <a:latin typeface="+mn-lt"/>
                <a:cs typeface="+mn-cs"/>
              </a:rPr>
              <a:t>a sever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850" y="1196975"/>
            <a:ext cx="828040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5. Červená střelka kompasu ukazuje vždy?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566069" y="252247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3275856" y="3695949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15963" y="3540125"/>
            <a:ext cx="1347787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času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5963" y="4656138"/>
            <a:ext cx="2374900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hmotnosti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15963" y="2492375"/>
            <a:ext cx="2501900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vzdálenosti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850" y="900113"/>
            <a:ext cx="763270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6. Světelný rok je jednotkou: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596219" y="3329840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3217393" y="436772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23888" y="2559050"/>
            <a:ext cx="474027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Sluneční soustava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3888" y="4625975"/>
            <a:ext cx="5256212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Sluneční dráha 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23888" y="3608388"/>
            <a:ext cx="5172075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</a:t>
            </a:r>
            <a:r>
              <a:rPr lang="cs-CZ" sz="3200" dirty="0">
                <a:latin typeface="+mn-lt"/>
                <a:cs typeface="+mn-cs"/>
              </a:rPr>
              <a:t>. Mléčná dráha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9913" y="836613"/>
            <a:ext cx="8064500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7</a:t>
            </a: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. Jak se nazývá Galaxie, jejíž jsme součástí?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5879417" y="2348880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5879417" y="436772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2988" y="3467100"/>
            <a:ext cx="2541587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</a:t>
            </a:r>
            <a:r>
              <a:rPr lang="cs-CZ" sz="3200" dirty="0" err="1">
                <a:latin typeface="+mn-lt"/>
                <a:cs typeface="+mn-cs"/>
              </a:rPr>
              <a:t>minihvězdy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2988" y="4578350"/>
            <a:ext cx="1608137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skřítci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2988" y="2420938"/>
            <a:ext cx="1878012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trpaslíci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2988" y="1196975"/>
            <a:ext cx="7058025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8. Jak říkají vědci malým hvězdám?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3779912" y="3256743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3090152" y="436772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650" y="2640013"/>
            <a:ext cx="139382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Mars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650" y="4611688"/>
            <a:ext cx="1827213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Venuše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650" y="3608388"/>
            <a:ext cx="1711325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Slunce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650" y="1196975"/>
            <a:ext cx="7632700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9. Jak se nazývá hvězda, která je k Zemi nejblíže?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466301" y="242088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771800" y="436772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188" y="2781300"/>
            <a:ext cx="181927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planety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3875088"/>
            <a:ext cx="206375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planetky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188" y="4967288"/>
            <a:ext cx="1781175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</a:t>
            </a:r>
            <a:r>
              <a:rPr lang="cs-CZ" sz="3200" dirty="0">
                <a:latin typeface="+mn-lt"/>
                <a:cs typeface="+mn-cs"/>
              </a:rPr>
              <a:t>m</a:t>
            </a:r>
            <a:r>
              <a:rPr lang="cs-CZ" sz="3200" dirty="0">
                <a:latin typeface="+mn-lt"/>
                <a:cs typeface="+mn-cs"/>
              </a:rPr>
              <a:t>ěsíce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188" y="1196975"/>
            <a:ext cx="576897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10. Co jsou to přirozené družice?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915816" y="2561659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915816" y="366395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188" y="2598738"/>
            <a:ext cx="540385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Merkur, Mars, Uran, Neptun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4614863"/>
            <a:ext cx="533400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Saturn, Uran, Neptun, Mars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188" y="3608388"/>
            <a:ext cx="5664200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Jupiter, Saturn, Uran, Neptun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26629" name="TextovéPole 6"/>
          <p:cNvSpPr txBox="1">
            <a:spLocks noChangeArrowheads="1"/>
          </p:cNvSpPr>
          <p:nvPr/>
        </p:nvSpPr>
        <p:spPr bwMode="auto">
          <a:xfrm>
            <a:off x="611188" y="836613"/>
            <a:ext cx="6959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11. Planety bez pevného povrchu jsou: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6391240" y="242088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6391240" y="443973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8313" y="3884613"/>
            <a:ext cx="348615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</a:t>
            </a:r>
            <a:r>
              <a:rPr lang="cs-CZ" sz="3200" dirty="0">
                <a:latin typeface="+mn-lt"/>
                <a:cs typeface="+mn-cs"/>
              </a:rPr>
              <a:t>s</a:t>
            </a:r>
            <a:r>
              <a:rPr lang="cs-CZ" sz="3200" dirty="0">
                <a:latin typeface="+mn-lt"/>
                <a:cs typeface="+mn-cs"/>
              </a:rPr>
              <a:t>větelné paprsky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313" y="5081588"/>
            <a:ext cx="2284412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meteority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468313" y="2768600"/>
            <a:ext cx="1836737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komety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313" y="765175"/>
            <a:ext cx="8280400" cy="15541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3200">
                <a:solidFill>
                  <a:srgbClr val="031F43"/>
                </a:solidFill>
                <a:latin typeface="Candara" pitchFamily="34" charset="0"/>
              </a:rPr>
              <a:t>12. Jak se nazývají tělesa z ledu a prachu, které, když se přiblíží ke Slunci uvolněnými plyny</a:t>
            </a:r>
            <a:r>
              <a:rPr lang="cs-CZ" sz="3200">
                <a:solidFill>
                  <a:srgbClr val="031F43"/>
                </a:solidFill>
              </a:rPr>
              <a:t>,</a:t>
            </a:r>
            <a:r>
              <a:rPr lang="cs-CZ" sz="3200">
                <a:solidFill>
                  <a:srgbClr val="031F43"/>
                </a:solidFill>
                <a:latin typeface="Candara" pitchFamily="34" charset="0"/>
              </a:rPr>
              <a:t> vytváří zářící ohon?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113468" y="367409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965324" y="487178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36513" y="0"/>
            <a:ext cx="9144001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20700" y="2214563"/>
            <a:ext cx="6624638" cy="1076325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1. místa na Slunci s vyšší teplotou</a:t>
            </a:r>
            <a:r>
              <a:rPr lang="cs-CZ" sz="3200"/>
              <a:t>,</a:t>
            </a:r>
            <a:r>
              <a:rPr lang="cs-CZ" sz="3200">
                <a:latin typeface="Candara" pitchFamily="34" charset="0"/>
              </a:rPr>
              <a:t> než má okolí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750" y="3638550"/>
            <a:ext cx="6605588" cy="1076325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2. místa na Slunci</a:t>
            </a:r>
            <a:r>
              <a:rPr lang="cs-CZ" sz="3200"/>
              <a:t>,</a:t>
            </a:r>
            <a:r>
              <a:rPr lang="cs-CZ" sz="3200">
                <a:latin typeface="Candara" pitchFamily="34" charset="0"/>
              </a:rPr>
              <a:t> kam dopadly meteority </a:t>
            </a: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539750" y="5003800"/>
            <a:ext cx="7056438" cy="1077913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3. místa na Slunci s nižší teplotou</a:t>
            </a:r>
            <a:r>
              <a:rPr lang="cs-CZ" sz="3200"/>
              <a:t>,</a:t>
            </a:r>
            <a:r>
              <a:rPr lang="cs-CZ" sz="3200">
                <a:latin typeface="Candara" pitchFamily="34" charset="0"/>
              </a:rPr>
              <a:t> než má okolí</a:t>
            </a:r>
          </a:p>
        </p:txBody>
      </p:sp>
      <p:sp>
        <p:nvSpPr>
          <p:cNvPr id="28677" name="TextovéPole 6"/>
          <p:cNvSpPr txBox="1">
            <a:spLocks noChangeArrowheads="1"/>
          </p:cNvSpPr>
          <p:nvPr/>
        </p:nvSpPr>
        <p:spPr bwMode="auto">
          <a:xfrm>
            <a:off x="539750" y="981075"/>
            <a:ext cx="7345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13. Sluneční skvrny jsou…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7389832" y="229614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7387953" y="3638377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188" y="2598738"/>
            <a:ext cx="476567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</a:t>
            </a:r>
            <a:r>
              <a:rPr lang="cs-CZ" sz="3200" dirty="0">
                <a:latin typeface="+mn-lt"/>
                <a:cs typeface="+mn-cs"/>
              </a:rPr>
              <a:t>z</a:t>
            </a:r>
            <a:r>
              <a:rPr lang="cs-CZ" sz="3200" dirty="0">
                <a:latin typeface="+mn-lt"/>
                <a:cs typeface="+mn-cs"/>
              </a:rPr>
              <a:t> několika malých planet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4649788"/>
            <a:ext cx="4151312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odtržením od Slunce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188" y="3608388"/>
            <a:ext cx="4649787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z oblaku plynů a prachu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188" y="1196975"/>
            <a:ext cx="77057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14. Z čeho podle vědců vznikla Země?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5455136" y="242088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5724128" y="443973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84213" y="2781300"/>
            <a:ext cx="239395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</a:t>
            </a:r>
            <a:r>
              <a:rPr lang="cs-CZ" sz="3200" dirty="0">
                <a:latin typeface="+mn-lt"/>
                <a:cs typeface="+mn-cs"/>
              </a:rPr>
              <a:t>p</a:t>
            </a:r>
            <a:r>
              <a:rPr lang="cs-CZ" sz="3200" dirty="0">
                <a:latin typeface="+mn-lt"/>
                <a:cs typeface="+mn-cs"/>
              </a:rPr>
              <a:t>ólová osa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4213" y="3927475"/>
            <a:ext cx="1652587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rovník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84213" y="5075238"/>
            <a:ext cx="2576512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zemská osa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313" y="981075"/>
            <a:ext cx="8135937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15. Myšlené spojení obou pólů Země přes střed se nazývá…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968776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968776" y="375948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188" y="3467100"/>
            <a:ext cx="3517900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severní a jižní pól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4538663"/>
            <a:ext cx="4083050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oceány a kontinenty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188" y="2471738"/>
            <a:ext cx="4535487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severní a jižní polokouli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31749" name="TextovéPole 6"/>
          <p:cNvSpPr txBox="1">
            <a:spLocks noChangeArrowheads="1"/>
          </p:cNvSpPr>
          <p:nvPr/>
        </p:nvSpPr>
        <p:spPr bwMode="auto">
          <a:xfrm>
            <a:off x="611188" y="981075"/>
            <a:ext cx="66976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16. Rovník dělí Zemi na…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13816" y="3256639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776971" y="4328813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79463" y="2598738"/>
            <a:ext cx="3087687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</a:t>
            </a:r>
            <a:r>
              <a:rPr lang="cs-CZ" sz="3200" dirty="0">
                <a:latin typeface="+mn-lt"/>
                <a:cs typeface="+mn-cs"/>
              </a:rPr>
              <a:t>z</a:t>
            </a:r>
            <a:r>
              <a:rPr lang="cs-CZ" sz="3200" dirty="0">
                <a:latin typeface="+mn-lt"/>
                <a:cs typeface="+mn-cs"/>
              </a:rPr>
              <a:t>a 29 a půl dne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650" y="4614863"/>
            <a:ext cx="3636963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za 365 a čtvrt dne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650" y="3608388"/>
            <a:ext cx="3662363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za 23 h a 56 minut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32773" name="TextovéPole 6"/>
          <p:cNvSpPr txBox="1">
            <a:spLocks noChangeArrowheads="1"/>
          </p:cNvSpPr>
          <p:nvPr/>
        </p:nvSpPr>
        <p:spPr bwMode="auto">
          <a:xfrm>
            <a:off x="755650" y="1196975"/>
            <a:ext cx="8208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17. Země se otočí kolem své osy…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211960" y="242088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443973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2988" y="2781300"/>
            <a:ext cx="249237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</a:t>
            </a:r>
            <a:r>
              <a:rPr lang="cs-CZ" sz="3200" dirty="0">
                <a:latin typeface="+mn-lt"/>
                <a:cs typeface="+mn-cs"/>
              </a:rPr>
              <a:t>z</a:t>
            </a:r>
            <a:r>
              <a:rPr lang="cs-CZ" sz="3200" dirty="0">
                <a:latin typeface="+mn-lt"/>
                <a:cs typeface="+mn-cs"/>
              </a:rPr>
              <a:t>a 24 hodin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2988" y="3906838"/>
            <a:ext cx="2303462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za 365 dní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2988" y="5032375"/>
            <a:ext cx="314325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za 29 a půl dne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2988" y="1196975"/>
            <a:ext cx="6265862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18. Měsíc oběhne kolem Země: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377238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ě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55650" y="3500438"/>
            <a:ext cx="3148013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356 a čtvrt dne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650" y="4686300"/>
            <a:ext cx="3182938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366 a čtvrt dne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650" y="2420938"/>
            <a:ext cx="3103563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365 a čtvrt dne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650" y="971550"/>
            <a:ext cx="7632700" cy="585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19. Země oběhne kolem Slunce za…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3256743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451174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23888" y="2487613"/>
            <a:ext cx="4605337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21. června a 21. prosince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3888" y="4768850"/>
            <a:ext cx="4692650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21. března a 21. prosince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23888" y="3608388"/>
            <a:ext cx="3960812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20. března a 23. září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35845" name="TextovéPole 6"/>
          <p:cNvSpPr txBox="1">
            <a:spLocks noChangeArrowheads="1"/>
          </p:cNvSpPr>
          <p:nvPr/>
        </p:nvSpPr>
        <p:spPr bwMode="auto">
          <a:xfrm>
            <a:off x="569913" y="836613"/>
            <a:ext cx="8064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20. Rovnodennost u nás nastává: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5879417" y="227687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5879417" y="451174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188" y="3467100"/>
            <a:ext cx="208915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prstenec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4649788"/>
            <a:ext cx="1525587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kyslík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188" y="2420938"/>
            <a:ext cx="2306637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atmosféra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188" y="1196975"/>
            <a:ext cx="7056437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21. Vzdušný obal kolem Země se nazývá: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921293" y="3256743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2555776" y="443973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650" y="2525713"/>
            <a:ext cx="2762250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1.magnetismus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650" y="4686300"/>
            <a:ext cx="3243263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</a:t>
            </a:r>
            <a:r>
              <a:rPr lang="cs-CZ" sz="3200" dirty="0">
                <a:latin typeface="+mn-lt"/>
                <a:cs typeface="+mn-cs"/>
              </a:rPr>
              <a:t>m</a:t>
            </a:r>
            <a:r>
              <a:rPr lang="cs-CZ" sz="3200" dirty="0">
                <a:latin typeface="+mn-lt"/>
                <a:cs typeface="+mn-cs"/>
              </a:rPr>
              <a:t>agnetická síla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650" y="3608388"/>
            <a:ext cx="2168525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gravitace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650" y="1196975"/>
            <a:ext cx="7632700" cy="5794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3200">
                <a:solidFill>
                  <a:srgbClr val="031F43"/>
                </a:solidFill>
                <a:latin typeface="Candara" pitchFamily="34" charset="0"/>
              </a:rPr>
              <a:t>22. Síla, kterou Země přitahuje</a:t>
            </a:r>
            <a:r>
              <a:rPr lang="cs-CZ" sz="3200">
                <a:solidFill>
                  <a:srgbClr val="031F43"/>
                </a:solidFill>
              </a:rPr>
              <a:t>,</a:t>
            </a:r>
            <a:r>
              <a:rPr lang="cs-CZ" sz="3200">
                <a:solidFill>
                  <a:srgbClr val="031F43"/>
                </a:solidFill>
                <a:latin typeface="Candara" pitchFamily="34" charset="0"/>
              </a:rPr>
              <a:t> se nazývá: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3851920" y="2348880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451174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188" y="2781300"/>
            <a:ext cx="383222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stejná jako na Zemi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3875088"/>
            <a:ext cx="407035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6x větší než na Zemi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188" y="4967288"/>
            <a:ext cx="4295775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6x menší než na Zemi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188" y="1196975"/>
            <a:ext cx="7705725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23. Jak velká je přitažlivost Měsíce?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681905" y="3626735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95313" y="2311400"/>
            <a:ext cx="401320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menší gravitační sílu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4494213"/>
            <a:ext cx="4503737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větší magnetickou sílu 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188" y="3429000"/>
            <a:ext cx="3843337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větší gravitační sílu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188" y="836613"/>
            <a:ext cx="7561262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24. Čím větší je hmotnost tělesa, tím má …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665085" y="2019727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5114716" y="4226755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088" y="3582988"/>
            <a:ext cx="3167062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gravitační silou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088" y="4779963"/>
            <a:ext cx="3303587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</a:t>
            </a:r>
            <a:r>
              <a:rPr lang="cs-CZ" sz="3200" dirty="0">
                <a:latin typeface="+mn-lt"/>
                <a:cs typeface="+mn-cs"/>
              </a:rPr>
              <a:t>p</a:t>
            </a:r>
            <a:r>
              <a:rPr lang="cs-CZ" sz="3200" dirty="0">
                <a:latin typeface="+mn-lt"/>
                <a:cs typeface="+mn-cs"/>
              </a:rPr>
              <a:t>řitažlivou silou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827088" y="2466975"/>
            <a:ext cx="3683000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</a:t>
            </a:r>
            <a:r>
              <a:rPr lang="cs-CZ" sz="3200" dirty="0">
                <a:latin typeface="+mn-lt"/>
                <a:cs typeface="+mn-cs"/>
              </a:rPr>
              <a:t>m</a:t>
            </a:r>
            <a:r>
              <a:rPr lang="cs-CZ" sz="3200" dirty="0">
                <a:latin typeface="+mn-lt"/>
                <a:cs typeface="+mn-cs"/>
              </a:rPr>
              <a:t>agnetickou silou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088" y="1196975"/>
            <a:ext cx="7129462" cy="584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25. Jak na sebe působí dva magnety?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321038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4569855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750" y="2814638"/>
            <a:ext cx="2671763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přitažlivá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750" y="3854450"/>
            <a:ext cx="228917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odpudivá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539750" y="4941888"/>
            <a:ext cx="5256213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přitažlivá i odpudivá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41989" name="TextovéPole 6"/>
          <p:cNvSpPr txBox="1">
            <a:spLocks noChangeArrowheads="1"/>
          </p:cNvSpPr>
          <p:nvPr/>
        </p:nvSpPr>
        <p:spPr bwMode="auto">
          <a:xfrm>
            <a:off x="539750" y="1196975"/>
            <a:ext cx="73453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26. Magnetická síla je: 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3419872" y="26035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3446647" y="360134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2781300"/>
            <a:ext cx="3230562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Vladimír Remek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4437063"/>
            <a:ext cx="3213100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Neil Armstrong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188" y="3608388"/>
            <a:ext cx="2711450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Jurij Gagarin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43013" name="TextovéPole 6"/>
          <p:cNvSpPr txBox="1">
            <a:spLocks noChangeArrowheads="1"/>
          </p:cNvSpPr>
          <p:nvPr/>
        </p:nvSpPr>
        <p:spPr bwMode="auto">
          <a:xfrm>
            <a:off x="611188" y="1196975"/>
            <a:ext cx="770572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ndara" pitchFamily="34" charset="0"/>
              </a:rPr>
              <a:t>27. První člověk na oběžné dráze kolem Země byl:</a:t>
            </a: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750" y="2781300"/>
            <a:ext cx="1431925" cy="58420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1. 1969 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750" y="3927475"/>
            <a:ext cx="1355725" cy="585788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2. 1978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539750" y="5075238"/>
            <a:ext cx="1316038" cy="585787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3. 1961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750" y="1196975"/>
            <a:ext cx="7200900" cy="1076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2">
                    <a:lumMod val="50000"/>
                  </a:schemeClr>
                </a:solidFill>
                <a:latin typeface="+mn-lt"/>
                <a:cs typeface="+mn-cs"/>
              </a:rPr>
              <a:t>28. Ve kterém roce vzlétl do vesmíru první člověk?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968776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/>
            </a:extLst>
          </a:blip>
          <a:srcRect t="23781" r="23333"/>
          <a:stretch/>
        </p:blipFill>
        <p:spPr bwMode="auto">
          <a:xfrm>
            <a:off x="4968776" y="375948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i="1" u="sng" dirty="0" smtClean="0"/>
              <a:t>Použitá literatura: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/>
              <a:t>Přírodověda pro 5.r., SPN 2011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defRPr/>
            </a:pPr>
            <a:endParaRPr lang="cs-CZ" sz="2000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000" dirty="0" smtClean="0"/>
          </a:p>
        </p:txBody>
      </p:sp>
      <p:sp>
        <p:nvSpPr>
          <p:cNvPr id="4505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22747C-88E5-44AE-93A8-B6DED76E12C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cs-CZ">
              <a:cs typeface="Arial" charset="0"/>
            </a:endParaRPr>
          </a:p>
        </p:txBody>
      </p:sp>
      <p:sp>
        <p:nvSpPr>
          <p:cNvPr id="4505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2059</TotalTime>
  <Words>662</Words>
  <Application>Microsoft Office PowerPoint</Application>
  <PresentationFormat>On-screen Show (4:3)</PresentationFormat>
  <Paragraphs>131</Paragraphs>
  <Slides>32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32</vt:i4>
      </vt:variant>
    </vt:vector>
  </HeadingPairs>
  <TitlesOfParts>
    <vt:vector size="43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Miluše Senetová</dc:creator>
  <cp:lastModifiedBy>DUM</cp:lastModifiedBy>
  <cp:revision>56</cp:revision>
  <dcterms:created xsi:type="dcterms:W3CDTF">2013-10-05T09:41:22Z</dcterms:created>
  <dcterms:modified xsi:type="dcterms:W3CDTF">2014-02-07T15:01:56Z</dcterms:modified>
</cp:coreProperties>
</file>