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6" r:id="rId2"/>
    <p:sldId id="257" r:id="rId3"/>
    <p:sldId id="258" r:id="rId4"/>
    <p:sldId id="275" r:id="rId5"/>
    <p:sldId id="259" r:id="rId6"/>
    <p:sldId id="260" r:id="rId7"/>
    <p:sldId id="267" r:id="rId8"/>
    <p:sldId id="269" r:id="rId9"/>
    <p:sldId id="261" r:id="rId10"/>
    <p:sldId id="274" r:id="rId11"/>
    <p:sldId id="262" r:id="rId12"/>
    <p:sldId id="277" r:id="rId13"/>
    <p:sldId id="263" r:id="rId14"/>
    <p:sldId id="279" r:id="rId15"/>
    <p:sldId id="280" r:id="rId16"/>
    <p:sldId id="281" r:id="rId17"/>
    <p:sldId id="276" r:id="rId18"/>
    <p:sldId id="278" r:id="rId19"/>
    <p:sldId id="272" r:id="rId20"/>
    <p:sldId id="264" r:id="rId21"/>
    <p:sldId id="265" r:id="rId22"/>
    <p:sldId id="273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E7795AF3-907F-43CB-8DE8-5F86597D5721}">
          <p14:sldIdLst>
            <p14:sldId id="266"/>
            <p14:sldId id="257"/>
            <p14:sldId id="258"/>
            <p14:sldId id="275"/>
            <p14:sldId id="259"/>
            <p14:sldId id="260"/>
            <p14:sldId id="267"/>
            <p14:sldId id="269"/>
            <p14:sldId id="261"/>
            <p14:sldId id="274"/>
            <p14:sldId id="262"/>
            <p14:sldId id="277"/>
            <p14:sldId id="263"/>
            <p14:sldId id="279"/>
            <p14:sldId id="280"/>
            <p14:sldId id="281"/>
            <p14:sldId id="276"/>
            <p14:sldId id="278"/>
            <p14:sldId id="272"/>
            <p14:sldId id="264"/>
            <p14:sldId id="265"/>
            <p14:sldId id="27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44" autoAdjust="0"/>
    <p:restoredTop sz="94660"/>
  </p:normalViewPr>
  <p:slideViewPr>
    <p:cSldViewPr>
      <p:cViewPr>
        <p:scale>
          <a:sx n="80" d="100"/>
          <a:sy n="80" d="100"/>
        </p:scale>
        <p:origin x="-600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9533C-9585-4707-94D2-C1620431D97F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E1130-011E-46F8-9602-E99497976AF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9418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2714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2714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9889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9741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86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63712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4431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9126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26994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77411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4500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53700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32608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61624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5044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84194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4258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38558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84441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0690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6909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2109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0387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50249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76765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077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0348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709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0839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894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531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834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0375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5956B-FD7B-4D06-8718-55C70EE108D1}" type="datetimeFigureOut">
              <a:rPr lang="cs-CZ" smtClean="0"/>
              <a:pPr/>
              <a:t>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22E8A-2286-4886-90D4-90D7D7693A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1737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data:image/jpeg;base64,/9j/4AAQSkZJRgABAQAAAQABAAD/2wCEAAkGBhAQEBAPDxAPDw8PDwwNDQ8NDw4NDQ8PFBAVFRQQEhQXHCYeFxkjGRIUHy8gIycpLSwsFR4xQTwqNSYrLCkBCQoKDgwNGQ8PGS0kHiQpKSkpLSwsKSwpLCkpKSkpLSkpMCkpLCkpKSopKSwpKSkpKSksKSwpLCwvLCkpKSwpKf/AABEIALoA+AMBIgACEQEDEQH/xAAcAAACAgMBAQAAAAAAAAAAAAAAAQQFAgMGBwj/xABDEAACAgEBBQQGBQkGBwAAAAAAAQIDEQQFBhIhMUFRYXEHEyKBkaEjMlKxwRRCYmNygpPR8CQzQ1TS4RUWF5KywvH/xAAaAQEAAgMBAAAAAAAAAAAAAAAAAgQBAwUG/8QAKREBAAICAQQCAQIHAAAAAAAAAAECAxEEEiExQQVRIhMyFEJSYXGBof/aAAwDAQACEQMRAD8A9xAAABYGAAAAAALAAAxAAwEADAQAMAFgBgGAAAAAAAAAAAAAEMAAAAAAAAAABAAwFkYgAAwMAAAEBjOWCsntXEsPks4zn7ybrLVGLb7Dl9TdkDqaNRnl2kg4/RbY4PZnnh7JLrHwfei+p2zU1n1tf/cl8mBPnYksvlhZeeWF3mijXwmk4yUovKzF5We45neLbqs+iqeYf4kl0l+ivArdl7SdMny4oSxxRz2/aXiB6CmModPvJX09teLin9zLOjXxlzTTXh1+AErIzCNiZmAAAAAhgAAAAAAIBgAAAAIBgAAACDIDAQAAZMZTwabLgN0rEiJftBR8fLl8yNqL/ErdReBlrtdKfXp2JdCousNl1pCtsAwsmaWOTEAGyqJhFEuisDfp6y30leOnyImlpLfTVASqckiNrXVGFcTY2A/XmyM0ys12o4Vy6m/ZrfDlgTgE2V2q27TXLhlPEl1STePPAFkBE0+0ITXFGSlF9sefx7iUpAAxDAAFkAGAsjAAAAFgAyRdobSrog7LZqEI9ZPv7ku1+A1vwJLZUbe3mo0kc2SzNr2ao4dkvd2LxZxW3PSHdY3HTfQw6cbSd0vwj8zj9RqZSblOUpSfOUpNyk/Nl/Fw7T3u1zd2+j9Jz43+UUpVtvhdLbnBd0k/r+fI6bSbbp1EeOiyNi7eF+1H9qPVe88UuuIq2hOuSnXOUJrpKEnGS95vycOk/t7Ixefb2/UXldfccDsz0lyWIauPGunralia8ZQ6P3Y8mdTptqVXx9ZVONkH2xeWvBrqn5nPyYbY/LZFolvtsI8pBKRiaUgCQG2uAGVUCw09RqoqLTTUAb9LSWdNZporJkEBkjXZMcpYIl9wGrUST6k/SWJLBQ6m8iQ2pOt+y8r7Mua/2A7G3o8HEbw08NzfZYuPyecP5r5lvRvTXjE1KDx3ccfiik23tGN004J8MU0m1htt5bx8AI2j1sqpcUX+0n0ku5/zOo0e8tOPak4PtjKMm/c11OPM4wA6+W9dWcJTa+1wrHwzks9PrVLDTynzTXajitJRxSSzjLSyzoNJBxkopNRikl4+IF+M1xsRmmAwEMAAQAefVekxer50S9bjopr1We/L54OT2xty7VT47pZx9SCyq4Luivx6kfaGisom6rYuMl71JdkovtTINlp3ceHHWeqsNE2mWdlhDuvMbtQQLtQb0WV95AuvMbryJZaY2HZYPR7Rtpn6ymcq5rti+q7mujXgyPKRiRmIntLLv9i+kGE8Q1SVcunrYJ+qf7Uesfu8jr6rIySlFqUWsxlFqUWu9NHiSLTY2279NLNM8RzmVcvaql5x/Fcyll4cT3onF/t6/CBMppOZ3f3109+IW/2ezkvaeaZPwn2e/B2+l0+cePNY6M516WpOrNkTs9NQWmnpMNPQT64EGTrgZykDeCPbaArrSs1OoNmp1BVai8DDUXEG2wd1hobAxbADOMQCMSRVWKusmVVAZUVFnp5yXRv4keqskxAlQufa2+8kV65Lq/kVsrSPbeBf17Ri3hSWe7o/mSYWpnFW3lpsjaTksN+1DGe9x7/cB0gGFVmVkAOe25u/DUQddiXR+qn+dXPsafd3o8S1NrTafVNxfmnhn0VquSz3c/hzPmLVapuUm+1yfxbZ0+DadTDVdnfqSFbca7biNOZ0EGc7DS2DYjABpDjE3QqAwhWSqqTZVQTqdMBjRpzp9394tRpcKEuOvtqszKHu7Y+4qqaCXCsWpFo1Y29V2BvjptTiLfqLX/h2tcMn+hPo/kzpGeFMudk786jTYi366pY+jtbbS/Rn1XzRz8vC90lsi/29WtsK/UXlPs7fXS6rEYz9Xa/8K1qMv3X0kbtRec+1JrOphsjv4LUagrrrTHV6yMec5Riv05Rj97KfUbzaSPXUV+UW5/8AimQmYhsrjvbxCxlIxKSe+mjX585fs1T/ABFHffS9138Nf6jHXX7bY4uaf5ZdBGBIrqKCrfbSd138NfzJdW+uk/Xfw/8Acx11+z+Ezf0yvqqSXXWc7/z1pV0je/3Ir/2NF3pEgv7vTyfjOyMfkkx+pX7Trwc9vFXYRWBOw871fpB1MvqRpr8oux/GTx8ik1m8+rs+tqLfKMlWvhHBCc1VinxeWfMxD1e7UJc20l4tL7yr1G2qI/WvpXnbX/M8lv1Epc5NyffJuX3mgh+t/ZZj4mPdnqdm8Wl/zNH8SI9PvNpoSUo6mjK/WLDXameb7K2NdqrFVRBzl1b6QhH7U5dEv65no+wNwNPp8SuS1V3J+0n+TwfhH87zfwROt7W9K/I4vHwfutO/p2+xdtVXQU6pKUHy9l5Sfak+33CDSaObab5JJJLoku5LsA3OXPnsttSuXkfM++Ox56LV3UST4eKVlMuydMm3FrvxzT8UfTs45R5l6ZtkRlofXtfSaa6vgl28Fj4ZR8s8L80WuLk6L6+0LxuHiMpGDDBmonYaWODONZshUSaqANNdJMq05up0xOp05lhpp05PqoNldJvjAyMYVmbeBtmi2wAtsIN94X3kCybl+LI3vFK9Vp7J48dslorWNyVljb5f/CRZt7U8Kr/KLnGPJL1kunn1Ic546EeUjzfK5c5p1HaHq+H8fTDG7d7HbY5PLbb75PifzMVEIo3QrKLpa14KFZJrpM6qSbTQGWqqglQqN0KTNxwBp4TTZI22yIlswMbLCPKQTkYoBGUazOFZdbubE/KdRXU8qLblY11VcVmTXj2e8zEbnSN7RSs2l6FuXpaloqPUY+kTeoljE5XLlJS8uiXd5nZaPZyislVsrRRjwwqgoVw5QjFYS8fF+J0la5F6I1Gnjct+u82gRgkBkBlrIpd6Njw1Wnu09mVC6Dg2usX1jNeKaT9xdGNlaawzMTqdj5h29ubq9FNq6tuvLUL605UTXen+a/B4aK2qg+ndRs58+Ho+q6p+a7Tlts7iaS/OaY0WPpbQlDn3yh9WS/rkdHHzI8WhrmjxarTk2nTFlrtiz09s6bFiUHjK+rJdk496aw/6Y66Do1mJjcNTTVQSoVGyNZngyEoibHKRHttMgttIN94r7yLPvfw/mVs/Iphru0rXH4uTPbVI/wB+mM5Z8jRZZ3DttI0pHnORybZ7d/H09XxeHTj17efciUxJAkb66ysuCusmU0hRSWNGnAxo05MrpNlVJu4QNLhg0WyN9siBqLQNV1hCsmZXWkdsBm2uBhXEsdBo5WTjXCLlOclGMV1bYYmYiNyWn07fJLLfJJdW+5Hpm6u7r0sZSsx6+1KLS5+rrznhb73yz5JFZu/ufbTfGzUKCjU1OKjOM3Oa+quXRJ8/cjv9maTL4pFjFT3LhfIczqj9PHMa9p2z9PwxJglHBkWHFAAACABgI120Jo2iA5beDdyvURxYmnHPq7Y/Xh4eK8PxOA2ru3dpsuS46+y2HOP73bF+Z7LOpPqV+o2djLj711TXcyxh5FsXbzCM1iXi5hKR3W3tzIzzPTpVW8263yqn5fYfy8jz7WKUJShNOE4vhlGSxJPuaOtjzVyRuGqazElbaQ7LG+nx7DKfe/gRrrihyvkK0/HH3l1+J8XbJ+WXtH/ZYzkl/MiW2hbaRpyOHe9rzu093pceOuOvTSNQmbJ2dLVairTwlGMrpqClNvhXLLbx4LoXm8Ho71Wk4ZQ/tUJPhctPXNzhLulDm0nz59Dl6bZQlGcJOMotSjKLxKLTypJ9jPaNyt5Ja6hyn7OoplGu9x9mNnEsxsS7G8PK70SpFbdpUuZmy4dXr3r7h5zpdwdozXEtLOK/WSqqk/3ZSTNGo2NdRLgvqnVLqlOOMrvT6P3HvNWym1nJp2hsSNkPV21xth14ZrOH3p9U/FGycMepUKfK26vyjs8T09BYVVHdz3J0ifKN8fBWJpfGOTGe5tGPZndB9jlwzXvWF95r/Ssux8lgn7ccomuyRZbY2TZppYnzi/qWRzwS9/Y/ArqNFbfLhprlY/0VyXm+i97Nep3pejLSa9W+yBqLStvtOts9H+tks5oT+w7va+KWPmcltfZ12nn6u+uVc8ZSljEl3xkuUl4ozNZjyjTPjyTqtolDnI3aHQ2XT4Ka52zfPhri5vHfy6D2RsyzVX10VLM7JYy/qxS5ynLwS5ntOwthV6atUadcuXrLMfSXS7Zzf3LsJUp1K/L5kYI1HeXmEdzdfHm9Jf7oqXyTOv3M3Zsok9RfHgnwuFNcscab6zkuzlyS8Wd1HZL7zdRsnDyzfGKInbj5fkcmSnTqIadFszPNlxTSorCHXXhYRmbXNIYAAAAAIYAACGIBiaAAI+o0ql5nE787sq2qV0I/2imLkmutla5uD72llp+GDviNqqcrK6j0njvNLxaPT5uuvIdtp6hvH6Mq7Jys01i08pNt1WRlKnPfBrnFeHNeXQ47V+jjaUXhUwtX2qbqpL4Saa+BTnHMPU4ubhyR+7X+XLykYHRf9Pdp/wCUn/E0/wDrLjdX0ealamuzWVeqpqatcZTrk7ZReYwSi3yzjLfYjEUmZTvysVazPVCdu76Ma/Vwt10rOOaU1p6mocCfNesnhvi8F07zvdj7Froiq9PVGqvPE1HLcpfalJ85PxZZbP0vG3KXaXEKUuhbrSKvMZuTkzT+U9iohhI2OOQHkkrtMtNF9hhLRR7iSAFPq9m8msKUX1jJKUfgyNXs6f1UlGPdFKK+COgYuEM7nWlVXshdvUrdv7s16mqVFqzF/wB3P8+qzsnF+fZ2nUGrUQyjExtmtpraJh5Z6O923p67brF9NbOzT1/o11zcZNftTj8Io9J2dpFFZ95Do0D4umEuiXJdS6hHCMVrqNQnmy2y3m1jwGBgSagAAAAAAGAAAABZDIDAWQyAwFkMgMTAYEe7Rxl1RDs2Quws8gBUf8H8Rx2PzLYANVFKisG3IxAMBZABgIMgMAABA0GRgY8JkAALIwFkBgLIZAYCyGQGAsjAQAAAAAAAAAAAABgAABiGIAAAAYgAAAAAAAYALADAAAAEGBgAh4AADAYAAAAAD//Z"/>
          <p:cNvSpPr>
            <a:spLocks noChangeAspect="1" noChangeArrowheads="1"/>
          </p:cNvSpPr>
          <p:nvPr/>
        </p:nvSpPr>
        <p:spPr bwMode="auto">
          <a:xfrm>
            <a:off x="899592" y="94840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9552" y="188640"/>
            <a:ext cx="79928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O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dborné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U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čiliště</a:t>
            </a:r>
            <a:endParaRPr lang="cs-CZ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  <a:p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              a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Z</a:t>
            </a:r>
            <a:r>
              <a:rPr lang="cs-CZ" sz="3200" dirty="0" smtClean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ákladní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Š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kola praktická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Holešov</a:t>
            </a:r>
            <a:endParaRPr lang="cs-CZ" sz="3200" b="0" cap="none" spc="0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00B0F0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772400" cy="1440159"/>
          </a:xfrm>
        </p:spPr>
        <p:txBody>
          <a:bodyPr>
            <a:normAutofit fontScale="90000"/>
          </a:bodyPr>
          <a:lstStyle/>
          <a:p>
            <a:r>
              <a:rPr lang="cs-CZ" sz="5300" dirty="0" smtClean="0">
                <a:solidFill>
                  <a:schemeClr val="accent4">
                    <a:lumMod val="10000"/>
                  </a:schemeClr>
                </a:solidFill>
              </a:rPr>
              <a:t>Výukový materiál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</a:br>
            <a:r>
              <a:rPr lang="cs-CZ" sz="2200" dirty="0" smtClean="0">
                <a:solidFill>
                  <a:schemeClr val="accent4">
                    <a:lumMod val="10000"/>
                  </a:schemeClr>
                </a:solidFill>
              </a:rPr>
              <a:t>Zpracovaný v rámci projektu EU peníze školám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23528" y="2564904"/>
            <a:ext cx="8640960" cy="388843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projektu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Zlepšujeme a vzděláváme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programu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Operační program Vzdělávání pro konkurenceschopnost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Číslo výzvy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34</a:t>
            </a:r>
          </a:p>
          <a:p>
            <a:pPr algn="l"/>
            <a:endParaRPr lang="cs-CZ" sz="2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Předmě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t: </a:t>
            </a:r>
            <a:r>
              <a:rPr lang="cs-CZ" sz="2100" b="1" dirty="0" smtClean="0">
                <a:solidFill>
                  <a:srgbClr val="FF0000"/>
                </a:solidFill>
              </a:rPr>
              <a:t>Občanská výchova</a:t>
            </a:r>
          </a:p>
          <a:p>
            <a:pPr algn="l"/>
            <a:r>
              <a:rPr lang="cs-CZ" sz="2100" b="1" dirty="0" smtClean="0">
                <a:solidFill>
                  <a:srgbClr val="FF0000"/>
                </a:solidFill>
              </a:rPr>
              <a:t>Ročník: 3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Tematická oblast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OV3</a:t>
            </a:r>
          </a:p>
          <a:p>
            <a:pPr algn="l"/>
            <a:r>
              <a:rPr lang="cs-CZ" sz="21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Tento materiál slouží k výuce a opakování učiva pro žáky, kteří byli v souladu s § 9 vyhlášky číslo 73/2005 Sb. o vzdělávání dětí, žáků a studentů se speciálními vzdělávacími potřebami a dětí, žáků a studentů mimořádně nadaných, v platném znění, zařazeni do třídy odborného učiliště, kde se vzdělávají dle ŠVP v oborech 65-51-E/01 Stravovací a ubytovací služby, 66-51-E/01 Prodavačské práce a 75-41-E/01 Pečovatelské služby.</a:t>
            </a:r>
            <a:endParaRPr lang="cs-CZ" sz="2100" dirty="0" smtClean="0">
              <a:solidFill>
                <a:schemeClr val="tx1"/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Autor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</a:t>
            </a:r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Mgr. Marcela VLASATÍKOVÁ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Období vytvoření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Srpen 2013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  <p:cxnSp>
        <p:nvCxnSpPr>
          <p:cNvPr id="12" name="Přímá spojovací čára 6"/>
          <p:cNvCxnSpPr/>
          <p:nvPr/>
        </p:nvCxnSpPr>
        <p:spPr>
          <a:xfrm>
            <a:off x="395536" y="1268760"/>
            <a:ext cx="84249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9357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92" y="1988840"/>
            <a:ext cx="7772400" cy="1470025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 Téma: Člověk v demokratickém státě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3200" b="1" dirty="0" smtClean="0"/>
              <a:t>14. Státní občanství, azyl 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1464" y="4725144"/>
            <a:ext cx="6400800" cy="1896616"/>
          </a:xfrm>
        </p:spPr>
        <p:txBody>
          <a:bodyPr>
            <a:normAutofit/>
          </a:bodyPr>
          <a:lstStyle/>
          <a:p>
            <a:pPr algn="r"/>
            <a:endParaRPr lang="cs-CZ" dirty="0" smtClean="0"/>
          </a:p>
          <a:p>
            <a:pPr algn="r"/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14290"/>
            <a:ext cx="5743575" cy="1400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AutoShape 2" descr="data:image/jpeg;base64,/9j/4AAQSkZJRgABAQAAAQABAAD/2wCEAAkGBhAQEBAPDxAPDw8PDwwNDQ8NDw4NDQ8PFBAVFRQQEhQXHCYeFxkjGRIUHy8gIycpLSwsFR4xQTwqNSYrLCkBCQoKDgwNGQ8PGS0kHiQpKSkpLSwsKSwpLCkpKSkpLSkpMCkpLCkpKSopKSwpKSkpKSksKSwpLCwvLCkpKSwpKf/AABEIALoA+AMBIgACEQEDEQH/xAAcAAACAgMBAQAAAAAAAAAAAAAAAQQFAgMGBwj/xABDEAACAgEBBQQGBQkGBwAAAAAAAQIDEQQFBhIhMUFRYXEHEyKBkaEjMlKxwRRCYmNygpPR8CQzQ1TS4RUWF5KywvH/xAAaAQEAAgMBAAAAAAAAAAAAAAAAAgQBAwUG/8QAKREBAAICAQQCAQIHAAAAAAAAAAECAxEEEiExQQVRIhMyFEJSYXGBof/aAAwDAQACEQMRAD8A9xAAABYGAAAAAALAAAxAAwEADAQAMAFgBgGAAAAAAAAAAAAAEMAAAAAAAAAABAAwFkYgAAwMAAAEBjOWCsntXEsPks4zn7ybrLVGLb7Dl9TdkDqaNRnl2kg4/RbY4PZnnh7JLrHwfei+p2zU1n1tf/cl8mBPnYksvlhZeeWF3mijXwmk4yUovKzF5We45neLbqs+iqeYf4kl0l+ivArdl7SdMny4oSxxRz2/aXiB6CmModPvJX09teLin9zLOjXxlzTTXh1+AErIzCNiZmAAAAAhgAAAAAAIBgAAAAIBgAAACDIDAQAAZMZTwabLgN0rEiJftBR8fLl8yNqL/ErdReBlrtdKfXp2JdCousNl1pCtsAwsmaWOTEAGyqJhFEuisDfp6y30leOnyImlpLfTVASqckiNrXVGFcTY2A/XmyM0ys12o4Vy6m/ZrfDlgTgE2V2q27TXLhlPEl1STePPAFkBE0+0ITXFGSlF9sefx7iUpAAxDAAFkAGAsjAAAAFgAyRdobSrog7LZqEI9ZPv7ku1+A1vwJLZUbe3mo0kc2SzNr2ao4dkvd2LxZxW3PSHdY3HTfQw6cbSd0vwj8zj9RqZSblOUpSfOUpNyk/Nl/Fw7T3u1zd2+j9Jz43+UUpVtvhdLbnBd0k/r+fI6bSbbp1EeOiyNi7eF+1H9qPVe88UuuIq2hOuSnXOUJrpKEnGS95vycOk/t7Ixefb2/UXldfccDsz0lyWIauPGunralia8ZQ6P3Y8mdTptqVXx9ZVONkH2xeWvBrqn5nPyYbY/LZFolvtsI8pBKRiaUgCQG2uAGVUCw09RqoqLTTUAb9LSWdNZporJkEBkjXZMcpYIl9wGrUST6k/SWJLBQ6m8iQ2pOt+y8r7Mua/2A7G3o8HEbw08NzfZYuPyecP5r5lvRvTXjE1KDx3ccfiik23tGN004J8MU0m1htt5bx8AI2j1sqpcUX+0n0ku5/zOo0e8tOPak4PtjKMm/c11OPM4wA6+W9dWcJTa+1wrHwzks9PrVLDTynzTXajitJRxSSzjLSyzoNJBxkopNRikl4+IF+M1xsRmmAwEMAAQAefVekxer50S9bjopr1We/L54OT2xty7VT47pZx9SCyq4Luivx6kfaGisom6rYuMl71JdkovtTINlp3ceHHWeqsNE2mWdlhDuvMbtQQLtQb0WV95AuvMbryJZaY2HZYPR7Rtpn6ymcq5rti+q7mujXgyPKRiRmIntLLv9i+kGE8Q1SVcunrYJ+qf7Uesfu8jr6rIySlFqUWsxlFqUWu9NHiSLTY2279NLNM8RzmVcvaql5x/Fcyll4cT3onF/t6/CBMppOZ3f3109+IW/2ezkvaeaZPwn2e/B2+l0+cePNY6M516WpOrNkTs9NQWmnpMNPQT64EGTrgZykDeCPbaArrSs1OoNmp1BVai8DDUXEG2wd1hobAxbADOMQCMSRVWKusmVVAZUVFnp5yXRv4keqskxAlQufa2+8kV65Lq/kVsrSPbeBf17Ri3hSWe7o/mSYWpnFW3lpsjaTksN+1DGe9x7/cB0gGFVmVkAOe25u/DUQddiXR+qn+dXPsafd3o8S1NrTafVNxfmnhn0VquSz3c/hzPmLVapuUm+1yfxbZ0+DadTDVdnfqSFbca7biNOZ0EGc7DS2DYjABpDjE3QqAwhWSqqTZVQTqdMBjRpzp9394tRpcKEuOvtqszKHu7Y+4qqaCXCsWpFo1Y29V2BvjptTiLfqLX/h2tcMn+hPo/kzpGeFMudk786jTYi366pY+jtbbS/Rn1XzRz8vC90lsi/29WtsK/UXlPs7fXS6rEYz9Xa/8K1qMv3X0kbtRec+1JrOphsjv4LUagrrrTHV6yMec5Riv05Rj97KfUbzaSPXUV+UW5/8AimQmYhsrjvbxCxlIxKSe+mjX585fs1T/ABFHffS9138Nf6jHXX7bY4uaf5ZdBGBIrqKCrfbSd138NfzJdW+uk/Xfw/8Acx11+z+Ezf0yvqqSXXWc7/z1pV0je/3Ir/2NF3pEgv7vTyfjOyMfkkx+pX7Trwc9vFXYRWBOw871fpB1MvqRpr8oux/GTx8ik1m8+rs+tqLfKMlWvhHBCc1VinxeWfMxD1e7UJc20l4tL7yr1G2qI/WvpXnbX/M8lv1Epc5NyffJuX3mgh+t/ZZj4mPdnqdm8Wl/zNH8SI9PvNpoSUo6mjK/WLDXameb7K2NdqrFVRBzl1b6QhH7U5dEv65no+wNwNPp8SuS1V3J+0n+TwfhH87zfwROt7W9K/I4vHwfutO/p2+xdtVXQU6pKUHy9l5Sfak+33CDSaObab5JJJLoku5LsA3OXPnsttSuXkfM++Ox56LV3UST4eKVlMuydMm3FrvxzT8UfTs45R5l6ZtkRlofXtfSaa6vgl28Fj4ZR8s8L80WuLk6L6+0LxuHiMpGDDBmonYaWODONZshUSaqANNdJMq05up0xOp05lhpp05PqoNldJvjAyMYVmbeBtmi2wAtsIN94X3kCybl+LI3vFK9Vp7J48dslorWNyVljb5f/CRZt7U8Kr/KLnGPJL1kunn1Ic546EeUjzfK5c5p1HaHq+H8fTDG7d7HbY5PLbb75PifzMVEIo3QrKLpa14KFZJrpM6qSbTQGWqqglQqN0KTNxwBp4TTZI22yIlswMbLCPKQTkYoBGUazOFZdbubE/KdRXU8qLblY11VcVmTXj2e8zEbnSN7RSs2l6FuXpaloqPUY+kTeoljE5XLlJS8uiXd5nZaPZyislVsrRRjwwqgoVw5QjFYS8fF+J0la5F6I1Gnjct+u82gRgkBkBlrIpd6Njw1Wnu09mVC6Dg2usX1jNeKaT9xdGNlaawzMTqdj5h29ubq9FNq6tuvLUL605UTXen+a/B4aK2qg+ndRs58+Ho+q6p+a7Tlts7iaS/OaY0WPpbQlDn3yh9WS/rkdHHzI8WhrmjxarTk2nTFlrtiz09s6bFiUHjK+rJdk496aw/6Y66Do1mJjcNTTVQSoVGyNZngyEoibHKRHttMgttIN94r7yLPvfw/mVs/Iphru0rXH4uTPbVI/wB+mM5Z8jRZZ3DttI0pHnORybZ7d/H09XxeHTj17efciUxJAkb66ysuCusmU0hRSWNGnAxo05MrpNlVJu4QNLhg0WyN9siBqLQNV1hCsmZXWkdsBm2uBhXEsdBo5WTjXCLlOclGMV1bYYmYiNyWn07fJLLfJJdW+5Hpm6u7r0sZSsx6+1KLS5+rrznhb73yz5JFZu/ufbTfGzUKCjU1OKjOM3Oa+quXRJ8/cjv9maTL4pFjFT3LhfIczqj9PHMa9p2z9PwxJglHBkWHFAAACABgI120Jo2iA5beDdyvURxYmnHPq7Y/Xh4eK8PxOA2ru3dpsuS46+y2HOP73bF+Z7LOpPqV+o2djLj711TXcyxh5FsXbzCM1iXi5hKR3W3tzIzzPTpVW8263yqn5fYfy8jz7WKUJShNOE4vhlGSxJPuaOtjzVyRuGqazElbaQ7LG+nx7DKfe/gRrrihyvkK0/HH3l1+J8XbJ+WXtH/ZYzkl/MiW2hbaRpyOHe9rzu093pceOuOvTSNQmbJ2dLVairTwlGMrpqClNvhXLLbx4LoXm8Ho71Wk4ZQ/tUJPhctPXNzhLulDm0nz59Dl6bZQlGcJOMotSjKLxKLTypJ9jPaNyt5Ja6hyn7OoplGu9x9mNnEsxsS7G8PK70SpFbdpUuZmy4dXr3r7h5zpdwdozXEtLOK/WSqqk/3ZSTNGo2NdRLgvqnVLqlOOMrvT6P3HvNWym1nJp2hsSNkPV21xth14ZrOH3p9U/FGycMepUKfK26vyjs8T09BYVVHdz3J0ifKN8fBWJpfGOTGe5tGPZndB9jlwzXvWF95r/Ssux8lgn7ccomuyRZbY2TZppYnzi/qWRzwS9/Y/ArqNFbfLhprlY/0VyXm+i97Nep3pejLSa9W+yBqLStvtOts9H+tks5oT+w7va+KWPmcltfZ12nn6u+uVc8ZSljEl3xkuUl4ozNZjyjTPjyTqtolDnI3aHQ2XT4Ka52zfPhri5vHfy6D2RsyzVX10VLM7JYy/qxS5ynLwS5ntOwthV6atUadcuXrLMfSXS7Zzf3LsJUp1K/L5kYI1HeXmEdzdfHm9Jf7oqXyTOv3M3Zsok9RfHgnwuFNcscab6zkuzlyS8Wd1HZL7zdRsnDyzfGKInbj5fkcmSnTqIadFszPNlxTSorCHXXhYRmbXNIYAAAAAIYAACGIBiaAAI+o0ql5nE787sq2qV0I/2imLkmutla5uD72llp+GDviNqqcrK6j0njvNLxaPT5uuvIdtp6hvH6Mq7Jys01i08pNt1WRlKnPfBrnFeHNeXQ47V+jjaUXhUwtX2qbqpL4Saa+BTnHMPU4ubhyR+7X+XLykYHRf9Pdp/wCUn/E0/wDrLjdX0ealamuzWVeqpqatcZTrk7ZReYwSi3yzjLfYjEUmZTvysVazPVCdu76Ma/Vwt10rOOaU1p6mocCfNesnhvi8F07zvdj7Froiq9PVGqvPE1HLcpfalJ85PxZZbP0vG3KXaXEKUuhbrSKvMZuTkzT+U9iohhI2OOQHkkrtMtNF9hhLRR7iSAFPq9m8msKUX1jJKUfgyNXs6f1UlGPdFKK+COgYuEM7nWlVXshdvUrdv7s16mqVFqzF/wB3P8+qzsnF+fZ2nUGrUQyjExtmtpraJh5Z6O923p67brF9NbOzT1/o11zcZNftTj8Io9J2dpFFZ95Do0D4umEuiXJdS6hHCMVrqNQnmy2y3m1jwGBgSagAAAAAAGAAAABZDIDAWQyAwFkMgMTAYEe7Rxl1RDs2Quws8gBUf8H8Rx2PzLYANVFKisG3IxAMBZABgIMgMAABA0GRgY8JkAALIwFkBgLIZAYCyGQGAsjAQAAAAAAAAAAAABgAABiGIAAAAYgAAAAAAAYALADAAAAEGBgAh4AADAYAAAAA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3465528"/>
            <a:ext cx="4348163" cy="298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324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6000" b="1" dirty="0" smtClean="0">
                <a:solidFill>
                  <a:srgbClr val="FF0000"/>
                </a:solidFill>
              </a:rPr>
              <a:t>Státní </a:t>
            </a:r>
            <a:r>
              <a:rPr lang="cs-CZ" sz="6000" b="1" dirty="0">
                <a:solidFill>
                  <a:srgbClr val="FF0000"/>
                </a:solidFill>
              </a:rPr>
              <a:t>občanství</a:t>
            </a:r>
            <a:r>
              <a:rPr lang="cs-CZ" sz="6000" b="1" dirty="0" smtClean="0">
                <a:solidFill>
                  <a:srgbClr val="FF0000"/>
                </a:solidFill>
              </a:rPr>
              <a:t/>
            </a:r>
            <a:br>
              <a:rPr lang="cs-CZ" sz="6000" b="1" dirty="0" smtClean="0">
                <a:solidFill>
                  <a:srgbClr val="FF0000"/>
                </a:solidFill>
              </a:rPr>
            </a:b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51549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sz="4300" b="1" dirty="0" smtClean="0"/>
              <a:t>Státní </a:t>
            </a:r>
            <a:r>
              <a:rPr lang="cs-CZ" sz="4300" b="1" dirty="0"/>
              <a:t>občanství je právní vztah mezi občany a státem. </a:t>
            </a:r>
            <a:endParaRPr lang="cs-CZ" sz="4300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Pro </a:t>
            </a:r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občana i stát z něj vyplývají nějaké </a:t>
            </a:r>
            <a:endParaRPr lang="cs-CZ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povinnosti a práva.</a:t>
            </a:r>
          </a:p>
          <a:p>
            <a:pPr marL="0" indent="0" algn="ctr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Občanem se člověk </a:t>
            </a:r>
            <a:r>
              <a:rPr lang="cs-CZ" b="1" dirty="0">
                <a:solidFill>
                  <a:srgbClr val="002060"/>
                </a:solidFill>
              </a:rPr>
              <a:t>stává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nebo mu může být </a:t>
            </a:r>
            <a:r>
              <a:rPr lang="cs-CZ" b="1" dirty="0">
                <a:solidFill>
                  <a:srgbClr val="002060"/>
                </a:solidFill>
              </a:rPr>
              <a:t>uděleno.</a:t>
            </a:r>
            <a:endParaRPr lang="cs-CZ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dirty="0"/>
              <a:t> 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19311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Státní občanství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Každý člověk je příslušníkem nějakého státu.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b="1" dirty="0" smtClean="0"/>
              <a:t>Základní právo občana je právo na </a:t>
            </a:r>
            <a:r>
              <a:rPr lang="cs-CZ" b="1" dirty="0" smtClean="0">
                <a:solidFill>
                  <a:srgbClr val="FF0000"/>
                </a:solidFill>
              </a:rPr>
              <a:t>ochranu 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na území státu </a:t>
            </a:r>
          </a:p>
          <a:p>
            <a:pPr marL="0" indent="0" algn="ctr">
              <a:buNone/>
            </a:pPr>
            <a:r>
              <a:rPr lang="cs-CZ" b="1" dirty="0"/>
              <a:t>a</a:t>
            </a: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 podle mezinárodních smluv </a:t>
            </a:r>
            <a:r>
              <a:rPr lang="cs-CZ" b="1" dirty="0" smtClean="0">
                <a:solidFill>
                  <a:srgbClr val="FF0000"/>
                </a:solidFill>
              </a:rPr>
              <a:t>i za hranicemi státu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842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Občanem </a:t>
            </a:r>
            <a:r>
              <a:rPr lang="cs-CZ" b="1" dirty="0"/>
              <a:t>se </a:t>
            </a:r>
            <a:r>
              <a:rPr lang="cs-CZ" b="1" dirty="0" smtClean="0"/>
              <a:t>stává každý 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 </a:t>
            </a:r>
            <a:r>
              <a:rPr lang="cs-CZ" dirty="0"/>
              <a:t>když se narodí </a:t>
            </a:r>
            <a:r>
              <a:rPr lang="cs-CZ" b="1" dirty="0"/>
              <a:t>rodičům</a:t>
            </a:r>
            <a:r>
              <a:rPr lang="cs-CZ" dirty="0"/>
              <a:t>, z nichž alespoň jeden </a:t>
            </a:r>
            <a:r>
              <a:rPr lang="cs-CZ" b="1" dirty="0"/>
              <a:t>má české </a:t>
            </a:r>
            <a:r>
              <a:rPr lang="cs-CZ" b="1" dirty="0" smtClean="0"/>
              <a:t>občanství</a:t>
            </a:r>
          </a:p>
          <a:p>
            <a:pPr marL="0" lvl="0" indent="0">
              <a:buNone/>
            </a:pPr>
            <a:endParaRPr lang="cs-CZ" b="1" dirty="0"/>
          </a:p>
          <a:p>
            <a:pPr lvl="0"/>
            <a:r>
              <a:rPr lang="cs-CZ" dirty="0"/>
              <a:t>když se narodí </a:t>
            </a:r>
            <a:r>
              <a:rPr lang="cs-CZ" b="1" dirty="0"/>
              <a:t>na našem území </a:t>
            </a:r>
            <a:r>
              <a:rPr lang="cs-CZ" dirty="0"/>
              <a:t>a alespoň jeden z rodičů má zde trvalý </a:t>
            </a:r>
            <a:r>
              <a:rPr lang="cs-CZ" dirty="0" smtClean="0"/>
              <a:t>pobyt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(</a:t>
            </a:r>
            <a:r>
              <a:rPr lang="cs-CZ" dirty="0"/>
              <a:t>rodiče nemusí mít české státní občanství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8194" name="Picture 2" descr="C:\Users\Marcelka\AppData\Local\Microsoft\Windows\Temporary Internet Files\Content.IE5\SMQE8UKY\MC900349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1563" y="5078413"/>
            <a:ext cx="1800225" cy="1182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7061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08912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Udělení</a:t>
            </a:r>
            <a:r>
              <a:rPr lang="cs-CZ" dirty="0" smtClean="0"/>
              <a:t> </a:t>
            </a:r>
            <a:r>
              <a:rPr lang="cs-CZ" sz="4000" b="1" dirty="0" smtClean="0"/>
              <a:t>českého občanství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Občanu může být české občanství uděleno, jestliže splní tyto </a:t>
            </a:r>
            <a:r>
              <a:rPr lang="cs-CZ" b="1" dirty="0" smtClean="0"/>
              <a:t>podmínky</a:t>
            </a:r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dirty="0"/>
              <a:t>má na našem území trvalý a nepřerušený </a:t>
            </a:r>
            <a:r>
              <a:rPr lang="cs-CZ" dirty="0">
                <a:solidFill>
                  <a:srgbClr val="FF0000"/>
                </a:solidFill>
              </a:rPr>
              <a:t>pobyt 5 let</a:t>
            </a:r>
          </a:p>
          <a:p>
            <a:pPr lvl="0"/>
            <a:r>
              <a:rPr lang="cs-CZ" dirty="0">
                <a:solidFill>
                  <a:srgbClr val="FF0000"/>
                </a:solidFill>
              </a:rPr>
              <a:t>nebyl</a:t>
            </a:r>
            <a:r>
              <a:rPr lang="cs-CZ" dirty="0"/>
              <a:t> posledních 5 let </a:t>
            </a:r>
            <a:r>
              <a:rPr lang="cs-CZ" dirty="0">
                <a:solidFill>
                  <a:srgbClr val="FF0000"/>
                </a:solidFill>
              </a:rPr>
              <a:t>trestán</a:t>
            </a:r>
          </a:p>
          <a:p>
            <a:pPr lvl="0"/>
            <a:r>
              <a:rPr lang="cs-CZ" dirty="0"/>
              <a:t>prokáže znalost </a:t>
            </a:r>
            <a:r>
              <a:rPr lang="cs-CZ" dirty="0">
                <a:solidFill>
                  <a:srgbClr val="FF0000"/>
                </a:solidFill>
              </a:rPr>
              <a:t>českého jazyka</a:t>
            </a:r>
          </a:p>
          <a:p>
            <a:r>
              <a:rPr lang="cs-CZ" dirty="0"/>
              <a:t>Potom musí složit předepsaný </a:t>
            </a:r>
            <a:r>
              <a:rPr lang="cs-CZ" dirty="0">
                <a:solidFill>
                  <a:srgbClr val="FF0000"/>
                </a:solidFill>
              </a:rPr>
              <a:t>slib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pic>
        <p:nvPicPr>
          <p:cNvPr id="7170" name="Picture 2" descr="C:\Users\Marcelka\AppData\Local\Microsoft\Windows\Temporary Internet Files\Content.IE5\SMQE8UKY\MC900349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36368"/>
            <a:ext cx="1800225" cy="118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99350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282154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 </a:t>
            </a:r>
            <a:r>
              <a:rPr lang="cs-CZ" sz="3600" b="1" dirty="0" smtClean="0">
                <a:solidFill>
                  <a:srgbClr val="002060"/>
                </a:solidFill>
              </a:rPr>
              <a:t>Žadatelé </a:t>
            </a:r>
            <a:r>
              <a:rPr lang="cs-CZ" sz="3600" b="1" dirty="0">
                <a:solidFill>
                  <a:srgbClr val="002060"/>
                </a:solidFill>
              </a:rPr>
              <a:t>o český pas  od roku 2014 </a:t>
            </a:r>
            <a:r>
              <a:rPr lang="cs-CZ" sz="3600" b="1" dirty="0"/>
              <a:t/>
            </a:r>
            <a:br>
              <a:rPr lang="cs-CZ" sz="3600" b="1" dirty="0"/>
            </a:b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40768"/>
            <a:ext cx="8892480" cy="511256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dirty="0">
                <a:solidFill>
                  <a:srgbClr val="FF0000"/>
                </a:solidFill>
              </a:rPr>
              <a:t>C</a:t>
            </a:r>
            <a:r>
              <a:rPr lang="cs-CZ" b="1" dirty="0" smtClean="0">
                <a:solidFill>
                  <a:srgbClr val="FF0000"/>
                </a:solidFill>
              </a:rPr>
              <a:t>izinci </a:t>
            </a:r>
            <a:r>
              <a:rPr lang="cs-CZ" dirty="0"/>
              <a:t> </a:t>
            </a:r>
            <a:r>
              <a:rPr lang="cs-CZ" dirty="0" smtClean="0">
                <a:solidFill>
                  <a:srgbClr val="002060"/>
                </a:solidFill>
              </a:rPr>
              <a:t>- žadatelé  o český pas </a:t>
            </a:r>
            <a:r>
              <a:rPr lang="cs-CZ" dirty="0">
                <a:solidFill>
                  <a:srgbClr val="002060"/>
                </a:solidFill>
              </a:rPr>
              <a:t>úspěšně absolvovat písemnou a ústní zkoušku z češtiny a projít testem z českých reálií</a:t>
            </a:r>
            <a:r>
              <a:rPr lang="cs-CZ" dirty="0" smtClean="0">
                <a:solidFill>
                  <a:srgbClr val="002060"/>
                </a:solidFill>
              </a:rPr>
              <a:t>.</a:t>
            </a:r>
          </a:p>
          <a:p>
            <a:endParaRPr lang="cs-CZ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 Zkouška  má prověřit </a:t>
            </a:r>
            <a:r>
              <a:rPr lang="cs-CZ" dirty="0">
                <a:solidFill>
                  <a:srgbClr val="002060"/>
                </a:solidFill>
              </a:rPr>
              <a:t>jejich základní znalosti ústavního systému ČR a základní orientace v </a:t>
            </a:r>
            <a:r>
              <a:rPr lang="cs-CZ" dirty="0" smtClean="0">
                <a:solidFill>
                  <a:srgbClr val="002060"/>
                </a:solidFill>
              </a:rPr>
              <a:t>kulturních, </a:t>
            </a:r>
            <a:r>
              <a:rPr lang="cs-CZ" dirty="0">
                <a:solidFill>
                  <a:srgbClr val="002060"/>
                </a:solidFill>
              </a:rPr>
              <a:t>zeměpisných a historických tématech.</a:t>
            </a:r>
          </a:p>
        </p:txBody>
      </p:sp>
    </p:spTree>
    <p:extLst>
      <p:ext uri="{BB962C8B-B14F-4D97-AF65-F5344CB8AC3E}">
        <p14:creationId xmlns:p14="http://schemas.microsoft.com/office/powerpoint/2010/main" xmlns="" val="465693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>
                <a:solidFill>
                  <a:srgbClr val="002060"/>
                </a:solidFill>
              </a:rPr>
              <a:t>Zelené </a:t>
            </a:r>
            <a:r>
              <a:rPr lang="cs-CZ" dirty="0" smtClean="0">
                <a:solidFill>
                  <a:srgbClr val="002060"/>
                </a:solidFill>
              </a:rPr>
              <a:t>karty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                  </a:t>
            </a: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00B050"/>
                </a:solidFill>
              </a:rPr>
              <a:t>  pro přistěhovalce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88840"/>
            <a:ext cx="8964488" cy="4869160"/>
          </a:xfrm>
        </p:spPr>
        <p:txBody>
          <a:bodyPr>
            <a:normAutofit fontScale="92500" lnSpcReduction="20000"/>
          </a:bodyPr>
          <a:lstStyle/>
          <a:p>
            <a:r>
              <a:rPr lang="cs-CZ" dirty="0">
                <a:solidFill>
                  <a:srgbClr val="002060"/>
                </a:solidFill>
              </a:rPr>
              <a:t>projekt České republiky </a:t>
            </a:r>
            <a:r>
              <a:rPr lang="cs-CZ" b="1" dirty="0">
                <a:solidFill>
                  <a:srgbClr val="002060"/>
                </a:solidFill>
              </a:rPr>
              <a:t>na podporu legální </a:t>
            </a:r>
            <a:r>
              <a:rPr lang="cs-CZ" b="1" dirty="0" smtClean="0">
                <a:solidFill>
                  <a:srgbClr val="002060"/>
                </a:solidFill>
              </a:rPr>
              <a:t>migrace – </a:t>
            </a:r>
            <a:r>
              <a:rPr lang="cs-CZ" dirty="0" smtClean="0">
                <a:solidFill>
                  <a:srgbClr val="002060"/>
                </a:solidFill>
              </a:rPr>
              <a:t>přistěhovalectví</a:t>
            </a:r>
          </a:p>
          <a:p>
            <a:endParaRPr lang="cs-CZ" dirty="0" smtClean="0">
              <a:solidFill>
                <a:srgbClr val="002060"/>
              </a:solidFill>
            </a:endParaRPr>
          </a:p>
          <a:p>
            <a:r>
              <a:rPr lang="cs-CZ" dirty="0">
                <a:solidFill>
                  <a:srgbClr val="002060"/>
                </a:solidFill>
              </a:rPr>
              <a:t>je prioritně zaměřen na </a:t>
            </a:r>
            <a:r>
              <a:rPr lang="cs-CZ" b="1" dirty="0">
                <a:solidFill>
                  <a:srgbClr val="002060"/>
                </a:solidFill>
              </a:rPr>
              <a:t>vysoce kvalifikované pracovníky s ukončeným vysokoškolským či nižším vzděláním. </a:t>
            </a:r>
            <a:endParaRPr lang="cs-CZ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b="1" dirty="0">
                <a:solidFill>
                  <a:srgbClr val="002060"/>
                </a:solidFill>
              </a:rPr>
              <a:t>umožňuje získávat i nekvalifikované pracovníky, </a:t>
            </a:r>
            <a:r>
              <a:rPr lang="cs-CZ" b="1" dirty="0" smtClean="0">
                <a:solidFill>
                  <a:srgbClr val="002060"/>
                </a:solidFill>
              </a:rPr>
              <a:t> jsou-li </a:t>
            </a:r>
            <a:r>
              <a:rPr lang="cs-CZ" b="1" dirty="0" smtClean="0">
                <a:solidFill>
                  <a:srgbClr val="002060"/>
                </a:solidFill>
              </a:rPr>
              <a:t>potřební.</a:t>
            </a:r>
          </a:p>
          <a:p>
            <a:r>
              <a:rPr lang="cs-CZ" b="1" dirty="0">
                <a:solidFill>
                  <a:srgbClr val="002060"/>
                </a:solidFill>
              </a:rPr>
              <a:t>Je založen na maximálně možné otevřenosti vůči zahraničním zájemcům o zaměstnání .</a:t>
            </a:r>
          </a:p>
          <a:p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20634"/>
            <a:ext cx="1944216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02607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Může nám někdo vzít občanství?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Českého </a:t>
            </a:r>
            <a:r>
              <a:rPr lang="cs-CZ" dirty="0"/>
              <a:t>občanství se lze zříci, </a:t>
            </a:r>
            <a:r>
              <a:rPr lang="cs-CZ" dirty="0" smtClean="0"/>
              <a:t>jeli člověk </a:t>
            </a:r>
            <a:r>
              <a:rPr lang="cs-CZ" b="1" dirty="0"/>
              <a:t>v zahraničí více než 10 let. </a:t>
            </a:r>
            <a:endParaRPr lang="cs-CZ" b="1" dirty="0" smtClean="0"/>
          </a:p>
          <a:p>
            <a:pPr marL="0" indent="0" algn="ctr">
              <a:buNone/>
            </a:pPr>
            <a:r>
              <a:rPr lang="cs-CZ" dirty="0" smtClean="0"/>
              <a:t>V zemi, kde žije, prohlásí na zastupitelském úřadě,  že se českého občanství vzdává.</a:t>
            </a:r>
          </a:p>
          <a:p>
            <a:pPr marL="0" indent="0" algn="ctr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Nikdo  ale </a:t>
            </a:r>
            <a:r>
              <a:rPr lang="cs-CZ" b="1" dirty="0" smtClean="0">
                <a:solidFill>
                  <a:srgbClr val="FF0000"/>
                </a:solidFill>
              </a:rPr>
              <a:t>člověka</a:t>
            </a:r>
            <a:r>
              <a:rPr lang="cs-CZ" b="1" dirty="0" smtClean="0"/>
              <a:t> </a:t>
            </a:r>
            <a:r>
              <a:rPr lang="cs-CZ" b="1" dirty="0">
                <a:solidFill>
                  <a:srgbClr val="FF0000"/>
                </a:solidFill>
              </a:rPr>
              <a:t>nesmí občanství zbavit</a:t>
            </a:r>
            <a:r>
              <a:rPr lang="cs-CZ" b="1" dirty="0"/>
              <a:t>, </a:t>
            </a:r>
            <a:r>
              <a:rPr lang="cs-CZ" b="1" dirty="0" smtClean="0"/>
              <a:t>pokud</a:t>
            </a:r>
          </a:p>
          <a:p>
            <a:pPr marL="0" indent="0" algn="ctr">
              <a:buNone/>
            </a:pPr>
            <a:r>
              <a:rPr lang="cs-CZ" b="1" dirty="0" smtClean="0"/>
              <a:t> </a:t>
            </a:r>
            <a:r>
              <a:rPr lang="cs-CZ" b="1" dirty="0"/>
              <a:t>on sám nechce.</a:t>
            </a:r>
          </a:p>
          <a:p>
            <a:pPr marL="0" indent="0" algn="ctr">
              <a:buNone/>
            </a:pPr>
            <a:r>
              <a:rPr lang="cs-CZ" dirty="0"/>
              <a:t> 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6146" name="Picture 2" descr="C:\Users\Marcelka\AppData\Local\Microsoft\Windows\Temporary Internet Files\Content.IE5\SMQE8UKY\MC900349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24288" y="5605768"/>
            <a:ext cx="1800225" cy="118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07000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rgbClr val="FF0000"/>
                </a:solidFill>
              </a:rPr>
              <a:t>Otázky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</a:rPr>
              <a:t>Co je to státní občanství?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</a:rPr>
              <a:t>Jak se může člověk stát občanem České republiky? Musí mít rodiče české občanství?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</a:rPr>
              <a:t>Jaké podmínky musí splnit, aby mu bylo </a:t>
            </a:r>
            <a:r>
              <a:rPr lang="cs-CZ" dirty="0" smtClean="0">
                <a:solidFill>
                  <a:srgbClr val="002060"/>
                </a:solidFill>
              </a:rPr>
              <a:t>uděleno od roku 2014?</a:t>
            </a:r>
            <a:endParaRPr lang="cs-CZ" dirty="0">
              <a:solidFill>
                <a:srgbClr val="00206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</a:rPr>
              <a:t>Jak člověk může ztratit státní občanství</a:t>
            </a:r>
            <a:r>
              <a:rPr lang="cs-CZ" dirty="0" smtClean="0">
                <a:solidFill>
                  <a:srgbClr val="002060"/>
                </a:solidFill>
              </a:rPr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>
                <a:solidFill>
                  <a:srgbClr val="002060"/>
                </a:solidFill>
              </a:rPr>
              <a:t>Komu jsou přidělovány „zelené karty“?</a:t>
            </a:r>
            <a:endParaRPr lang="cs-CZ" dirty="0">
              <a:solidFill>
                <a:srgbClr val="00206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70838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>
                <a:solidFill>
                  <a:srgbClr val="FF0000"/>
                </a:solidFill>
              </a:rPr>
              <a:t>Azyl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2534" y="16288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3600" b="1" dirty="0">
                <a:solidFill>
                  <a:srgbClr val="FF0000"/>
                </a:solidFill>
              </a:rPr>
              <a:t>Azyl – ochranný </a:t>
            </a:r>
            <a:r>
              <a:rPr lang="cs-CZ" sz="3600" b="1" dirty="0" smtClean="0">
                <a:solidFill>
                  <a:srgbClr val="FF0000"/>
                </a:solidFill>
              </a:rPr>
              <a:t>pobyt, útočiště</a:t>
            </a:r>
            <a:r>
              <a:rPr lang="cs-CZ" sz="3600" b="1" dirty="0" smtClean="0">
                <a:solidFill>
                  <a:srgbClr val="FF0000"/>
                </a:solidFill>
              </a:rPr>
              <a:t>.</a:t>
            </a:r>
            <a:endParaRPr lang="cs-CZ" sz="36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dirty="0"/>
              <a:t>Cizinci, kteří jsou ve své zemi pronásledováni, mohou v České republice požádat o azyl. </a:t>
            </a:r>
            <a:endParaRPr lang="cs-CZ" b="1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rgbClr val="002060"/>
                </a:solidFill>
              </a:rPr>
              <a:t>Azyl se </a:t>
            </a:r>
            <a:r>
              <a:rPr lang="cs-CZ" b="1" dirty="0">
                <a:solidFill>
                  <a:srgbClr val="002060"/>
                </a:solidFill>
              </a:rPr>
              <a:t>poskytuje </a:t>
            </a:r>
            <a:r>
              <a:rPr lang="cs-CZ" dirty="0">
                <a:solidFill>
                  <a:srgbClr val="002060"/>
                </a:solidFill>
              </a:rPr>
              <a:t>cizincům </a:t>
            </a:r>
            <a:r>
              <a:rPr lang="cs-CZ" dirty="0" smtClean="0">
                <a:solidFill>
                  <a:srgbClr val="002060"/>
                </a:solidFill>
              </a:rPr>
              <a:t>pronásledovaným 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za </a:t>
            </a:r>
            <a:r>
              <a:rPr lang="cs-CZ" b="1" dirty="0">
                <a:solidFill>
                  <a:srgbClr val="FF0000"/>
                </a:solidFill>
              </a:rPr>
              <a:t>své náboženské přesvědčení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nebo </a:t>
            </a:r>
            <a:r>
              <a:rPr lang="cs-CZ" b="1" dirty="0">
                <a:solidFill>
                  <a:srgbClr val="FF0000"/>
                </a:solidFill>
              </a:rPr>
              <a:t>politické přesvědčení</a:t>
            </a:r>
          </a:p>
          <a:p>
            <a:pPr lvl="0"/>
            <a:r>
              <a:rPr lang="cs-CZ" b="1" dirty="0">
                <a:solidFill>
                  <a:srgbClr val="FF0000"/>
                </a:solidFill>
              </a:rPr>
              <a:t>z rasových důvodů.</a:t>
            </a:r>
          </a:p>
          <a:p>
            <a:endParaRPr lang="cs-CZ" dirty="0"/>
          </a:p>
        </p:txBody>
      </p:sp>
      <p:pic>
        <p:nvPicPr>
          <p:cNvPr id="2050" name="Picture 2" descr="C:\Users\Marcelka\AppData\Local\Microsoft\Windows\Temporary Internet Files\Content.IE5\SMQE8UKY\MC9003364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085184"/>
            <a:ext cx="2331942" cy="141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43126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Ohrožení lidských práv a svobod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cs-CZ" dirty="0" smtClean="0"/>
              <a:t>V </a:t>
            </a:r>
            <a:r>
              <a:rPr lang="cs-CZ" dirty="0"/>
              <a:t>současné době se stává </a:t>
            </a:r>
            <a:r>
              <a:rPr lang="cs-CZ" dirty="0" smtClean="0"/>
              <a:t>ČR </a:t>
            </a:r>
            <a:r>
              <a:rPr lang="cs-CZ" dirty="0"/>
              <a:t>útočištěm mnoha </a:t>
            </a:r>
            <a:r>
              <a:rPr lang="cs-CZ" dirty="0" smtClean="0"/>
              <a:t>lidí, kteří žijí v nedemokratických státech, </a:t>
            </a:r>
          </a:p>
          <a:p>
            <a:pPr marL="0" indent="0" algn="ctr">
              <a:buNone/>
            </a:pPr>
            <a:r>
              <a:rPr lang="cs-CZ" dirty="0" smtClean="0"/>
              <a:t>jsou pronásledováni a mají strach.</a:t>
            </a:r>
          </a:p>
          <a:p>
            <a:pPr marL="0" indent="0" algn="ctr">
              <a:buNone/>
            </a:pPr>
            <a:r>
              <a:rPr lang="cs-CZ" dirty="0" smtClean="0"/>
              <a:t>Hrozí jim vězení, v krajním případě je ohrožen i jejich život.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800" b="1" dirty="0" smtClean="0">
                <a:solidFill>
                  <a:srgbClr val="002060"/>
                </a:solidFill>
              </a:rPr>
              <a:t>Azyl se poskytuje cizincům, </a:t>
            </a:r>
          </a:p>
          <a:p>
            <a:pPr marL="0" indent="0" algn="ctr">
              <a:buNone/>
            </a:pPr>
            <a:r>
              <a:rPr lang="cs-CZ" sz="4800" b="1" dirty="0" smtClean="0">
                <a:solidFill>
                  <a:srgbClr val="002060"/>
                </a:solidFill>
              </a:rPr>
              <a:t>když jsou ohrožena jejich </a:t>
            </a:r>
          </a:p>
          <a:p>
            <a:pPr marL="0" indent="0" algn="ctr">
              <a:buNone/>
            </a:pPr>
            <a:r>
              <a:rPr lang="cs-CZ" sz="4800" b="1" dirty="0" smtClean="0">
                <a:solidFill>
                  <a:srgbClr val="FF0000"/>
                </a:solidFill>
              </a:rPr>
              <a:t>občanská a politická práva.</a:t>
            </a:r>
            <a:endParaRPr lang="cs-CZ" sz="48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708065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Jak získat azyl?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712968" cy="56166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b="1" dirty="0"/>
              <a:t>Azyl se neposkytuje kriminálním zločincům</a:t>
            </a:r>
            <a:r>
              <a:rPr lang="cs-CZ" sz="3600" b="1" dirty="0" smtClean="0"/>
              <a:t>.</a:t>
            </a:r>
            <a:r>
              <a:rPr lang="cs-CZ" sz="3600" b="1" dirty="0"/>
              <a:t> </a:t>
            </a:r>
          </a:p>
          <a:p>
            <a:pPr marL="0" indent="0" algn="ctr">
              <a:buNone/>
            </a:pPr>
            <a:r>
              <a:rPr lang="cs-CZ" b="1" dirty="0"/>
              <a:t> </a:t>
            </a:r>
          </a:p>
          <a:p>
            <a:pPr marL="0" indent="0" algn="ctr">
              <a:buNone/>
            </a:pPr>
            <a:r>
              <a:rPr lang="cs-CZ" dirty="0">
                <a:solidFill>
                  <a:srgbClr val="002060"/>
                </a:solidFill>
              </a:rPr>
              <a:t>Žadatel o azyl je </a:t>
            </a:r>
            <a:r>
              <a:rPr lang="cs-CZ" dirty="0" smtClean="0">
                <a:solidFill>
                  <a:srgbClr val="002060"/>
                </a:solidFill>
              </a:rPr>
              <a:t>umístěn v</a:t>
            </a:r>
            <a:r>
              <a:rPr lang="cs-CZ" dirty="0">
                <a:solidFill>
                  <a:srgbClr val="002060"/>
                </a:solidFill>
              </a:rPr>
              <a:t> </a:t>
            </a:r>
            <a:r>
              <a:rPr lang="cs-CZ" b="1" dirty="0">
                <a:solidFill>
                  <a:srgbClr val="002060"/>
                </a:solidFill>
              </a:rPr>
              <a:t>uprchlickém táboře</a:t>
            </a:r>
            <a:r>
              <a:rPr lang="cs-CZ" dirty="0" smtClean="0">
                <a:solidFill>
                  <a:srgbClr val="00206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Pokud </a:t>
            </a:r>
            <a:r>
              <a:rPr lang="cs-CZ" dirty="0">
                <a:solidFill>
                  <a:srgbClr val="002060"/>
                </a:solidFill>
              </a:rPr>
              <a:t>jeho žádost vyřídí </a:t>
            </a:r>
            <a:r>
              <a:rPr lang="cs-CZ" dirty="0" smtClean="0">
                <a:solidFill>
                  <a:srgbClr val="002060"/>
                </a:solidFill>
              </a:rPr>
              <a:t>ministerstvo vnitra </a:t>
            </a:r>
            <a:r>
              <a:rPr lang="cs-CZ" dirty="0">
                <a:solidFill>
                  <a:srgbClr val="002060"/>
                </a:solidFill>
              </a:rPr>
              <a:t>kladně, </a:t>
            </a:r>
            <a:r>
              <a:rPr lang="cs-CZ" sz="3600" dirty="0">
                <a:solidFill>
                  <a:srgbClr val="002060"/>
                </a:solidFill>
              </a:rPr>
              <a:t>stává se </a:t>
            </a:r>
            <a:r>
              <a:rPr lang="cs-CZ" sz="3600" b="1" dirty="0">
                <a:solidFill>
                  <a:srgbClr val="002060"/>
                </a:solidFill>
              </a:rPr>
              <a:t>azylantem</a:t>
            </a:r>
            <a:r>
              <a:rPr lang="cs-CZ" sz="3600" b="1" dirty="0" smtClean="0">
                <a:solidFill>
                  <a:srgbClr val="002060"/>
                </a:solidFill>
              </a:rPr>
              <a:t>.</a:t>
            </a:r>
          </a:p>
          <a:p>
            <a:pPr marL="0" indent="0" algn="ctr">
              <a:buNone/>
            </a:pPr>
            <a:endParaRPr lang="cs-CZ" sz="36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Stát </a:t>
            </a:r>
            <a:r>
              <a:rPr lang="cs-CZ" dirty="0">
                <a:solidFill>
                  <a:srgbClr val="002060"/>
                </a:solidFill>
              </a:rPr>
              <a:t>pomáhá </a:t>
            </a:r>
            <a:r>
              <a:rPr lang="cs-CZ" dirty="0" smtClean="0">
                <a:solidFill>
                  <a:srgbClr val="002060"/>
                </a:solidFill>
              </a:rPr>
              <a:t>azylantům se </a:t>
            </a:r>
            <a:r>
              <a:rPr lang="cs-CZ" dirty="0">
                <a:solidFill>
                  <a:srgbClr val="002060"/>
                </a:solidFill>
              </a:rPr>
              <a:t>získáním bydlení, </a:t>
            </a:r>
            <a:r>
              <a:rPr lang="cs-CZ" dirty="0" smtClean="0">
                <a:solidFill>
                  <a:srgbClr val="002060"/>
                </a:solidFill>
              </a:rPr>
              <a:t>zaměstnání, </a:t>
            </a:r>
            <a:r>
              <a:rPr lang="cs-CZ" dirty="0">
                <a:solidFill>
                  <a:srgbClr val="002060"/>
                </a:solidFill>
              </a:rPr>
              <a:t>nebo výukou češtiny. </a:t>
            </a:r>
          </a:p>
        </p:txBody>
      </p:sp>
    </p:spTree>
    <p:extLst>
      <p:ext uri="{BB962C8B-B14F-4D97-AF65-F5344CB8AC3E}">
        <p14:creationId xmlns:p14="http://schemas.microsoft.com/office/powerpoint/2010/main" xmlns="" val="2246777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Uprchlické tábory v Africe představují jedinou pomoc uprchlíkům před násilím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Uprchlický </a:t>
            </a:r>
            <a:r>
              <a:rPr lang="cs-CZ" dirty="0">
                <a:solidFill>
                  <a:srgbClr val="002060"/>
                </a:solidFill>
              </a:rPr>
              <a:t>tábor v </a:t>
            </a:r>
            <a:r>
              <a:rPr lang="cs-CZ" dirty="0" smtClean="0">
                <a:solidFill>
                  <a:srgbClr val="002060"/>
                </a:solidFill>
              </a:rPr>
              <a:t>Zairu, který otevřel hranici utečencům po genocidě ve Rwandě.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6204" y="1556792"/>
            <a:ext cx="5832648" cy="3592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54144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Uprchlické tábory </a:t>
            </a:r>
            <a:r>
              <a:rPr lang="cs-CZ" dirty="0">
                <a:solidFill>
                  <a:srgbClr val="002060"/>
                </a:solidFill>
              </a:rPr>
              <a:t>v </a:t>
            </a:r>
            <a:r>
              <a:rPr lang="cs-CZ" dirty="0" smtClean="0">
                <a:solidFill>
                  <a:srgbClr val="002060"/>
                </a:solidFill>
              </a:rPr>
              <a:t>Kongu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sz="2700" dirty="0" smtClean="0">
                <a:solidFill>
                  <a:srgbClr val="002060"/>
                </a:solidFill>
              </a:rPr>
              <a:t>Žijí v nich tisíce lidí závislých na mezinárodní pomoci</a:t>
            </a:r>
            <a:endParaRPr lang="cs-CZ" sz="27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2348880"/>
            <a:ext cx="4680520" cy="377728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256" y="1988840"/>
            <a:ext cx="7651144" cy="460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32494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7931224" cy="1210146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2060"/>
                </a:solidFill>
              </a:rPr>
              <a:t>Uprchlický tábor v Čadu</a:t>
            </a:r>
            <a:br>
              <a:rPr lang="cs-CZ" dirty="0">
                <a:solidFill>
                  <a:srgbClr val="002060"/>
                </a:solidFill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 smtClean="0">
                <a:solidFill>
                  <a:srgbClr val="002060"/>
                </a:solidFill>
              </a:rPr>
              <a:t>Uprchlíci prchají před násilím a krutostí ozbrojených skupin ze Súdánu (porušování lidských práv)</a:t>
            </a:r>
            <a:endParaRPr lang="cs-CZ" sz="2800" dirty="0">
              <a:solidFill>
                <a:srgbClr val="00206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32" y="2105472"/>
            <a:ext cx="8060900" cy="4547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313399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Nový život azylantů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7524" y="170080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Na našem území mohou azylanti najít nový domov  a začít žít plnohodnotný život.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Mnozí azylanti získají i státní občanství ČR.</a:t>
            </a:r>
          </a:p>
          <a:p>
            <a:pPr marL="0" indent="0" algn="ctr">
              <a:buNone/>
            </a:pPr>
            <a:r>
              <a:rPr lang="cs-CZ" dirty="0">
                <a:solidFill>
                  <a:srgbClr val="002060"/>
                </a:solidFill>
              </a:rPr>
              <a:t>Má tedy ve většině oblastí života </a:t>
            </a:r>
            <a:r>
              <a:rPr lang="cs-CZ" b="1" dirty="0">
                <a:solidFill>
                  <a:srgbClr val="002060"/>
                </a:solidFill>
              </a:rPr>
              <a:t>stejné postavení jako občan ČR,</a:t>
            </a:r>
            <a:r>
              <a:rPr lang="cs-CZ" dirty="0">
                <a:solidFill>
                  <a:srgbClr val="002060"/>
                </a:solidFill>
              </a:rPr>
              <a:t> nemůže ale například volit.</a:t>
            </a:r>
          </a:p>
          <a:p>
            <a:pPr marL="0" indent="0" algn="ctr"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1337" y="4941168"/>
            <a:ext cx="1181974" cy="170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977808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Hospodářští uprchlíci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Někteří </a:t>
            </a:r>
            <a:r>
              <a:rPr lang="cs-CZ" b="1" dirty="0" smtClean="0">
                <a:solidFill>
                  <a:srgbClr val="002060"/>
                </a:solidFill>
              </a:rPr>
              <a:t>jednotlivci i skupiny , </a:t>
            </a:r>
          </a:p>
          <a:p>
            <a:pPr marL="0" indent="0" algn="ctr">
              <a:buNone/>
            </a:pPr>
            <a:r>
              <a:rPr lang="cs-CZ" sz="4000" dirty="0" smtClean="0">
                <a:solidFill>
                  <a:srgbClr val="002060"/>
                </a:solidFill>
              </a:rPr>
              <a:t>kteří tajně přicházejí do ČR a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C00000"/>
                </a:solidFill>
              </a:rPr>
              <a:t>prchají před bídou ve své zemi,</a:t>
            </a:r>
          </a:p>
          <a:p>
            <a:pPr marL="0" indent="0" algn="ctr"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 mohou být vráceni do své země - vyhoštěni. </a:t>
            </a:r>
          </a:p>
          <a:p>
            <a:pPr marL="0" indent="0" algn="ctr">
              <a:buNone/>
            </a:pPr>
            <a:endParaRPr lang="cs-CZ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dirty="0" smtClean="0"/>
              <a:t>Jejich šance  na azyl jsou malé.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2149259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Otázky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</a:rPr>
              <a:t>Co je to azyl?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</a:rPr>
              <a:t>Komu se poskytuje?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</a:rPr>
              <a:t>Komu se neposkytuje?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</a:rPr>
              <a:t>Kdy se stává člověk azylantem</a:t>
            </a:r>
            <a:r>
              <a:rPr lang="cs-CZ" dirty="0" smtClean="0">
                <a:solidFill>
                  <a:srgbClr val="002060"/>
                </a:solidFill>
              </a:rPr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>
                <a:solidFill>
                  <a:srgbClr val="002060"/>
                </a:solidFill>
              </a:rPr>
              <a:t>Jaká má práva?</a:t>
            </a:r>
            <a:endParaRPr lang="cs-CZ" dirty="0">
              <a:solidFill>
                <a:srgbClr val="00206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solidFill>
                  <a:srgbClr val="002060"/>
                </a:solidFill>
              </a:rPr>
              <a:t>Kde jsou u nás uprchlické tábory?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      (zjisti na internetu)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4098" name="Picture 2" descr="C:\Users\Marcelka\AppData\Local\Microsoft\Windows\Temporary Internet Files\Content.IE5\E8S3FLZX\MC900408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738400"/>
            <a:ext cx="2170774" cy="319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0442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sz="6700" dirty="0" smtClean="0"/>
              <a:t>Test</a:t>
            </a:r>
            <a:r>
              <a:rPr lang="cs-CZ" dirty="0" smtClean="0"/>
              <a:t>                 </a:t>
            </a:r>
            <a:r>
              <a:rPr lang="cs-CZ" dirty="0" smtClean="0">
                <a:solidFill>
                  <a:srgbClr val="00B050"/>
                </a:solidFill>
              </a:rPr>
              <a:t>Otázky</a:t>
            </a:r>
            <a:r>
              <a:rPr lang="cs-CZ" dirty="0">
                <a:solidFill>
                  <a:srgbClr val="00B050"/>
                </a:solidFill>
              </a:rPr>
              <a:t>:</a:t>
            </a:r>
            <a:br>
              <a:rPr lang="cs-CZ" dirty="0">
                <a:solidFill>
                  <a:srgbClr val="00B050"/>
                </a:solidFill>
              </a:rPr>
            </a:b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445224"/>
          </a:xfrm>
        </p:spPr>
        <p:txBody>
          <a:bodyPr>
            <a:normAutofit fontScale="92500" lnSpcReduction="1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sz="2800" dirty="0" smtClean="0">
                <a:solidFill>
                  <a:srgbClr val="002060"/>
                </a:solidFill>
              </a:rPr>
              <a:t>Co </a:t>
            </a:r>
            <a:r>
              <a:rPr lang="cs-CZ" sz="2800" dirty="0">
                <a:solidFill>
                  <a:srgbClr val="002060"/>
                </a:solidFill>
              </a:rPr>
              <a:t>je to státní občanství?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>
                <a:solidFill>
                  <a:srgbClr val="002060"/>
                </a:solidFill>
              </a:rPr>
              <a:t>Jak se může člověk stát občanem České </a:t>
            </a:r>
            <a:r>
              <a:rPr lang="cs-CZ" sz="2800" dirty="0" smtClean="0">
                <a:solidFill>
                  <a:srgbClr val="002060"/>
                </a:solidFill>
              </a:rPr>
              <a:t>republiky? Musí </a:t>
            </a:r>
            <a:r>
              <a:rPr lang="cs-CZ" sz="2800" dirty="0">
                <a:solidFill>
                  <a:srgbClr val="002060"/>
                </a:solidFill>
              </a:rPr>
              <a:t>mít rodiče české občanství?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>
                <a:solidFill>
                  <a:srgbClr val="002060"/>
                </a:solidFill>
              </a:rPr>
              <a:t>Jaké podmínky musí splnit, aby mu bylo uděleno?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>
                <a:solidFill>
                  <a:srgbClr val="002060"/>
                </a:solidFill>
              </a:rPr>
              <a:t>Jak člověk může ztratit státní občanství</a:t>
            </a:r>
            <a:r>
              <a:rPr lang="cs-CZ" sz="2800" dirty="0" smtClean="0">
                <a:solidFill>
                  <a:srgbClr val="002060"/>
                </a:solidFill>
              </a:rPr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 smtClean="0">
                <a:solidFill>
                  <a:srgbClr val="002060"/>
                </a:solidFill>
              </a:rPr>
              <a:t>Co jsou to „zelené karty“, komu a proč jsou přidělovány?</a:t>
            </a:r>
            <a:endParaRPr lang="cs-CZ" sz="2800" dirty="0">
              <a:solidFill>
                <a:srgbClr val="00206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>
                <a:solidFill>
                  <a:srgbClr val="002060"/>
                </a:solidFill>
              </a:rPr>
              <a:t>Co je to azyl?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>
                <a:solidFill>
                  <a:srgbClr val="002060"/>
                </a:solidFill>
              </a:rPr>
              <a:t>Komu se poskytuje?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>
                <a:solidFill>
                  <a:srgbClr val="002060"/>
                </a:solidFill>
              </a:rPr>
              <a:t>Komu se neposkytuje?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>
                <a:solidFill>
                  <a:srgbClr val="002060"/>
                </a:solidFill>
              </a:rPr>
              <a:t>Kdy se stává člověk azylantem</a:t>
            </a:r>
            <a:r>
              <a:rPr lang="cs-CZ" sz="2800" dirty="0" smtClean="0">
                <a:solidFill>
                  <a:srgbClr val="002060"/>
                </a:solidFill>
              </a:rPr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 smtClean="0">
                <a:solidFill>
                  <a:srgbClr val="002060"/>
                </a:solidFill>
              </a:rPr>
              <a:t>Co azylantům náš stát poskytuje?</a:t>
            </a:r>
            <a:endParaRPr lang="cs-CZ" sz="2800" dirty="0">
              <a:solidFill>
                <a:srgbClr val="002060"/>
              </a:solidFill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sz="2800" dirty="0">
                <a:solidFill>
                  <a:srgbClr val="002060"/>
                </a:solidFill>
              </a:rPr>
              <a:t>Kde jsou u nás uprchlické tábory</a:t>
            </a:r>
            <a:r>
              <a:rPr lang="cs-CZ" sz="2800" dirty="0" smtClean="0">
                <a:solidFill>
                  <a:srgbClr val="002060"/>
                </a:solidFill>
              </a:rPr>
              <a:t>?</a:t>
            </a:r>
          </a:p>
          <a:p>
            <a:pPr marL="514350" lvl="0" indent="-514350">
              <a:buFont typeface="+mj-lt"/>
              <a:buAutoNum type="arabicPeriod"/>
            </a:pPr>
            <a:endParaRPr lang="cs-CZ" dirty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1026" name="Picture 2" descr="C:\Program Files\Microsoft Office\MEDIA\CAGCAT10\j019553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97152"/>
            <a:ext cx="1475842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932208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Použitá literatura a zdroje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PaeDr</a:t>
            </a:r>
            <a:r>
              <a:rPr lang="cs-CZ" dirty="0"/>
              <a:t>. Hana  Kovaříková, Občanská výchova III/pro odborná učiliště,  Praha: Septima, s.r.o., 2006</a:t>
            </a:r>
          </a:p>
          <a:p>
            <a:pPr marL="0" indent="0">
              <a:buNone/>
            </a:pPr>
            <a:r>
              <a:rPr lang="cs-CZ" dirty="0"/>
              <a:t>Sokol J. a kol. , Občanské minimum, Praha: ÚIV, 20002</a:t>
            </a:r>
          </a:p>
          <a:p>
            <a:pPr marL="0" indent="0">
              <a:buNone/>
            </a:pPr>
            <a:r>
              <a:rPr lang="cs-CZ" dirty="0" err="1"/>
              <a:t>Emmert</a:t>
            </a:r>
            <a:r>
              <a:rPr lang="cs-CZ" dirty="0"/>
              <a:t>  F. a kol., Odmaturuj ze společenských věd. Brno: </a:t>
            </a:r>
            <a:r>
              <a:rPr lang="cs-CZ" dirty="0" err="1"/>
              <a:t>Didaktis</a:t>
            </a:r>
            <a:r>
              <a:rPr lang="cs-CZ" dirty="0"/>
              <a:t>, 2004 </a:t>
            </a:r>
          </a:p>
          <a:p>
            <a:pPr marL="0" indent="0">
              <a:buNone/>
            </a:pPr>
            <a:r>
              <a:rPr lang="cs-CZ" dirty="0"/>
              <a:t>Ústava České republiky, 1/1993 Sb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Zákon č. 200 o přestupcích, ve znění pozdějších </a:t>
            </a:r>
            <a:r>
              <a:rPr lang="cs-CZ" dirty="0" smtClean="0"/>
              <a:t>předpisů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Zákon č. 40/1993Sb. České národní rady o nabývání a pozbývání státního občanství České </a:t>
            </a:r>
            <a:r>
              <a:rPr lang="cs-CZ" dirty="0" smtClean="0"/>
              <a:t>republiky</a:t>
            </a:r>
            <a:endParaRPr lang="cs-CZ" dirty="0"/>
          </a:p>
          <a:p>
            <a:pPr marL="0" indent="0">
              <a:buNone/>
            </a:pPr>
            <a:r>
              <a:rPr lang="cs-CZ" u="sng" dirty="0"/>
              <a:t>http://</a:t>
            </a:r>
            <a:r>
              <a:rPr lang="cs-CZ" u="sng" dirty="0" smtClean="0"/>
              <a:t>www/aspi.cz</a:t>
            </a:r>
            <a:r>
              <a:rPr lang="cs-CZ" dirty="0" smtClean="0"/>
              <a:t>( </a:t>
            </a:r>
            <a:r>
              <a:rPr lang="cs-CZ" dirty="0"/>
              <a:t>ASPI = Automatizovaný systém  právních informací)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3668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Použité adresy a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4482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15616" y="1443841"/>
            <a:ext cx="65527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www.office.microsoft.com.</a:t>
            </a:r>
          </a:p>
          <a:p>
            <a:r>
              <a:rPr lang="cs-CZ" dirty="0"/>
              <a:t> http://upload.wikimedia.org/wikipedia/commons/thumb/f/f0/Rwandan_refugee_camp_in_east_Zaire.jpg/300px-Rwandan_refugee_camp_in_east_Zaire.jpg</a:t>
            </a:r>
          </a:p>
          <a:p>
            <a:r>
              <a:rPr lang="cs-CZ" dirty="0"/>
              <a:t>http://upload.wikimedia.org/wikipedia/commons/thumb/c/c1/Darfur_refugee_camp_in_Chad.jpg/300px-Darfur_refugee_camp_in_Chad.jpg</a:t>
            </a:r>
          </a:p>
          <a:p>
            <a:r>
              <a:rPr lang="cs-CZ" dirty="0"/>
              <a:t>http://www.rozvojovka.cz/download/img/2159.jpg</a:t>
            </a:r>
          </a:p>
          <a:p>
            <a:r>
              <a:rPr lang="cs-CZ" dirty="0"/>
              <a:t>http://www.euroskop.cz/gallery/4/1420-cestovni_pas.jpg</a:t>
            </a:r>
          </a:p>
        </p:txBody>
      </p:sp>
    </p:spTree>
    <p:extLst>
      <p:ext uri="{BB962C8B-B14F-4D97-AF65-F5344CB8AC3E}">
        <p14:creationId xmlns:p14="http://schemas.microsoft.com/office/powerpoint/2010/main" xmlns="" val="390896824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839</Words>
  <Application>Microsoft Office PowerPoint</Application>
  <PresentationFormat>Předvádění na obrazovce (4:3)</PresentationFormat>
  <Paragraphs>176</Paragraphs>
  <Slides>22</Slides>
  <Notes>22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systému Office</vt:lpstr>
      <vt:lpstr>Výukový materiál Zpracovaný v rámci projektu EU peníze školám </vt:lpstr>
      <vt:lpstr> Téma: Člověk v demokratickém státě 14. Státní občanství, azyl </vt:lpstr>
      <vt:lpstr> Státní občanství </vt:lpstr>
      <vt:lpstr>Státní občanství</vt:lpstr>
      <vt:lpstr> Občanem se stává každý : </vt:lpstr>
      <vt:lpstr>Udělení českého občanství</vt:lpstr>
      <vt:lpstr> Žadatelé o český pas  od roku 2014  </vt:lpstr>
      <vt:lpstr>Zelené karty                      pro přistěhovalce</vt:lpstr>
      <vt:lpstr>Může nám někdo vzít občanství?</vt:lpstr>
      <vt:lpstr>Otázky</vt:lpstr>
      <vt:lpstr>Azyl</vt:lpstr>
      <vt:lpstr>Ohrožení lidských práv a svobod</vt:lpstr>
      <vt:lpstr>Jak získat azyl?</vt:lpstr>
      <vt:lpstr>Uprchlické tábory v Africe představují jedinou pomoc uprchlíkům před násilím.</vt:lpstr>
      <vt:lpstr>Uprchlické tábory v Kongu  Žijí v nich tisíce lidí závislých na mezinárodní pomoci</vt:lpstr>
      <vt:lpstr>Uprchlický tábor v Čadu </vt:lpstr>
      <vt:lpstr>Nový život azylantů</vt:lpstr>
      <vt:lpstr>Hospodářští uprchlíci</vt:lpstr>
      <vt:lpstr>Otázky</vt:lpstr>
      <vt:lpstr> Test                 Otázky: </vt:lpstr>
      <vt:lpstr>Použitá literatura a zdroje </vt:lpstr>
      <vt:lpstr>Použité adresy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Dum</cp:lastModifiedBy>
  <cp:revision>49</cp:revision>
  <dcterms:created xsi:type="dcterms:W3CDTF">2013-11-22T15:12:52Z</dcterms:created>
  <dcterms:modified xsi:type="dcterms:W3CDTF">2014-02-08T07:49:34Z</dcterms:modified>
</cp:coreProperties>
</file>