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7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59" r:id="rId12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7"/>
          <p:cNvGrpSpPr>
            <a:grpSpLocks/>
          </p:cNvGrpSpPr>
          <p:nvPr/>
        </p:nvGrpSpPr>
        <p:grpSpPr bwMode="auto">
          <a:xfrm>
            <a:off x="228600" y="2889250"/>
            <a:ext cx="8610600" cy="201613"/>
            <a:chOff x="144" y="1680"/>
            <a:chExt cx="5424" cy="144"/>
          </a:xfrm>
        </p:grpSpPr>
        <p:sp>
          <p:nvSpPr>
            <p:cNvPr id="5" name="Rectangle 8"/>
            <p:cNvSpPr>
              <a:spLocks noChangeArrowheads="1"/>
            </p:cNvSpPr>
            <p:nvPr userDrawn="1"/>
          </p:nvSpPr>
          <p:spPr bwMode="auto">
            <a:xfrm>
              <a:off x="144" y="1680"/>
              <a:ext cx="1808" cy="144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6" name="Rectangle 9"/>
            <p:cNvSpPr>
              <a:spLocks noChangeArrowheads="1"/>
            </p:cNvSpPr>
            <p:nvPr userDrawn="1"/>
          </p:nvSpPr>
          <p:spPr bwMode="auto">
            <a:xfrm>
              <a:off x="1952" y="1680"/>
              <a:ext cx="1808" cy="14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7" name="Rectangle 10"/>
            <p:cNvSpPr>
              <a:spLocks noChangeArrowheads="1"/>
            </p:cNvSpPr>
            <p:nvPr userDrawn="1"/>
          </p:nvSpPr>
          <p:spPr bwMode="auto">
            <a:xfrm>
              <a:off x="3760" y="1680"/>
              <a:ext cx="1808" cy="144"/>
            </a:xfrm>
            <a:prstGeom prst="rect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</p:grpSp>
      <p:sp>
        <p:nvSpPr>
          <p:cNvPr id="8806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685800"/>
            <a:ext cx="7772400" cy="2127250"/>
          </a:xfrm>
        </p:spPr>
        <p:txBody>
          <a:bodyPr/>
          <a:lstStyle>
            <a:lvl1pPr algn="ctr">
              <a:defRPr sz="58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8806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270250"/>
            <a:ext cx="6400800" cy="2209800"/>
          </a:xfrm>
        </p:spPr>
        <p:txBody>
          <a:bodyPr/>
          <a:lstStyle>
            <a:lvl1pPr marL="0" indent="0" algn="ctr">
              <a:buFont typeface="Wingdings" panose="05000000000000000000" pitchFamily="2" charset="2"/>
              <a:buNone/>
              <a:defRPr sz="3000"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8" name="Rectangle 4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Rectangle 6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fld id="{497F6565-38DC-4895-8706-C092A6A296E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FA1A2F-CE4D-4B21-A23C-321402F50E6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4D14915-9BFB-423A-A02C-5D29BC825EA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F16FF77-5FB5-4265-9F4A-451D1751191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DB9BC3F-662B-455B-9C9F-CB21C31FBA0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D9E2677-9845-4A57-8496-CD0A9103254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BAFDFD9-154C-4F41-A3A9-95FA8FC8A35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70D72B6-C838-4D13-975E-7CDAFF447A1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9AA989E-7421-4FDB-BDF2-E04B11DCEDB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FAAA82F-0644-451D-A2AE-06BD1665CAF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B165FCA-0A5F-4737-AA65-EC7C8B362A6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C05BB4B-A539-41B9-B564-63B7E7922DE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7EFD2E7-1D97-4AB6-AC3F-3A7C7A89ED9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87044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0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7045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0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7046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000"/>
            </a:lvl1pPr>
          </a:lstStyle>
          <a:p>
            <a:fld id="{E6E17951-5245-44EF-989A-3449EF08DABF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auto">
          <a:xfrm>
            <a:off x="0" y="0"/>
            <a:ext cx="228600" cy="2286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 eaLnBrk="1" hangingPunct="1">
              <a:defRPr/>
            </a:pPr>
            <a:endParaRPr lang="cs-CZ" sz="2400" smtClean="0">
              <a:latin typeface="Times New Roman" panose="02020603050405020304" pitchFamily="18" charset="0"/>
            </a:endParaRPr>
          </a:p>
        </p:txBody>
      </p:sp>
      <p:sp>
        <p:nvSpPr>
          <p:cNvPr id="1032" name="Line 8"/>
          <p:cNvSpPr>
            <a:spLocks noChangeShapeType="1"/>
          </p:cNvSpPr>
          <p:nvPr/>
        </p:nvSpPr>
        <p:spPr bwMode="auto">
          <a:xfrm>
            <a:off x="457200" y="1447800"/>
            <a:ext cx="8077200" cy="0"/>
          </a:xfrm>
          <a:prstGeom prst="line">
            <a:avLst/>
          </a:prstGeom>
          <a:noFill/>
          <a:ln w="19050">
            <a:solidFill>
              <a:schemeClr val="tx2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33" name="Rectangle 9"/>
          <p:cNvSpPr>
            <a:spLocks noChangeArrowheads="1"/>
          </p:cNvSpPr>
          <p:nvPr/>
        </p:nvSpPr>
        <p:spPr bwMode="auto">
          <a:xfrm>
            <a:off x="0" y="2286000"/>
            <a:ext cx="228600" cy="228600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 eaLnBrk="1" hangingPunct="1">
              <a:defRPr/>
            </a:pPr>
            <a:endParaRPr lang="cs-CZ" sz="2400" smtClean="0">
              <a:latin typeface="Times New Roman" panose="02020603050405020304" pitchFamily="18" charset="0"/>
            </a:endParaRPr>
          </a:p>
        </p:txBody>
      </p:sp>
      <p:sp>
        <p:nvSpPr>
          <p:cNvPr id="1034" name="Rectangle 10"/>
          <p:cNvSpPr>
            <a:spLocks noChangeArrowheads="1"/>
          </p:cNvSpPr>
          <p:nvPr/>
        </p:nvSpPr>
        <p:spPr bwMode="auto">
          <a:xfrm>
            <a:off x="0" y="4572000"/>
            <a:ext cx="228600" cy="2286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algn="ctr" eaLnBrk="1" hangingPunct="1">
              <a:defRPr/>
            </a:pPr>
            <a:endParaRPr lang="cs-CZ" sz="2400" smtClean="0">
              <a:latin typeface="Times New Roman" panose="02020603050405020304" pitchFamily="18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8" r:id="rId1"/>
    <p:sldLayoutId id="2147483756" r:id="rId2"/>
    <p:sldLayoutId id="2147483757" r:id="rId3"/>
    <p:sldLayoutId id="2147483758" r:id="rId4"/>
    <p:sldLayoutId id="2147483759" r:id="rId5"/>
    <p:sldLayoutId id="2147483760" r:id="rId6"/>
    <p:sldLayoutId id="2147483761" r:id="rId7"/>
    <p:sldLayoutId id="2147483762" r:id="rId8"/>
    <p:sldLayoutId id="2147483763" r:id="rId9"/>
    <p:sldLayoutId id="2147483764" r:id="rId10"/>
    <p:sldLayoutId id="2147483765" r:id="rId11"/>
    <p:sldLayoutId id="2147483766" r:id="rId12"/>
    <p:sldLayoutId id="2147483767" r:id="rId13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anose="02020404030301010803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anose="02020404030301010803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anose="02020404030301010803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anose="02020404030301010803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anose="02020404030301010803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anose="02020404030301010803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anose="02020404030301010803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anose="02020404030301010803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p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n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p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pitchFamily="2" charset="2"/>
        <a:buChar char="§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5/53/Dekret_kutnohorsk%C3%BD.jpg" TargetMode="External"/><Relationship Id="rId2" Type="http://schemas.openxmlformats.org/officeDocument/2006/relationships/hyperlink" Target="http://upload.wikimedia.org/wikipedia/commons/3/3a/VaclavIV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b/b4/Lednacek_bibl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6375" y="260350"/>
            <a:ext cx="5753100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132" name="Group 60"/>
          <p:cNvGraphicFramePr>
            <a:graphicFrameLocks noGrp="1"/>
          </p:cNvGraphicFramePr>
          <p:nvPr/>
        </p:nvGraphicFramePr>
        <p:xfrm>
          <a:off x="1333500" y="1628775"/>
          <a:ext cx="6767513" cy="4641891"/>
        </p:xfrm>
        <a:graphic>
          <a:graphicData uri="http://schemas.openxmlformats.org/drawingml/2006/table">
            <a:tbl>
              <a:tblPr/>
              <a:tblGrid>
                <a:gridCol w="2195513"/>
                <a:gridCol w="1524000"/>
                <a:gridCol w="1524000"/>
                <a:gridCol w="1524000"/>
              </a:tblGrid>
              <a:tr h="496854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NÁZEV ŠKOLY: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17" marB="4571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Základní škola a mateřská škola Bohdalov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17" marB="4571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54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ČÍSLO PROJEKTU: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17" marB="4571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CZ.1.07/1.4.00/21.3806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17" marB="4571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54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ŠABLONA: 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17" marB="4571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III/2</a:t>
                      </a:r>
                    </a:p>
                  </a:txBody>
                  <a:tcPr marT="45717" marB="4571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54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VZDĚLÁVACÍ OBLAST: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17" marB="4571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Člověk a společnost, Dějepis</a:t>
                      </a:r>
                    </a:p>
                  </a:txBody>
                  <a:tcPr marT="45717" marB="4571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54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ROČNÍK: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17" marB="4571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7.</a:t>
                      </a:r>
                    </a:p>
                  </a:txBody>
                  <a:tcPr marT="45717" marB="4571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54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NÁZEV MATERIÁLU: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17" marB="4571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VY_32_INOVACE_05_2D-Doba předhusitská</a:t>
                      </a:r>
                    </a:p>
                  </a:txBody>
                  <a:tcPr marT="45717" marB="4571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54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AUTOR: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17" marB="4571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Mgr. Hana Kafková</a:t>
                      </a:r>
                    </a:p>
                  </a:txBody>
                  <a:tcPr marT="45717" marB="4571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383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DATUM TVORBY: 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17" marB="4571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Prosinec 2013</a:t>
                      </a:r>
                    </a:p>
                  </a:txBody>
                  <a:tcPr marT="45717" marB="4571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OVĚŘENÍ:</a:t>
                      </a:r>
                    </a:p>
                  </a:txBody>
                  <a:tcPr marT="45717" marB="4571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23. ledna 2013</a:t>
                      </a:r>
                    </a:p>
                  </a:txBody>
                  <a:tcPr marT="45717" marB="4571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36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ANOTACE: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17" marB="4571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Prezentace napomáhá ve vizualizaci výkladu o době předhusitské, slouží také jako zápis do sešitu. Závěrečné úkoly slouží k upevnění získaných poznatků a k dalšímu prohlubování učiva samostudiem.</a:t>
                      </a:r>
                    </a:p>
                  </a:txBody>
                  <a:tcPr marT="45717" marB="4571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b="1" u="sng" smtClean="0"/>
              <a:t>Doba předhusitská</a:t>
            </a:r>
          </a:p>
        </p:txBody>
      </p:sp>
      <p:sp>
        <p:nvSpPr>
          <p:cNvPr id="4099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smtClean="0"/>
              <a:t>Václav IV. </a:t>
            </a:r>
          </a:p>
        </p:txBody>
      </p:sp>
      <p:sp>
        <p:nvSpPr>
          <p:cNvPr id="5123" name="Rectangle 6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endParaRPr lang="cs-CZ" sz="2400" smtClean="0"/>
          </a:p>
          <a:p>
            <a:pPr eaLnBrk="1" hangingPunct="1"/>
            <a:r>
              <a:rPr lang="cs-CZ" sz="2400" smtClean="0"/>
              <a:t>syn Karla IV. </a:t>
            </a:r>
          </a:p>
          <a:p>
            <a:pPr eaLnBrk="1" hangingPunct="1"/>
            <a:r>
              <a:rPr lang="cs-CZ" sz="2400" smtClean="0"/>
              <a:t>ne tak dobrý panovník, složitá situace</a:t>
            </a:r>
          </a:p>
        </p:txBody>
      </p:sp>
      <p:pic>
        <p:nvPicPr>
          <p:cNvPr id="5124" name="Picture 7" descr="VaclavIV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403350" y="1628775"/>
            <a:ext cx="2232025" cy="3671888"/>
          </a:xfrm>
          <a:noFill/>
        </p:spPr>
      </p:pic>
      <p:sp>
        <p:nvSpPr>
          <p:cNvPr id="5125" name="Text Box 8"/>
          <p:cNvSpPr txBox="1">
            <a:spLocks noChangeArrowheads="1"/>
          </p:cNvSpPr>
          <p:nvPr/>
        </p:nvSpPr>
        <p:spPr bwMode="auto">
          <a:xfrm>
            <a:off x="3687763" y="5032375"/>
            <a:ext cx="615950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1" hangingPunct="1"/>
            <a:r>
              <a:rPr lang="cs-CZ" sz="1200"/>
              <a:t>Obr 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u="sng" smtClean="0"/>
              <a:t>1409</a:t>
            </a:r>
            <a:r>
              <a:rPr lang="cs-CZ" smtClean="0"/>
              <a:t> – Dekret kutnohorský </a:t>
            </a:r>
          </a:p>
        </p:txBody>
      </p:sp>
      <p:sp>
        <p:nvSpPr>
          <p:cNvPr id="6147" name="Rectangle 5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endParaRPr lang="cs-CZ" sz="2400" smtClean="0"/>
          </a:p>
          <a:p>
            <a:pPr eaLnBrk="1" hangingPunct="1"/>
            <a:r>
              <a:rPr lang="cs-CZ" sz="2400" smtClean="0"/>
              <a:t>měnil počet hlasů na univerzitě ve prospěch Čechů</a:t>
            </a:r>
          </a:p>
        </p:txBody>
      </p:sp>
      <p:pic>
        <p:nvPicPr>
          <p:cNvPr id="6148" name="Picture 7" descr="DEKRET~1"/>
          <p:cNvPicPr>
            <a:picLocks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972050" y="1706563"/>
            <a:ext cx="3390900" cy="4318000"/>
          </a:xfrm>
          <a:noFill/>
        </p:spPr>
      </p:pic>
      <p:sp>
        <p:nvSpPr>
          <p:cNvPr id="6149" name="Text Box 8"/>
          <p:cNvSpPr txBox="1">
            <a:spLocks noChangeArrowheads="1"/>
          </p:cNvSpPr>
          <p:nvPr/>
        </p:nvSpPr>
        <p:spPr bwMode="auto">
          <a:xfrm>
            <a:off x="4284663" y="5737225"/>
            <a:ext cx="615950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1" hangingPunct="1"/>
            <a:r>
              <a:rPr lang="cs-CZ" sz="1200"/>
              <a:t>Obr 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smtClean="0"/>
              <a:t>Další problémy: </a:t>
            </a:r>
          </a:p>
        </p:txBody>
      </p:sp>
      <p:sp>
        <p:nvSpPr>
          <p:cNvPr id="94213" name="Rectangle 5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cs-CZ" sz="2400" smtClean="0"/>
              <a:t>chudnutí nižší šlechty(= zemanů)</a:t>
            </a:r>
          </a:p>
          <a:p>
            <a:pPr eaLnBrk="1" hangingPunct="1"/>
            <a:r>
              <a:rPr lang="cs-CZ" sz="2400" smtClean="0"/>
              <a:t>stávali se z nich lapkové(=loupeživí rytíři) </a:t>
            </a:r>
          </a:p>
          <a:p>
            <a:pPr eaLnBrk="1" hangingPunct="1"/>
            <a:r>
              <a:rPr lang="cs-CZ" sz="2400" smtClean="0"/>
              <a:t>nebo se nechávali najímat do armády</a:t>
            </a:r>
          </a:p>
        </p:txBody>
      </p:sp>
      <p:sp>
        <p:nvSpPr>
          <p:cNvPr id="94214" name="Rectangle 6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r>
              <a:rPr lang="cs-CZ" sz="2400" smtClean="0"/>
              <a:t> morové epidemie</a:t>
            </a:r>
          </a:p>
          <a:p>
            <a:pPr eaLnBrk="1" hangingPunct="1"/>
            <a:r>
              <a:rPr lang="cs-CZ" sz="2400" smtClean="0"/>
              <a:t>bohatství církve </a:t>
            </a:r>
          </a:p>
          <a:p>
            <a:pPr eaLnBrk="1" hangingPunct="1"/>
            <a:r>
              <a:rPr lang="cs-CZ" sz="2400" smtClean="0"/>
              <a:t>církev bohatla z vybírání poplatků za církevní obřady </a:t>
            </a:r>
          </a:p>
          <a:p>
            <a:pPr eaLnBrk="1" hangingPunct="1"/>
            <a:r>
              <a:rPr lang="cs-CZ" sz="2400" smtClean="0"/>
              <a:t>a hlavně z odpustků= odpuštění hříchů za peníze</a:t>
            </a:r>
          </a:p>
          <a:p>
            <a:pPr eaLnBrk="1" hangingPunct="1"/>
            <a:endParaRPr lang="cs-CZ" sz="24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4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942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942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942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942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942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942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942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2" grpId="0"/>
      <p:bldP spid="94213" grpId="0" build="p"/>
      <p:bldP spid="9421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smtClean="0"/>
              <a:t>Reformace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snaha o nápravu církve (aby byla církev chudá)</a:t>
            </a:r>
          </a:p>
        </p:txBody>
      </p:sp>
      <p:pic>
        <p:nvPicPr>
          <p:cNvPr id="8196" name="Picture 4" descr="Lednacek_bib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613" y="3357563"/>
            <a:ext cx="4752975" cy="3500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7" name="Text Box 5"/>
          <p:cNvSpPr txBox="1">
            <a:spLocks noChangeArrowheads="1"/>
          </p:cNvSpPr>
          <p:nvPr/>
        </p:nvSpPr>
        <p:spPr bwMode="auto">
          <a:xfrm>
            <a:off x="6927850" y="6400800"/>
            <a:ext cx="615950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1" hangingPunct="1"/>
            <a:r>
              <a:rPr lang="cs-CZ" sz="1200"/>
              <a:t>Obr 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smtClean="0"/>
              <a:t>Zopakujme si:</a:t>
            </a:r>
          </a:p>
        </p:txBody>
      </p:sp>
      <p:sp>
        <p:nvSpPr>
          <p:cNvPr id="972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533400" indent="-533400" eaLnBrk="1" hangingPunct="1">
              <a:buFont typeface="Wingdings" pitchFamily="2" charset="2"/>
              <a:buAutoNum type="arabicParenR"/>
            </a:pPr>
            <a:r>
              <a:rPr lang="cs-CZ" smtClean="0"/>
              <a:t>Kdo byl otcem Václava IV.?</a:t>
            </a:r>
          </a:p>
          <a:p>
            <a:pPr marL="533400" indent="-533400" eaLnBrk="1" hangingPunct="1">
              <a:buFont typeface="Wingdings" pitchFamily="2" charset="2"/>
              <a:buAutoNum type="arabicParenR"/>
            </a:pPr>
            <a:r>
              <a:rPr lang="cs-CZ" smtClean="0"/>
              <a:t>Jakou listinu vydal? Co v ní bylo obsaženo?</a:t>
            </a:r>
          </a:p>
          <a:p>
            <a:pPr marL="533400" indent="-533400" eaLnBrk="1" hangingPunct="1">
              <a:buFont typeface="Wingdings" pitchFamily="2" charset="2"/>
              <a:buAutoNum type="arabicParenR"/>
            </a:pPr>
            <a:r>
              <a:rPr lang="cs-CZ" smtClean="0"/>
              <a:t>Jaké byly problémy v období vlády Václava IV. ?</a:t>
            </a:r>
          </a:p>
          <a:p>
            <a:pPr marL="533400" indent="-533400" eaLnBrk="1" hangingPunct="1">
              <a:buFont typeface="Wingdings" pitchFamily="2" charset="2"/>
              <a:buAutoNum type="arabicParenR"/>
            </a:pPr>
            <a:r>
              <a:rPr lang="cs-CZ" smtClean="0"/>
              <a:t>Co byly odpustky?</a:t>
            </a:r>
          </a:p>
          <a:p>
            <a:pPr marL="533400" indent="-533400" eaLnBrk="1" hangingPunct="1">
              <a:buFont typeface="Wingdings" pitchFamily="2" charset="2"/>
              <a:buNone/>
            </a:pPr>
            <a:endParaRPr lang="cs-CZ" smtClean="0"/>
          </a:p>
          <a:p>
            <a:pPr marL="533400" indent="-533400" eaLnBrk="1" hangingPunct="1">
              <a:buFont typeface="Wingdings" pitchFamily="2" charset="2"/>
              <a:buAutoNum type="arabicParenR" startAt="5"/>
            </a:pPr>
            <a:r>
              <a:rPr lang="cs-CZ" smtClean="0"/>
              <a:t>Co byla reformace?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72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972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972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972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972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972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2" grpId="0"/>
      <p:bldP spid="9728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smtClean="0"/>
              <a:t>Řešení:</a:t>
            </a:r>
          </a:p>
        </p:txBody>
      </p:sp>
      <p:sp>
        <p:nvSpPr>
          <p:cNvPr id="983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533400" indent="-533400" eaLnBrk="1" hangingPunct="1">
              <a:buFont typeface="Wingdings" pitchFamily="2" charset="2"/>
              <a:buAutoNum type="arabicParenR"/>
            </a:pPr>
            <a:r>
              <a:rPr lang="cs-CZ" sz="2400" dirty="0" smtClean="0">
                <a:solidFill>
                  <a:schemeClr val="accent1"/>
                </a:solidFill>
              </a:rPr>
              <a:t>Karel IV.</a:t>
            </a:r>
          </a:p>
          <a:p>
            <a:pPr marL="533400" indent="-533400" eaLnBrk="1" hangingPunct="1">
              <a:buFont typeface="Wingdings" pitchFamily="2" charset="2"/>
              <a:buAutoNum type="arabicParenR"/>
            </a:pPr>
            <a:r>
              <a:rPr lang="cs-CZ" sz="2400" dirty="0" smtClean="0">
                <a:solidFill>
                  <a:schemeClr val="accent1"/>
                </a:solidFill>
              </a:rPr>
              <a:t>Dekret Kutnohorský. Měnil počet hlasů na univerzitě ve prospěch Čechů.</a:t>
            </a:r>
          </a:p>
          <a:p>
            <a:pPr marL="533400" indent="-533400" eaLnBrk="1" hangingPunct="1">
              <a:buFont typeface="Wingdings" pitchFamily="2" charset="2"/>
              <a:buAutoNum type="arabicParenR"/>
            </a:pPr>
            <a:r>
              <a:rPr lang="cs-CZ" sz="2400" dirty="0" smtClean="0">
                <a:solidFill>
                  <a:schemeClr val="accent1"/>
                </a:solidFill>
              </a:rPr>
              <a:t>chudnutí nižší šlechty(= zemanů) – stávali se z nich </a:t>
            </a:r>
            <a:r>
              <a:rPr lang="cs-CZ" sz="2400" dirty="0" smtClean="0">
                <a:solidFill>
                  <a:schemeClr val="accent1"/>
                </a:solidFill>
              </a:rPr>
              <a:t>lapkové (=</a:t>
            </a:r>
            <a:r>
              <a:rPr lang="cs-CZ" sz="2400" dirty="0" smtClean="0">
                <a:solidFill>
                  <a:schemeClr val="accent1"/>
                </a:solidFill>
              </a:rPr>
              <a:t>loupeživí rytíři) nebo se nechávali najímat do armád, morové epidemie, bohatství církve – církev bohatla z vybírání poplatků za církevní obřady a hlavně z odpustků  </a:t>
            </a:r>
          </a:p>
          <a:p>
            <a:pPr marL="533400" indent="-533400" eaLnBrk="1" hangingPunct="1">
              <a:buFont typeface="Wingdings" pitchFamily="2" charset="2"/>
              <a:buAutoNum type="arabicParenR"/>
            </a:pPr>
            <a:r>
              <a:rPr lang="cs-CZ" sz="2400" dirty="0" smtClean="0">
                <a:solidFill>
                  <a:schemeClr val="accent1"/>
                </a:solidFill>
              </a:rPr>
              <a:t>odpuštění hříchů za peníze </a:t>
            </a:r>
          </a:p>
          <a:p>
            <a:pPr marL="533400" indent="-533400" eaLnBrk="1" hangingPunct="1">
              <a:buFont typeface="Wingdings" pitchFamily="2" charset="2"/>
              <a:buAutoNum type="arabicParenR"/>
            </a:pPr>
            <a:r>
              <a:rPr lang="cs-CZ" sz="2400" dirty="0" smtClean="0">
                <a:solidFill>
                  <a:schemeClr val="accent1"/>
                </a:solidFill>
              </a:rPr>
              <a:t>snaha o nápravu církve (aby byla církev chudá)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83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983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983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983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983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983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6" grpId="0"/>
      <p:bldP spid="98307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sz="4000" smtClean="0"/>
              <a:t>Další úkoly:</a:t>
            </a:r>
            <a:br>
              <a:rPr lang="cs-CZ" sz="4000" smtClean="0"/>
            </a:br>
            <a:r>
              <a:rPr lang="cs-CZ" sz="2800" smtClean="0"/>
              <a:t>(s pomocí internetu či dalších informačních zdrojů)</a:t>
            </a:r>
          </a:p>
        </p:txBody>
      </p:sp>
      <p:sp>
        <p:nvSpPr>
          <p:cNvPr id="993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533400" indent="-533400" eaLnBrk="1" hangingPunct="1">
              <a:buFont typeface="Wingdings" pitchFamily="2" charset="2"/>
              <a:buAutoNum type="arabicParenR"/>
            </a:pPr>
            <a:r>
              <a:rPr lang="cs-CZ" smtClean="0"/>
              <a:t>Kdo se podílel na vydání Dekretu kutnohorského?</a:t>
            </a:r>
          </a:p>
          <a:p>
            <a:pPr marL="533400" indent="-533400" eaLnBrk="1" hangingPunct="1">
              <a:buFont typeface="Wingdings" pitchFamily="2" charset="2"/>
              <a:buAutoNum type="arabicParenR"/>
            </a:pPr>
            <a:endParaRPr lang="cs-CZ" smtClean="0"/>
          </a:p>
          <a:p>
            <a:pPr marL="533400" indent="-533400" eaLnBrk="1" hangingPunct="1">
              <a:buFont typeface="Wingdings" pitchFamily="2" charset="2"/>
              <a:buAutoNum type="arabicParenR"/>
            </a:pPr>
            <a:r>
              <a:rPr lang="cs-CZ" smtClean="0"/>
              <a:t>Kdo se také v té době živil jako lapka?</a:t>
            </a:r>
          </a:p>
          <a:p>
            <a:pPr marL="533400" indent="-533400" eaLnBrk="1" hangingPunct="1">
              <a:buFont typeface="Wingdings" pitchFamily="2" charset="2"/>
              <a:buNone/>
            </a:pPr>
            <a:endParaRPr lang="cs-CZ" smtClean="0"/>
          </a:p>
          <a:p>
            <a:pPr marL="533400" indent="-533400" eaLnBrk="1" hangingPunct="1">
              <a:buFont typeface="Wingdings" pitchFamily="2" charset="2"/>
              <a:buAutoNum type="arabicParenR" startAt="3"/>
            </a:pPr>
            <a:r>
              <a:rPr lang="cs-CZ" smtClean="0"/>
              <a:t>Jak se šířil mor? Byly proti němu nějaké léky?</a:t>
            </a:r>
          </a:p>
          <a:p>
            <a:pPr marL="533400" indent="-533400" eaLnBrk="1" hangingPunct="1">
              <a:buFont typeface="Wingdings" pitchFamily="2" charset="2"/>
              <a:buAutoNum type="arabicParenR" startAt="3"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93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993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993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993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0" grpId="0"/>
      <p:bldP spid="99331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smtClean="0"/>
              <a:t>Řešení:</a:t>
            </a:r>
          </a:p>
        </p:txBody>
      </p:sp>
      <p:sp>
        <p:nvSpPr>
          <p:cNvPr id="1003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533400" indent="-533400" eaLnBrk="1" hangingPunct="1">
              <a:buFont typeface="Wingdings" pitchFamily="2" charset="2"/>
              <a:buAutoNum type="arabicParenR"/>
            </a:pPr>
            <a:r>
              <a:rPr lang="cs-CZ" smtClean="0">
                <a:solidFill>
                  <a:schemeClr val="accent1"/>
                </a:solidFill>
              </a:rPr>
              <a:t>Jan Hus</a:t>
            </a:r>
          </a:p>
          <a:p>
            <a:pPr marL="533400" indent="-533400" eaLnBrk="1" hangingPunct="1">
              <a:buFont typeface="Wingdings" pitchFamily="2" charset="2"/>
              <a:buAutoNum type="arabicParenR"/>
            </a:pPr>
            <a:endParaRPr lang="cs-CZ" smtClean="0">
              <a:solidFill>
                <a:schemeClr val="accent1"/>
              </a:solidFill>
            </a:endParaRPr>
          </a:p>
          <a:p>
            <a:pPr marL="533400" indent="-533400" eaLnBrk="1" hangingPunct="1">
              <a:buFont typeface="Wingdings" pitchFamily="2" charset="2"/>
              <a:buAutoNum type="arabicParenR"/>
            </a:pPr>
            <a:r>
              <a:rPr lang="cs-CZ" smtClean="0">
                <a:solidFill>
                  <a:schemeClr val="accent1"/>
                </a:solidFill>
              </a:rPr>
              <a:t>Jan Žižka z Trocnova</a:t>
            </a:r>
          </a:p>
          <a:p>
            <a:pPr marL="533400" indent="-533400" eaLnBrk="1" hangingPunct="1">
              <a:buFont typeface="Wingdings" pitchFamily="2" charset="2"/>
              <a:buAutoNum type="arabicParenR"/>
            </a:pPr>
            <a:endParaRPr lang="cs-CZ" smtClean="0">
              <a:solidFill>
                <a:schemeClr val="accent1"/>
              </a:solidFill>
            </a:endParaRPr>
          </a:p>
          <a:p>
            <a:pPr marL="533400" indent="-533400" eaLnBrk="1" hangingPunct="1">
              <a:buFont typeface="Wingdings" pitchFamily="2" charset="2"/>
              <a:buAutoNum type="arabicParenR"/>
            </a:pPr>
            <a:r>
              <a:rPr lang="cs-CZ" smtClean="0">
                <a:solidFill>
                  <a:schemeClr val="accent1"/>
                </a:solidFill>
              </a:rPr>
              <a:t>Šířily ho blechy na krysách. Ne, byla to smrtelná nemoc.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03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03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003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003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4" grpId="0"/>
      <p:bldP spid="10035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smtClean="0"/>
              <a:t>Zdroje a citace: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533400" indent="-533400" eaLnBrk="1" hangingPunct="1">
              <a:buFont typeface="Wingdings" pitchFamily="2" charset="2"/>
              <a:buNone/>
            </a:pPr>
            <a:r>
              <a:rPr lang="cs-CZ" smtClean="0"/>
              <a:t>Obrázky:</a:t>
            </a:r>
          </a:p>
          <a:p>
            <a:pPr marL="533400" indent="-533400" eaLnBrk="1" hangingPunct="1">
              <a:buFont typeface="Wingdings" pitchFamily="2" charset="2"/>
              <a:buAutoNum type="arabicParenR"/>
            </a:pPr>
            <a:r>
              <a:rPr lang="cs-CZ" sz="1600" smtClean="0"/>
              <a:t>AUTOR NEUVEDEN. </a:t>
            </a:r>
            <a:r>
              <a:rPr lang="cs-CZ" sz="1600" i="1" smtClean="0"/>
              <a:t>Wikipedia</a:t>
            </a:r>
            <a:r>
              <a:rPr lang="cs-CZ" sz="1600" smtClean="0"/>
              <a:t> [online]. [cit. 2.12.2013]. Dostupný na WWW: </a:t>
            </a:r>
            <a:r>
              <a:rPr lang="cs-CZ" sz="1600" smtClean="0">
                <a:hlinkClick r:id="rId2"/>
              </a:rPr>
              <a:t>http://upload.wikimedia.org/wikipedia/commons/3/3a/VaclavIV.jpg</a:t>
            </a:r>
            <a:endParaRPr lang="cs-CZ" sz="1600" smtClean="0"/>
          </a:p>
          <a:p>
            <a:pPr marL="533400" indent="-533400" eaLnBrk="1" hangingPunct="1">
              <a:buFont typeface="Wingdings" pitchFamily="2" charset="2"/>
              <a:buAutoNum type="arabicParenR"/>
            </a:pPr>
            <a:r>
              <a:rPr lang="cs-CZ" sz="1600" smtClean="0"/>
              <a:t>AUTOR NEUVEDEN. </a:t>
            </a:r>
            <a:r>
              <a:rPr lang="cs-CZ" sz="1600" i="1" smtClean="0"/>
              <a:t>Wikipedia</a:t>
            </a:r>
            <a:r>
              <a:rPr lang="cs-CZ" sz="1600" smtClean="0"/>
              <a:t> [online]. [cit. 2.12.2013]. Dostupný na WWW: </a:t>
            </a:r>
            <a:r>
              <a:rPr lang="cs-CZ" sz="1600" smtClean="0">
                <a:hlinkClick r:id="rId3"/>
              </a:rPr>
              <a:t>http://upload.wikimedia.org/wikipedia/commons/5/53/Dekret_kutnohorsk%C3%BD.jpg</a:t>
            </a:r>
            <a:endParaRPr lang="cs-CZ" sz="1600" smtClean="0"/>
          </a:p>
          <a:p>
            <a:pPr marL="533400" indent="-533400" eaLnBrk="1" hangingPunct="1">
              <a:buFont typeface="Wingdings" pitchFamily="2" charset="2"/>
              <a:buAutoNum type="arabicParenR"/>
            </a:pPr>
            <a:r>
              <a:rPr lang="cs-CZ" sz="1600" smtClean="0"/>
              <a:t>AUTOR NEUVEDEN. </a:t>
            </a:r>
            <a:r>
              <a:rPr lang="cs-CZ" sz="1600" i="1" smtClean="0"/>
              <a:t>Wikipedia</a:t>
            </a:r>
            <a:r>
              <a:rPr lang="cs-CZ" sz="1600" smtClean="0"/>
              <a:t> [online]. [cit. 2.12.2013]. Dostupný na WWW: </a:t>
            </a:r>
            <a:r>
              <a:rPr lang="cs-CZ" sz="1600" smtClean="0">
                <a:hlinkClick r:id="rId4"/>
              </a:rPr>
              <a:t>http://upload.wikimedia.org/wikipedia/commons/b/b4/Lednacek_bible.jpg</a:t>
            </a:r>
            <a:endParaRPr lang="cs-CZ" sz="1600" smtClean="0"/>
          </a:p>
          <a:p>
            <a:pPr marL="533400" indent="-533400" eaLnBrk="1" hangingPunct="1">
              <a:buFont typeface="Wingdings" pitchFamily="2" charset="2"/>
              <a:buNone/>
            </a:pPr>
            <a:endParaRPr lang="cs-CZ" sz="1600" smtClean="0"/>
          </a:p>
          <a:p>
            <a:pPr marL="533400" indent="-533400" eaLnBrk="1" hangingPunct="1">
              <a:buFont typeface="Wingdings" pitchFamily="2" charset="2"/>
              <a:buNone/>
            </a:pPr>
            <a:r>
              <a:rPr lang="cs-CZ" sz="1600" smtClean="0"/>
              <a:t>Autorem materiálu a všech jeho částí, není-li uvedeno jinak, je Hana Kafková.</a:t>
            </a:r>
          </a:p>
          <a:p>
            <a:pPr marL="533400" indent="-533400" eaLnBrk="1" hangingPunct="1">
              <a:buFont typeface="Wingdings" pitchFamily="2" charset="2"/>
              <a:buAutoNum type="arabicParenR"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Linky">
  <a:themeElements>
    <a:clrScheme name="Linky 8">
      <a:dk1>
        <a:srgbClr val="000000"/>
      </a:dk1>
      <a:lt1>
        <a:srgbClr val="FFFFFF"/>
      </a:lt1>
      <a:dk2>
        <a:srgbClr val="999900"/>
      </a:dk2>
      <a:lt2>
        <a:srgbClr val="666600"/>
      </a:lt2>
      <a:accent1>
        <a:srgbClr val="99CC00"/>
      </a:accent1>
      <a:accent2>
        <a:srgbClr val="CCCC66"/>
      </a:accent2>
      <a:accent3>
        <a:srgbClr val="FFFFFF"/>
      </a:accent3>
      <a:accent4>
        <a:srgbClr val="000000"/>
      </a:accent4>
      <a:accent5>
        <a:srgbClr val="CAE2AA"/>
      </a:accent5>
      <a:accent6>
        <a:srgbClr val="B9B95C"/>
      </a:accent6>
      <a:hlink>
        <a:srgbClr val="FFCC00"/>
      </a:hlink>
      <a:folHlink>
        <a:srgbClr val="CC9900"/>
      </a:folHlink>
    </a:clrScheme>
    <a:fontScheme name="Linky">
      <a:majorFont>
        <a:latin typeface="Garamond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Linky 1">
        <a:dk1>
          <a:srgbClr val="006699"/>
        </a:dk1>
        <a:lt1>
          <a:srgbClr val="FFFFFF"/>
        </a:lt1>
        <a:dk2>
          <a:srgbClr val="000000"/>
        </a:dk2>
        <a:lt2>
          <a:srgbClr val="99FF99"/>
        </a:lt2>
        <a:accent1>
          <a:srgbClr val="00CC99"/>
        </a:accent1>
        <a:accent2>
          <a:srgbClr val="009999"/>
        </a:accent2>
        <a:accent3>
          <a:srgbClr val="AAAAAA"/>
        </a:accent3>
        <a:accent4>
          <a:srgbClr val="DADADA"/>
        </a:accent4>
        <a:accent5>
          <a:srgbClr val="AAE2CA"/>
        </a:accent5>
        <a:accent6>
          <a:srgbClr val="008A8A"/>
        </a:accent6>
        <a:hlink>
          <a:srgbClr val="0066FF"/>
        </a:hlink>
        <a:folHlink>
          <a:srgbClr val="989CBA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inky 2">
        <a:dk1>
          <a:srgbClr val="808000"/>
        </a:dk1>
        <a:lt1>
          <a:srgbClr val="FFFFFF"/>
        </a:lt1>
        <a:dk2>
          <a:srgbClr val="5C271E"/>
        </a:dk2>
        <a:lt2>
          <a:srgbClr val="FFDD89"/>
        </a:lt2>
        <a:accent1>
          <a:srgbClr val="CC6600"/>
        </a:accent1>
        <a:accent2>
          <a:srgbClr val="CC9900"/>
        </a:accent2>
        <a:accent3>
          <a:srgbClr val="B5ACAB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669900"/>
        </a:hlink>
        <a:folHlink>
          <a:srgbClr val="A3A27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inky 3">
        <a:dk1>
          <a:srgbClr val="763B00"/>
        </a:dk1>
        <a:lt1>
          <a:srgbClr val="FFFFFF"/>
        </a:lt1>
        <a:dk2>
          <a:srgbClr val="330000"/>
        </a:dk2>
        <a:lt2>
          <a:srgbClr val="CC9900"/>
        </a:lt2>
        <a:accent1>
          <a:srgbClr val="FFCC00"/>
        </a:accent1>
        <a:accent2>
          <a:srgbClr val="CC3300"/>
        </a:accent2>
        <a:accent3>
          <a:srgbClr val="AD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666699"/>
        </a:hlink>
        <a:folHlink>
          <a:srgbClr val="9999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inky 4">
        <a:dk1>
          <a:srgbClr val="6D3696"/>
        </a:dk1>
        <a:lt1>
          <a:srgbClr val="FFFFFF"/>
        </a:lt1>
        <a:dk2>
          <a:srgbClr val="51255D"/>
        </a:dk2>
        <a:lt2>
          <a:srgbClr val="FFFFCC"/>
        </a:lt2>
        <a:accent1>
          <a:srgbClr val="666699"/>
        </a:accent1>
        <a:accent2>
          <a:srgbClr val="800080"/>
        </a:accent2>
        <a:accent3>
          <a:srgbClr val="B3ACB6"/>
        </a:accent3>
        <a:accent4>
          <a:srgbClr val="DADADA"/>
        </a:accent4>
        <a:accent5>
          <a:srgbClr val="B8B8CA"/>
        </a:accent5>
        <a:accent6>
          <a:srgbClr val="730073"/>
        </a:accent6>
        <a:hlink>
          <a:srgbClr val="CCCC00"/>
        </a:hlink>
        <a:folHlink>
          <a:srgbClr val="A3A27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inky 5">
        <a:dk1>
          <a:srgbClr val="CC6600"/>
        </a:dk1>
        <a:lt1>
          <a:srgbClr val="FFFFFF"/>
        </a:lt1>
        <a:dk2>
          <a:srgbClr val="4A553B"/>
        </a:dk2>
        <a:lt2>
          <a:srgbClr val="FFBF1F"/>
        </a:lt2>
        <a:accent1>
          <a:srgbClr val="FFCC00"/>
        </a:accent1>
        <a:accent2>
          <a:srgbClr val="CC9900"/>
        </a:accent2>
        <a:accent3>
          <a:srgbClr val="B1B4AF"/>
        </a:accent3>
        <a:accent4>
          <a:srgbClr val="DADADA"/>
        </a:accent4>
        <a:accent5>
          <a:srgbClr val="FFE2AA"/>
        </a:accent5>
        <a:accent6>
          <a:srgbClr val="B98A00"/>
        </a:accent6>
        <a:hlink>
          <a:srgbClr val="669900"/>
        </a:hlink>
        <a:folHlink>
          <a:srgbClr val="A3A27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inky 6">
        <a:dk1>
          <a:srgbClr val="000000"/>
        </a:dk1>
        <a:lt1>
          <a:srgbClr val="FFFFFF"/>
        </a:lt1>
        <a:dk2>
          <a:srgbClr val="666699"/>
        </a:dk2>
        <a:lt2>
          <a:srgbClr val="FFCC00"/>
        </a:lt2>
        <a:accent1>
          <a:srgbClr val="FF9900"/>
        </a:accent1>
        <a:accent2>
          <a:srgbClr val="FF0000"/>
        </a:accent2>
        <a:accent3>
          <a:srgbClr val="FFFFFF"/>
        </a:accent3>
        <a:accent4>
          <a:srgbClr val="000000"/>
        </a:accent4>
        <a:accent5>
          <a:srgbClr val="FFCAAA"/>
        </a:accent5>
        <a:accent6>
          <a:srgbClr val="E70000"/>
        </a:accent6>
        <a:hlink>
          <a:srgbClr val="666699"/>
        </a:hlink>
        <a:folHlink>
          <a:srgbClr val="99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inky 7">
        <a:dk1>
          <a:srgbClr val="000000"/>
        </a:dk1>
        <a:lt1>
          <a:srgbClr val="FFFFFF"/>
        </a:lt1>
        <a:dk2>
          <a:srgbClr val="CC3300"/>
        </a:dk2>
        <a:lt2>
          <a:srgbClr val="66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CC9900"/>
        </a:hlink>
        <a:folHlink>
          <a:srgbClr val="9966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inky 8">
        <a:dk1>
          <a:srgbClr val="000000"/>
        </a:dk1>
        <a:lt1>
          <a:srgbClr val="FFFFFF"/>
        </a:lt1>
        <a:dk2>
          <a:srgbClr val="999900"/>
        </a:dk2>
        <a:lt2>
          <a:srgbClr val="666600"/>
        </a:lt2>
        <a:accent1>
          <a:srgbClr val="99CC00"/>
        </a:accent1>
        <a:accent2>
          <a:srgbClr val="CCCC66"/>
        </a:accent2>
        <a:accent3>
          <a:srgbClr val="FFFFFF"/>
        </a:accent3>
        <a:accent4>
          <a:srgbClr val="000000"/>
        </a:accent4>
        <a:accent5>
          <a:srgbClr val="CAE2AA"/>
        </a:accent5>
        <a:accent6>
          <a:srgbClr val="B9B95C"/>
        </a:accent6>
        <a:hlink>
          <a:srgbClr val="FFCC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Level</Template>
  <TotalTime>31</TotalTime>
  <Words>274</Words>
  <Application>Microsoft Office PowerPoint</Application>
  <PresentationFormat>Předvádění na obrazovce (4:3)</PresentationFormat>
  <Paragraphs>74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8" baseType="lpstr">
      <vt:lpstr>Verdana</vt:lpstr>
      <vt:lpstr>Arial</vt:lpstr>
      <vt:lpstr>Garamond</vt:lpstr>
      <vt:lpstr>Wingdings</vt:lpstr>
      <vt:lpstr>Calibri</vt:lpstr>
      <vt:lpstr>Times New Roman</vt:lpstr>
      <vt:lpstr>Linky</vt:lpstr>
      <vt:lpstr>Snímek 1</vt:lpstr>
      <vt:lpstr>Doba předhusitská</vt:lpstr>
      <vt:lpstr>Václav IV. </vt:lpstr>
      <vt:lpstr>1409 – Dekret kutnohorský </vt:lpstr>
      <vt:lpstr>Další problémy: </vt:lpstr>
      <vt:lpstr>Reformace</vt:lpstr>
      <vt:lpstr>Zopakujme si:</vt:lpstr>
      <vt:lpstr>Řešení:</vt:lpstr>
      <vt:lpstr>Další úkoly: (s pomocí internetu či dalších informačních zdrojů)</vt:lpstr>
      <vt:lpstr>Řešení:</vt:lpstr>
      <vt:lpstr>Zdroje a citace: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Doba předhusitská</dc:title>
  <dc:creator>Hana Kafkova</dc:creator>
  <cp:lastModifiedBy>Dum</cp:lastModifiedBy>
  <cp:revision>5</cp:revision>
  <dcterms:created xsi:type="dcterms:W3CDTF">2013-07-20T20:18:14Z</dcterms:created>
  <dcterms:modified xsi:type="dcterms:W3CDTF">2014-02-08T16:14:05Z</dcterms:modified>
</cp:coreProperties>
</file>