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VY_32_INOVACE_16_ČJ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Fukalová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Josef </a:t>
          </a:r>
          <a:r>
            <a:rPr lang="cs-CZ" sz="2000" dirty="0" smtClean="0"/>
            <a:t>Lada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b="0" i="0" u="none"/>
            <a:t>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ScaleY="77750" custLinFactNeighborX="1628" custLinFactNeighborY="-746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CB7255-2FB2-4AF8-913A-32B9630165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F74DAA7-23A9-4D9F-BC0E-A4C9342E857D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A7235-785E-4992-A462-97605624C62B}" type="presOf" srcId="{D1D4F407-5343-4D3F-B5B9-D407B03CAEB4}" destId="{D005CE8C-CC26-4C3E-AC11-E15060ECD759}" srcOrd="0" destOrd="0" presId="urn:microsoft.com/office/officeart/2005/8/layout/target3"/>
    <dgm:cxn modelId="{2DEB9C1C-3CCF-42B7-9B3D-B26BA7B24A95}" type="presOf" srcId="{D1B46980-6531-4606-95E6-44980827E919}" destId="{2BE915AB-18AA-4053-B92C-3BFC9ED204BB}" srcOrd="1" destOrd="0" presId="urn:microsoft.com/office/officeart/2005/8/layout/target3"/>
    <dgm:cxn modelId="{313DBAD6-5032-4474-8A58-BE784AC2215A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E86BE79-710F-40BF-B705-3E9C38DDBB08}" type="presOf" srcId="{B651F6E3-6281-48DB-9319-2AEAFDAE7572}" destId="{6BB5E863-4638-4E1D-BFDE-399D028AC4ED}" srcOrd="1" destOrd="0" presId="urn:microsoft.com/office/officeart/2005/8/layout/target3"/>
    <dgm:cxn modelId="{963EEF9A-4662-4A66-A15C-822BDC939594}" type="presOf" srcId="{B651F6E3-6281-48DB-9319-2AEAFDAE7572}" destId="{619D679B-A015-4ECF-8348-D1034C574F40}" srcOrd="0" destOrd="0" presId="urn:microsoft.com/office/officeart/2005/8/layout/target3"/>
    <dgm:cxn modelId="{815D6439-DAB6-4283-8A0D-7180ED16B6B9}" type="presOf" srcId="{4C35D32F-0EAB-4CD7-82EE-45574DC2A586}" destId="{8BEBB6EC-1DAA-4CAC-8A25-BC0FCBD5DBD5}" srcOrd="0" destOrd="0" presId="urn:microsoft.com/office/officeart/2005/8/layout/target3"/>
    <dgm:cxn modelId="{833D6737-F394-483B-8919-1B9E25674CA2}" type="presOf" srcId="{D8197B8C-B260-4A16-BDF4-0947B075E274}" destId="{5A5FFA88-C948-4069-8E93-59FA12366E83}" srcOrd="1" destOrd="0" presId="urn:microsoft.com/office/officeart/2005/8/layout/target3"/>
    <dgm:cxn modelId="{952002FF-C27B-44BC-9EF9-15D04E178030}" type="presOf" srcId="{D8197B8C-B260-4A16-BDF4-0947B075E274}" destId="{25B08C86-7E15-44DC-BE7F-FFB55DD49D12}" srcOrd="0" destOrd="0" presId="urn:microsoft.com/office/officeart/2005/8/layout/target3"/>
    <dgm:cxn modelId="{598F56DD-7AC5-4BA6-8ED7-F1D49C70B47C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822EDDD-3263-4B72-AA5F-4F5C56685DB3}" type="presParOf" srcId="{333A1088-737F-45CB-B68E-254E46348037}" destId="{F5ABB229-8D3B-4694-996A-96F23CF14429}" srcOrd="0" destOrd="0" presId="urn:microsoft.com/office/officeart/2005/8/layout/target3"/>
    <dgm:cxn modelId="{CFD6978A-BF75-411F-8C42-5D5B214748C0}" type="presParOf" srcId="{333A1088-737F-45CB-B68E-254E46348037}" destId="{F41139FD-01EE-4571-8B17-4FB00FC51163}" srcOrd="1" destOrd="0" presId="urn:microsoft.com/office/officeart/2005/8/layout/target3"/>
    <dgm:cxn modelId="{AA700AFB-A80A-44A3-A3B7-121C6256313D}" type="presParOf" srcId="{333A1088-737F-45CB-B68E-254E46348037}" destId="{D005CE8C-CC26-4C3E-AC11-E15060ECD759}" srcOrd="2" destOrd="0" presId="urn:microsoft.com/office/officeart/2005/8/layout/target3"/>
    <dgm:cxn modelId="{5F7F818D-49BB-47D9-971D-DE7B10449CF2}" type="presParOf" srcId="{333A1088-737F-45CB-B68E-254E46348037}" destId="{2C702D82-9B77-49B7-9568-BB8EB47C3372}" srcOrd="3" destOrd="0" presId="urn:microsoft.com/office/officeart/2005/8/layout/target3"/>
    <dgm:cxn modelId="{FCC37E8C-E676-47EC-8275-27F1CE821F98}" type="presParOf" srcId="{333A1088-737F-45CB-B68E-254E46348037}" destId="{A52A0455-90FF-4808-ABD0-F02540D31D5A}" srcOrd="4" destOrd="0" presId="urn:microsoft.com/office/officeart/2005/8/layout/target3"/>
    <dgm:cxn modelId="{83F94018-FFAE-41CA-9DBD-85A5AB849DA8}" type="presParOf" srcId="{333A1088-737F-45CB-B68E-254E46348037}" destId="{6140AFEC-043D-4C43-A2F9-D0F5331DF3A3}" srcOrd="5" destOrd="0" presId="urn:microsoft.com/office/officeart/2005/8/layout/target3"/>
    <dgm:cxn modelId="{64BE568D-4BDF-4536-AC89-78D5913D64E2}" type="presParOf" srcId="{333A1088-737F-45CB-B68E-254E46348037}" destId="{9358AC05-5D7D-4327-9F80-1AD486AEA664}" srcOrd="6" destOrd="0" presId="urn:microsoft.com/office/officeart/2005/8/layout/target3"/>
    <dgm:cxn modelId="{775E2F35-506D-4675-88FF-8EEDEB1BB3CE}" type="presParOf" srcId="{333A1088-737F-45CB-B68E-254E46348037}" destId="{313FC574-E1CD-4FB4-B054-0B805CE0447D}" srcOrd="7" destOrd="0" presId="urn:microsoft.com/office/officeart/2005/8/layout/target3"/>
    <dgm:cxn modelId="{C786356F-0116-4157-849A-3800637FA405}" type="presParOf" srcId="{333A1088-737F-45CB-B68E-254E46348037}" destId="{619D679B-A015-4ECF-8348-D1034C574F40}" srcOrd="8" destOrd="0" presId="urn:microsoft.com/office/officeart/2005/8/layout/target3"/>
    <dgm:cxn modelId="{5BCE4BAF-67C8-4716-B4D2-031C517BDC91}" type="presParOf" srcId="{333A1088-737F-45CB-B68E-254E46348037}" destId="{322283A8-4A27-4CDA-BAE3-F381106A9174}" srcOrd="9" destOrd="0" presId="urn:microsoft.com/office/officeart/2005/8/layout/target3"/>
    <dgm:cxn modelId="{1050DBDA-A959-4477-BBE1-C5066E2E500A}" type="presParOf" srcId="{333A1088-737F-45CB-B68E-254E46348037}" destId="{FFC9F71D-1B4F-4AD9-A4A6-86ADEFC8AF5C}" srcOrd="10" destOrd="0" presId="urn:microsoft.com/office/officeart/2005/8/layout/target3"/>
    <dgm:cxn modelId="{465CB98E-6AB0-45E1-A29D-7A971C93D8ED}" type="presParOf" srcId="{333A1088-737F-45CB-B68E-254E46348037}" destId="{25B08C86-7E15-44DC-BE7F-FFB55DD49D12}" srcOrd="11" destOrd="0" presId="urn:microsoft.com/office/officeart/2005/8/layout/target3"/>
    <dgm:cxn modelId="{76979A9E-7758-43E9-BED1-FAFF91187587}" type="presParOf" srcId="{333A1088-737F-45CB-B68E-254E46348037}" destId="{76644BE8-9D7C-4C09-B250-3D10AF48CBB7}" srcOrd="12" destOrd="0" presId="urn:microsoft.com/office/officeart/2005/8/layout/target3"/>
    <dgm:cxn modelId="{52970C00-C8EC-47C0-B0BB-626E9CCF379F}" type="presParOf" srcId="{333A1088-737F-45CB-B68E-254E46348037}" destId="{EE85B701-7295-41C0-BA7A-34D3756A2AE6}" srcOrd="13" destOrd="0" presId="urn:microsoft.com/office/officeart/2005/8/layout/target3"/>
    <dgm:cxn modelId="{A11BC87A-4890-4BC3-927E-5D87D354C373}" type="presParOf" srcId="{333A1088-737F-45CB-B68E-254E46348037}" destId="{8BEBB6EC-1DAA-4CAC-8A25-BC0FCBD5DBD5}" srcOrd="14" destOrd="0" presId="urn:microsoft.com/office/officeart/2005/8/layout/target3"/>
    <dgm:cxn modelId="{9F3839D3-889D-4F47-8037-E3F7550C27AF}" type="presParOf" srcId="{333A1088-737F-45CB-B68E-254E46348037}" destId="{AED2198E-93D5-4001-81B4-73124B309672}" srcOrd="15" destOrd="0" presId="urn:microsoft.com/office/officeart/2005/8/layout/target3"/>
    <dgm:cxn modelId="{6BC40412-08D9-4318-A7E6-969927385FD4}" type="presParOf" srcId="{333A1088-737F-45CB-B68E-254E46348037}" destId="{2BE915AB-18AA-4053-B92C-3BFC9ED204BB}" srcOrd="16" destOrd="0" presId="urn:microsoft.com/office/officeart/2005/8/layout/target3"/>
    <dgm:cxn modelId="{CC5DBCEA-52D8-46A6-8E3C-9FE7A10EFDFE}" type="presParOf" srcId="{333A1088-737F-45CB-B68E-254E46348037}" destId="{6BB5E863-4638-4E1D-BFDE-399D028AC4ED}" srcOrd="17" destOrd="0" presId="urn:microsoft.com/office/officeart/2005/8/layout/target3"/>
    <dgm:cxn modelId="{51E18A1D-20F4-4768-BADF-2DEF2CBDCA1C}" type="presParOf" srcId="{333A1088-737F-45CB-B68E-254E46348037}" destId="{5A5FFA88-C948-4069-8E93-59FA12366E83}" srcOrd="18" destOrd="0" presId="urn:microsoft.com/office/officeart/2005/8/layout/target3"/>
    <dgm:cxn modelId="{8D3D3E34-4098-48B1-94B3-0146920198D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960440" cy="39604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968008" y="0"/>
          <a:ext cx="5004555" cy="3960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Halže, příspěvková organizace</a:t>
          </a:r>
          <a:endParaRPr lang="cs-CZ" sz="2000" kern="1200" dirty="0"/>
        </a:p>
      </dsp:txBody>
      <dsp:txXfrm>
        <a:off x="1968008" y="0"/>
        <a:ext cx="5004555" cy="633670"/>
      </dsp:txXfrm>
    </dsp:sp>
    <dsp:sp modelId="{A52A0455-90FF-4808-ABD0-F02540D31D5A}">
      <dsp:nvSpPr>
        <dsp:cNvPr id="0" name=""/>
        <dsp:cNvSpPr/>
      </dsp:nvSpPr>
      <dsp:spPr>
        <a:xfrm>
          <a:off x="415846" y="633670"/>
          <a:ext cx="3128747" cy="31287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980220" y="748088"/>
          <a:ext cx="5004555" cy="243260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Fukalová</a:t>
          </a:r>
          <a:endParaRPr lang="cs-CZ" sz="2000" kern="1200" dirty="0"/>
        </a:p>
      </dsp:txBody>
      <dsp:txXfrm>
        <a:off x="1980220" y="748088"/>
        <a:ext cx="5004555" cy="492678"/>
      </dsp:txXfrm>
    </dsp:sp>
    <dsp:sp modelId="{313FC574-E1CD-4FB4-B054-0B805CE0447D}">
      <dsp:nvSpPr>
        <dsp:cNvPr id="0" name=""/>
        <dsp:cNvSpPr/>
      </dsp:nvSpPr>
      <dsp:spPr>
        <a:xfrm>
          <a:off x="831692" y="1267340"/>
          <a:ext cx="2297055" cy="22970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980220" y="1267340"/>
          <a:ext cx="5004555" cy="229705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VY_32_INOVACE_16_ČJ </a:t>
          </a:r>
          <a:endParaRPr lang="cs-CZ" sz="2000" kern="1200" dirty="0"/>
        </a:p>
      </dsp:txBody>
      <dsp:txXfrm>
        <a:off x="1980220" y="1267340"/>
        <a:ext cx="5004555" cy="633670"/>
      </dsp:txXfrm>
    </dsp:sp>
    <dsp:sp modelId="{FFC9F71D-1B4F-4AD9-A4A6-86ADEFC8AF5C}">
      <dsp:nvSpPr>
        <dsp:cNvPr id="0" name=""/>
        <dsp:cNvSpPr/>
      </dsp:nvSpPr>
      <dsp:spPr>
        <a:xfrm>
          <a:off x="1247538" y="1901011"/>
          <a:ext cx="1465362" cy="14653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980220" y="1901011"/>
          <a:ext cx="5004555" cy="14653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Josef </a:t>
          </a:r>
          <a:r>
            <a:rPr lang="cs-CZ" sz="2000" kern="1200" dirty="0" smtClean="0"/>
            <a:t>Lada</a:t>
          </a:r>
          <a:endParaRPr lang="cs-CZ" sz="2000" kern="1200" dirty="0"/>
        </a:p>
      </dsp:txBody>
      <dsp:txXfrm>
        <a:off x="1980220" y="1901011"/>
        <a:ext cx="5004555" cy="633670"/>
      </dsp:txXfrm>
    </dsp:sp>
    <dsp:sp modelId="{EE85B701-7295-41C0-BA7A-34D3756A2AE6}">
      <dsp:nvSpPr>
        <dsp:cNvPr id="0" name=""/>
        <dsp:cNvSpPr/>
      </dsp:nvSpPr>
      <dsp:spPr>
        <a:xfrm>
          <a:off x="1663384" y="2534681"/>
          <a:ext cx="633670" cy="633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980220" y="2534681"/>
          <a:ext cx="5004555" cy="633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b="0" i="0" u="none" kern="1200"/>
            <a:t>CZ.1.07/1.4.00/21.3551</a:t>
          </a:r>
          <a:endParaRPr lang="cs-CZ" sz="2000" kern="1200" dirty="0"/>
        </a:p>
      </dsp:txBody>
      <dsp:txXfrm>
        <a:off x="1980220" y="2534681"/>
        <a:ext cx="5004555" cy="6336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knihy.abz.cz/prodej/josef-lada-pod-hradem-2009-stolni-kalendar-kalendar-stolni" TargetMode="External"/><Relationship Id="rId3" Type="http://schemas.openxmlformats.org/officeDocument/2006/relationships/hyperlink" Target="http://www.quido.cz/osobnosti/lada.htm" TargetMode="External"/><Relationship Id="rId7" Type="http://schemas.openxmlformats.org/officeDocument/2006/relationships/hyperlink" Target="http://knihy.abz.cz/prodej/josef-lada-vodnik-2009-nastenny-kalendar-kalendar-nastenny" TargetMode="External"/><Relationship Id="rId12" Type="http://schemas.openxmlformats.org/officeDocument/2006/relationships/hyperlink" Target="http://www.youtube.com/watch?v=HMXoZ1Z8paY" TargetMode="External"/><Relationship Id="rId2" Type="http://schemas.openxmlformats.org/officeDocument/2006/relationships/hyperlink" Target="http://cs.wikipedia.org/wiki/Josef_Lad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knihy.abz.cz/prodej/detem-2" TargetMode="External"/><Relationship Id="rId11" Type="http://schemas.openxmlformats.org/officeDocument/2006/relationships/hyperlink" Target="http://knihy.abz.cz/prodej/josef-lada-na-senach-2006-nastenny-kalendar" TargetMode="External"/><Relationship Id="rId5" Type="http://schemas.openxmlformats.org/officeDocument/2006/relationships/hyperlink" Target="http://www.arara.cz/product/1255" TargetMode="External"/><Relationship Id="rId10" Type="http://schemas.openxmlformats.org/officeDocument/2006/relationships/hyperlink" Target="http://knihy.inzertal.cz/inzerce/josef-lada-mikes-1-2/" TargetMode="External"/><Relationship Id="rId4" Type="http://schemas.openxmlformats.org/officeDocument/2006/relationships/hyperlink" Target="http://www.knihcentrum.cz/exec/ShowImage.aspx?img=http://www.knihcentrum.cz/fotocache/bigorig/http--d----l----l--img.pemic.cz--l--sortimg--l--009--l--7--l--6--l--0097603-23.jpg&amp;title=O%20chytr%C3%A9%20kmot%C5%99e%20li%C5%A1ce" TargetMode="External"/><Relationship Id="rId9" Type="http://schemas.openxmlformats.org/officeDocument/2006/relationships/hyperlink" Target="http://www.arara.cz/product/188644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HMXoZ1Z8pa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/>
              <a:t>L</a:t>
            </a:r>
            <a:r>
              <a:rPr lang="cs-CZ" dirty="0" smtClean="0"/>
              <a:t>ada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Český jazyk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1491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3594728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28812929"/>
              </p:ext>
            </p:extLst>
          </p:nvPr>
        </p:nvGraphicFramePr>
        <p:xfrm>
          <a:off x="1115616" y="404664"/>
          <a:ext cx="6984776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Zástupný symbol pro obsah 4"/>
          <p:cNvPicPr>
            <a:picLocks noGrp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0129" y="5167313"/>
            <a:ext cx="4391679" cy="9588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66268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žákům 4. a 5. ročníku pro využití na interaktivní tabuli v předmětu český </a:t>
            </a:r>
            <a:r>
              <a:rPr lang="cs-CZ" dirty="0" smtClean="0"/>
              <a:t>jazyk</a:t>
            </a:r>
          </a:p>
          <a:p>
            <a:r>
              <a:rPr lang="cs-CZ" dirty="0" smtClean="0"/>
              <a:t>V prvním snímku se seznámíme s životem Josefa Lady</a:t>
            </a:r>
          </a:p>
          <a:p>
            <a:r>
              <a:rPr lang="cs-CZ" dirty="0" smtClean="0"/>
              <a:t>Ve druhém snímku odhalíme význam některých méně známých slov</a:t>
            </a:r>
          </a:p>
          <a:p>
            <a:r>
              <a:rPr lang="cs-CZ" dirty="0" smtClean="0"/>
              <a:t>Třetí snímek připomene známá díla Josefa Lady</a:t>
            </a:r>
          </a:p>
          <a:p>
            <a:r>
              <a:rPr lang="cs-CZ" dirty="0" smtClean="0"/>
              <a:t>Ve čtvrtém snímku se zaměříme na jeho styl kresby</a:t>
            </a:r>
          </a:p>
          <a:p>
            <a:r>
              <a:rPr lang="cs-CZ" dirty="0" smtClean="0"/>
              <a:t>Nakonec shlédneme ukázku z pohádky a zahrajeme si na ilustrátory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9763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/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cs.wikipedia.org/wiki/Josef_Lada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www.quido.cz/osobnosti/lada.htm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://www.knihcentrum.cz/exec/ShowImage.aspx?img=http://www.knihcentrum.cz/fotocache/bigorig/http--d----l----l--img.pemic.cz--l--sortimg--l--009--l--7--l--6--l--</a:t>
            </a:r>
            <a:r>
              <a:rPr lang="cs-CZ" sz="1600" dirty="0" smtClean="0">
                <a:hlinkClick r:id="rId4"/>
              </a:rPr>
              <a:t>0097603-23.jpg&amp;title=O%20chytr%C3%A9%20kmot%C5%99e%20li%C5%A1ce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www.arara.cz/product/1255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knihy.abz.cz/prodej/detem-2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knihy.abz.cz/prodej/josef-lada-vodnik-2009-nastenny-kalendar-kalendar-nastenny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</a:t>
            </a:r>
            <a:r>
              <a:rPr lang="cs-CZ" sz="1600" dirty="0" smtClean="0">
                <a:hlinkClick r:id="rId8"/>
              </a:rPr>
              <a:t>knihy.abz.cz/prodej/josef-lada-pod-hradem-2009-stolni-kalendar-kalendar-stolni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</a:t>
            </a:r>
            <a:r>
              <a:rPr lang="cs-CZ" sz="1600" dirty="0">
                <a:hlinkClick r:id="rId9"/>
              </a:rPr>
              <a:t>://</a:t>
            </a:r>
            <a:r>
              <a:rPr lang="cs-CZ" sz="1600" dirty="0" smtClean="0">
                <a:hlinkClick r:id="rId9"/>
              </a:rPr>
              <a:t>www.arara.cz/product/188644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</a:t>
            </a:r>
            <a:r>
              <a:rPr lang="cs-CZ" sz="1600" dirty="0">
                <a:hlinkClick r:id="rId10"/>
              </a:rPr>
              <a:t>://</a:t>
            </a:r>
            <a:r>
              <a:rPr lang="cs-CZ" sz="1600" dirty="0" smtClean="0">
                <a:hlinkClick r:id="rId10"/>
              </a:rPr>
              <a:t>knihy.inzertal.cz/inzerce/josef-lada-mikes-1-2/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</a:t>
            </a:r>
            <a:r>
              <a:rPr lang="cs-CZ" sz="1600" dirty="0">
                <a:hlinkClick r:id="rId11"/>
              </a:rPr>
              <a:t>://</a:t>
            </a:r>
            <a:r>
              <a:rPr lang="cs-CZ" sz="1600" dirty="0" smtClean="0">
                <a:hlinkClick r:id="rId11"/>
              </a:rPr>
              <a:t>knihy.abz.cz/prodej/josef-lada-na-senach-2006-nastenny-kalendar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</a:t>
            </a:r>
            <a:r>
              <a:rPr lang="cs-CZ" sz="1600" dirty="0">
                <a:hlinkClick r:id="rId12"/>
              </a:rPr>
              <a:t>://</a:t>
            </a:r>
            <a:r>
              <a:rPr lang="cs-CZ" sz="1600" dirty="0" smtClean="0">
                <a:hlinkClick r:id="rId12"/>
              </a:rPr>
              <a:t>www.youtube.com/watch?v=HMXoZ1Z8paY</a:t>
            </a:r>
            <a:endParaRPr lang="cs-CZ" sz="1600" dirty="0" smtClean="0"/>
          </a:p>
          <a:p>
            <a:endParaRPr lang="cs-CZ" sz="1600" dirty="0"/>
          </a:p>
          <a:p>
            <a:endParaRPr lang="cs-CZ" sz="1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431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Narodil se rou 1887 v Hrusicích v rodině </a:t>
            </a:r>
            <a:r>
              <a:rPr lang="cs-CZ" b="1" dirty="0" smtClean="0">
                <a:solidFill>
                  <a:srgbClr val="FF0000"/>
                </a:solidFill>
              </a:rPr>
              <a:t>ševce</a:t>
            </a:r>
          </a:p>
          <a:p>
            <a:r>
              <a:rPr lang="cs-CZ" dirty="0" smtClean="0"/>
              <a:t>Zemřel roku 1957 v Praze</a:t>
            </a:r>
          </a:p>
          <a:p>
            <a:r>
              <a:rPr lang="cs-CZ" dirty="0" smtClean="0"/>
              <a:t>Byl ilustrátorem, spisovatelem, malířem a </a:t>
            </a:r>
            <a:r>
              <a:rPr lang="cs-CZ" b="1" dirty="0" smtClean="0">
                <a:solidFill>
                  <a:srgbClr val="FF0000"/>
                </a:solidFill>
              </a:rPr>
              <a:t>scénografem</a:t>
            </a:r>
          </a:p>
          <a:p>
            <a:r>
              <a:rPr lang="cs-CZ" dirty="0" smtClean="0"/>
              <a:t>Jako malý si poranil oko a viděl jen na jedno</a:t>
            </a:r>
          </a:p>
          <a:p>
            <a:r>
              <a:rPr lang="cs-CZ" dirty="0" smtClean="0"/>
              <a:t>V kresbě byl </a:t>
            </a:r>
            <a:r>
              <a:rPr lang="cs-CZ" b="1" dirty="0" smtClean="0">
                <a:solidFill>
                  <a:srgbClr val="FF0000"/>
                </a:solidFill>
              </a:rPr>
              <a:t>samoukem</a:t>
            </a:r>
          </a:p>
          <a:p>
            <a:r>
              <a:rPr lang="cs-CZ" dirty="0" smtClean="0"/>
              <a:t>Jedna z jeho dcer, Alena Ladová, byla rovněž malířkou a </a:t>
            </a:r>
            <a:r>
              <a:rPr lang="cs-CZ" b="1" dirty="0" smtClean="0">
                <a:solidFill>
                  <a:srgbClr val="FF0000"/>
                </a:solidFill>
              </a:rPr>
              <a:t>ilustrátorkou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Josefa Lady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4664"/>
            <a:ext cx="1743075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0770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2115757" cy="3450696"/>
          </a:xfrm>
        </p:spPr>
        <p:txBody>
          <a:bodyPr/>
          <a:lstStyle/>
          <a:p>
            <a:r>
              <a:rPr lang="cs-CZ" dirty="0" smtClean="0"/>
              <a:t>švec</a:t>
            </a:r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cénograf</a:t>
            </a:r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amouk</a:t>
            </a:r>
          </a:p>
          <a:p>
            <a:endParaRPr lang="cs-CZ" dirty="0" smtClean="0"/>
          </a:p>
          <a:p>
            <a:r>
              <a:rPr lang="cs-CZ" dirty="0" smtClean="0"/>
              <a:t>ilustrátorka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Vysvětli význam slov z předchozího snímku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278092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Šije boty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278092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Šije šaty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278092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Páře švy na oděvech</a:t>
            </a:r>
            <a:endParaRPr lang="cs-CZ" dirty="0"/>
          </a:p>
        </p:txBody>
      </p:sp>
      <p:pic>
        <p:nvPicPr>
          <p:cNvPr id="2050" name="Picture 2" descr="C:\Users\hfukalova\AppData\Local\Microsoft\Windows\Temporary Internet Files\Content.IE5\1ZRTETNF\MC900195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725" y="2249969"/>
            <a:ext cx="1008581" cy="1061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28018" y="36450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Navrhuje divadelní scénu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306" y="363244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Hraje scénky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96353" y="3619872"/>
            <a:ext cx="1511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Kreslí grafy</a:t>
            </a:r>
            <a:endParaRPr lang="cs-CZ" dirty="0"/>
          </a:p>
        </p:txBody>
      </p:sp>
      <p:pic>
        <p:nvPicPr>
          <p:cNvPr id="2051" name="Picture 3" descr="C:\Users\hfukalova\AppData\Local\Microsoft\Windows\Temporary Internet Files\Content.IE5\TXJ1BYNV\MC9001831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3984" y="3311886"/>
            <a:ext cx="786940" cy="72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470804" y="4460853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Mele mouku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54980" y="4460853"/>
            <a:ext cx="1396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Maluje sám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25155" y="4460853"/>
            <a:ext cx="1727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Učí se sám</a:t>
            </a:r>
            <a:endParaRPr lang="cs-CZ" dirty="0"/>
          </a:p>
        </p:txBody>
      </p:sp>
      <p:pic>
        <p:nvPicPr>
          <p:cNvPr id="2052" name="Picture 4" descr="C:\Users\hfukalova\AppData\Local\Microsoft\Windows\Temporary Internet Files\Content.IE5\MV2W216J\MP9004387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9700" y="3989204"/>
            <a:ext cx="708842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915816" y="5404824"/>
            <a:ext cx="1621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Píše knihy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70474" y="540482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Vydává knihy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0658" y="5404824"/>
            <a:ext cx="24476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Doplňuje knihy obrázky</a:t>
            </a:r>
            <a:endParaRPr lang="cs-CZ" dirty="0"/>
          </a:p>
        </p:txBody>
      </p:sp>
      <p:pic>
        <p:nvPicPr>
          <p:cNvPr id="2053" name="Picture 5" descr="C:\Users\hfukalova\AppData\Local\Microsoft\Windows\Temporary Internet Files\Content.IE5\D73K9JGR\MC9002412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418" y="5153593"/>
            <a:ext cx="865203" cy="871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34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0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Pohádky a knihy pro děti – Kocour Mikeš,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O chytré kmotře lišce</a:t>
            </a:r>
          </a:p>
          <a:p>
            <a:endParaRPr lang="cs-CZ" dirty="0" smtClean="0"/>
          </a:p>
          <a:p>
            <a:r>
              <a:rPr lang="cs-CZ" dirty="0" smtClean="0"/>
              <a:t>Ilustrace knih – Osudy dobrého vojáka Švejka, Král Lávra, Drdovy pohádky</a:t>
            </a:r>
          </a:p>
          <a:p>
            <a:endParaRPr lang="cs-CZ" dirty="0" smtClean="0"/>
          </a:p>
          <a:p>
            <a:r>
              <a:rPr lang="cs-CZ" dirty="0" smtClean="0"/>
              <a:t>Výtvarník filmu Hrátky s čertem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Josefa Lady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71500"/>
            <a:ext cx="1830609" cy="1993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11545"/>
            <a:ext cx="1818855" cy="269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365104"/>
            <a:ext cx="1647515" cy="2364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1598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556792"/>
            <a:ext cx="7408333" cy="897549"/>
          </a:xfrm>
        </p:spPr>
        <p:txBody>
          <a:bodyPr/>
          <a:lstStyle/>
          <a:p>
            <a:r>
              <a:rPr lang="cs-CZ" dirty="0"/>
              <a:t>postupně si vyvinul osobitý styl s typickou silnou linkou a zaoblenými tvary </a:t>
            </a:r>
            <a:r>
              <a:rPr lang="cs-CZ" dirty="0" smtClean="0"/>
              <a:t>postav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Ladův styl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49604"/>
            <a:ext cx="1373137" cy="1782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44405"/>
            <a:ext cx="2667000" cy="172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468439"/>
            <a:ext cx="266700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4697" y="2251671"/>
            <a:ext cx="1468009" cy="2045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509120"/>
            <a:ext cx="1284770" cy="1916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299572"/>
            <a:ext cx="1584176" cy="233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97656"/>
            <a:ext cx="1795037" cy="24253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9188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Kocour Mikeš (Mikeš se učí mluvit) díl.3 | 6 - </a:t>
            </a:r>
            <a:r>
              <a:rPr lang="cs-CZ" dirty="0" err="1" smtClean="0">
                <a:hlinkClick r:id="rId2"/>
              </a:rPr>
              <a:t>YouTube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Podívejte se na pohádku a pak zkuste nakreslit svou ilustraci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7532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80</TotalTime>
  <Words>326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Josef Lada</vt:lpstr>
      <vt:lpstr>Prezentace aplikace PowerPoint</vt:lpstr>
      <vt:lpstr>ANOTACE</vt:lpstr>
      <vt:lpstr>CITACE</vt:lpstr>
      <vt:lpstr>Život Josefa Lady</vt:lpstr>
      <vt:lpstr>Vysvětli význam slov z předchozího snímku</vt:lpstr>
      <vt:lpstr>Dílo Josefa Lady</vt:lpstr>
      <vt:lpstr>Ladův styl</vt:lpstr>
      <vt:lpstr>Podívejte se na pohádku a pak zkuste nakreslit svou ilustraci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Lada</dc:title>
  <dc:creator>Fukalová Hana</dc:creator>
  <cp:lastModifiedBy>Fukalová Hana</cp:lastModifiedBy>
  <cp:revision>10</cp:revision>
  <dcterms:created xsi:type="dcterms:W3CDTF">2014-02-08T16:22:36Z</dcterms:created>
  <dcterms:modified xsi:type="dcterms:W3CDTF">2014-02-08T19:40:49Z</dcterms:modified>
</cp:coreProperties>
</file>