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 </a:t>
          </a:r>
          <a:r>
            <a:rPr lang="cs-CZ" sz="2000" baseline="0" dirty="0" smtClean="0"/>
            <a:t>ČJ_12_PŘEDLOŽKY S,Z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ŠKOLY: 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Fukalová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Výklad a procvičení učiva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31" custLinFactNeighborY="-7171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137" custScaleY="9575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E8D79DC-1CB3-434C-930D-AA6120CEDF1F}" type="presOf" srcId="{B651F6E3-6281-48DB-9319-2AEAFDAE7572}" destId="{6BB5E863-4638-4E1D-BFDE-399D028AC4ED}" srcOrd="1" destOrd="0" presId="urn:microsoft.com/office/officeart/2005/8/layout/target3"/>
    <dgm:cxn modelId="{9A16BF6C-E637-4636-9D5F-5E47B641E95D}" type="presOf" srcId="{757F3AB3-0718-4624-B441-E567A8F0AB56}" destId="{333A1088-737F-45CB-B68E-254E46348037}" srcOrd="0" destOrd="0" presId="urn:microsoft.com/office/officeart/2005/8/layout/target3"/>
    <dgm:cxn modelId="{6ADEF23D-2F9C-44EB-AF3F-DD13DCED1B4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4757DFD-8F53-4D9A-A325-2B15BC900474}" type="presOf" srcId="{D8197B8C-B260-4A16-BDF4-0947B075E274}" destId="{5A5FFA88-C948-4069-8E93-59FA12366E83}" srcOrd="1" destOrd="0" presId="urn:microsoft.com/office/officeart/2005/8/layout/target3"/>
    <dgm:cxn modelId="{A5A9A684-83BD-4FB3-A043-131C1B174067}" type="presOf" srcId="{D8197B8C-B260-4A16-BDF4-0947B075E274}" destId="{25B08C86-7E15-44DC-BE7F-FFB55DD49D12}" srcOrd="0" destOrd="0" presId="urn:microsoft.com/office/officeart/2005/8/layout/target3"/>
    <dgm:cxn modelId="{1D9594D1-D56E-4E50-AE8B-8D7D6DFDC7F5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F200104-7E79-4DEC-B658-5479EB2B04F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B0C2798-F3A3-4401-B4C1-2417D7B0B019}" type="presOf" srcId="{D1B46980-6531-4606-95E6-44980827E919}" destId="{2BE915AB-18AA-4053-B92C-3BFC9ED204BB}" srcOrd="1" destOrd="0" presId="urn:microsoft.com/office/officeart/2005/8/layout/target3"/>
    <dgm:cxn modelId="{1062F000-59A9-415E-B5B4-AD1E56E0BDE3}" type="presOf" srcId="{D1D4F407-5343-4D3F-B5B9-D407B03CAEB4}" destId="{AED2198E-93D5-4001-81B4-73124B309672}" srcOrd="1" destOrd="0" presId="urn:microsoft.com/office/officeart/2005/8/layout/target3"/>
    <dgm:cxn modelId="{ED36F136-193C-4441-A787-E88F1068992C}" type="presOf" srcId="{4C35D32F-0EAB-4CD7-82EE-45574DC2A586}" destId="{8BEBB6EC-1DAA-4CAC-8A25-BC0FCBD5DBD5}" srcOrd="0" destOrd="0" presId="urn:microsoft.com/office/officeart/2005/8/layout/target3"/>
    <dgm:cxn modelId="{6AD01FA3-E936-42A8-87FA-01CC32D5A137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CE3A588-909C-4CA4-9731-08377738153E}" type="presParOf" srcId="{333A1088-737F-45CB-B68E-254E46348037}" destId="{F5ABB229-8D3B-4694-996A-96F23CF14429}" srcOrd="0" destOrd="0" presId="urn:microsoft.com/office/officeart/2005/8/layout/target3"/>
    <dgm:cxn modelId="{1B74ECCF-BC27-4A82-AA37-7245A70BFC22}" type="presParOf" srcId="{333A1088-737F-45CB-B68E-254E46348037}" destId="{F41139FD-01EE-4571-8B17-4FB00FC51163}" srcOrd="1" destOrd="0" presId="urn:microsoft.com/office/officeart/2005/8/layout/target3"/>
    <dgm:cxn modelId="{4921B9CE-91BC-437C-A5A1-F2B863AB2961}" type="presParOf" srcId="{333A1088-737F-45CB-B68E-254E46348037}" destId="{D005CE8C-CC26-4C3E-AC11-E15060ECD759}" srcOrd="2" destOrd="0" presId="urn:microsoft.com/office/officeart/2005/8/layout/target3"/>
    <dgm:cxn modelId="{3EC5827C-D8F6-4DED-8FBB-72E034392B1E}" type="presParOf" srcId="{333A1088-737F-45CB-B68E-254E46348037}" destId="{2C702D82-9B77-49B7-9568-BB8EB47C3372}" srcOrd="3" destOrd="0" presId="urn:microsoft.com/office/officeart/2005/8/layout/target3"/>
    <dgm:cxn modelId="{C24713BB-A12B-4CEA-876C-A5261D6D257F}" type="presParOf" srcId="{333A1088-737F-45CB-B68E-254E46348037}" destId="{A52A0455-90FF-4808-ABD0-F02540D31D5A}" srcOrd="4" destOrd="0" presId="urn:microsoft.com/office/officeart/2005/8/layout/target3"/>
    <dgm:cxn modelId="{E8A757E5-0E9D-4A3E-B078-B8D345656241}" type="presParOf" srcId="{333A1088-737F-45CB-B68E-254E46348037}" destId="{6140AFEC-043D-4C43-A2F9-D0F5331DF3A3}" srcOrd="5" destOrd="0" presId="urn:microsoft.com/office/officeart/2005/8/layout/target3"/>
    <dgm:cxn modelId="{E5F8355B-5BB9-42D3-9B4D-6D5C29AD5394}" type="presParOf" srcId="{333A1088-737F-45CB-B68E-254E46348037}" destId="{9358AC05-5D7D-4327-9F80-1AD486AEA664}" srcOrd="6" destOrd="0" presId="urn:microsoft.com/office/officeart/2005/8/layout/target3"/>
    <dgm:cxn modelId="{A4AE6232-5C90-493E-AA3A-014F9C73A265}" type="presParOf" srcId="{333A1088-737F-45CB-B68E-254E46348037}" destId="{313FC574-E1CD-4FB4-B054-0B805CE0447D}" srcOrd="7" destOrd="0" presId="urn:microsoft.com/office/officeart/2005/8/layout/target3"/>
    <dgm:cxn modelId="{AC8CCC0E-44FD-471D-AD2D-941B65F22063}" type="presParOf" srcId="{333A1088-737F-45CB-B68E-254E46348037}" destId="{619D679B-A015-4ECF-8348-D1034C574F40}" srcOrd="8" destOrd="0" presId="urn:microsoft.com/office/officeart/2005/8/layout/target3"/>
    <dgm:cxn modelId="{840ABB99-DE06-432A-B96F-39C29E831FD1}" type="presParOf" srcId="{333A1088-737F-45CB-B68E-254E46348037}" destId="{322283A8-4A27-4CDA-BAE3-F381106A9174}" srcOrd="9" destOrd="0" presId="urn:microsoft.com/office/officeart/2005/8/layout/target3"/>
    <dgm:cxn modelId="{157EBF48-1391-4E2C-A224-FBA05964B521}" type="presParOf" srcId="{333A1088-737F-45CB-B68E-254E46348037}" destId="{FFC9F71D-1B4F-4AD9-A4A6-86ADEFC8AF5C}" srcOrd="10" destOrd="0" presId="urn:microsoft.com/office/officeart/2005/8/layout/target3"/>
    <dgm:cxn modelId="{FF9BB838-74C5-4B92-9DCE-4756D865EC03}" type="presParOf" srcId="{333A1088-737F-45CB-B68E-254E46348037}" destId="{25B08C86-7E15-44DC-BE7F-FFB55DD49D12}" srcOrd="11" destOrd="0" presId="urn:microsoft.com/office/officeart/2005/8/layout/target3"/>
    <dgm:cxn modelId="{9875BD0A-1305-42A3-8777-78CBF9C54E8D}" type="presParOf" srcId="{333A1088-737F-45CB-B68E-254E46348037}" destId="{76644BE8-9D7C-4C09-B250-3D10AF48CBB7}" srcOrd="12" destOrd="0" presId="urn:microsoft.com/office/officeart/2005/8/layout/target3"/>
    <dgm:cxn modelId="{2600970E-AD29-45A6-BBFA-AA9A0D16ECD7}" type="presParOf" srcId="{333A1088-737F-45CB-B68E-254E46348037}" destId="{EE85B701-7295-41C0-BA7A-34D3756A2AE6}" srcOrd="13" destOrd="0" presId="urn:microsoft.com/office/officeart/2005/8/layout/target3"/>
    <dgm:cxn modelId="{150B1AAB-C21C-43BF-BBE6-4DA9DA621FBC}" type="presParOf" srcId="{333A1088-737F-45CB-B68E-254E46348037}" destId="{8BEBB6EC-1DAA-4CAC-8A25-BC0FCBD5DBD5}" srcOrd="14" destOrd="0" presId="urn:microsoft.com/office/officeart/2005/8/layout/target3"/>
    <dgm:cxn modelId="{872522CB-0E8E-46B8-B48B-0C93434D3E54}" type="presParOf" srcId="{333A1088-737F-45CB-B68E-254E46348037}" destId="{AED2198E-93D5-4001-81B4-73124B309672}" srcOrd="15" destOrd="0" presId="urn:microsoft.com/office/officeart/2005/8/layout/target3"/>
    <dgm:cxn modelId="{1C46635C-4820-411A-9EF6-17DB380B0204}" type="presParOf" srcId="{333A1088-737F-45CB-B68E-254E46348037}" destId="{2BE915AB-18AA-4053-B92C-3BFC9ED204BB}" srcOrd="16" destOrd="0" presId="urn:microsoft.com/office/officeart/2005/8/layout/target3"/>
    <dgm:cxn modelId="{83C769B6-85E8-4D18-A535-64543E4CC9C9}" type="presParOf" srcId="{333A1088-737F-45CB-B68E-254E46348037}" destId="{6BB5E863-4638-4E1D-BFDE-399D028AC4ED}" srcOrd="17" destOrd="0" presId="urn:microsoft.com/office/officeart/2005/8/layout/target3"/>
    <dgm:cxn modelId="{3EB0F04C-4CA1-44D7-AD83-405A421674DE}" type="presParOf" srcId="{333A1088-737F-45CB-B68E-254E46348037}" destId="{5A5FFA88-C948-4069-8E93-59FA12366E83}" srcOrd="18" destOrd="0" presId="urn:microsoft.com/office/officeart/2005/8/layout/target3"/>
    <dgm:cxn modelId="{5CA85089-ABB4-40EC-8DD4-0C900DF9148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40" y="0"/>
          <a:ext cx="3483818" cy="348381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24515" y="0"/>
          <a:ext cx="6250979" cy="34838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ŠKOLY: Základní škola a Mateřská škola Halže, příspěvková organizace</a:t>
          </a:r>
          <a:endParaRPr lang="cs-CZ" sz="2000" kern="1200" dirty="0"/>
        </a:p>
      </dsp:txBody>
      <dsp:txXfrm>
        <a:off x="1724515" y="0"/>
        <a:ext cx="6250979" cy="557410"/>
      </dsp:txXfrm>
    </dsp:sp>
    <dsp:sp modelId="{A52A0455-90FF-4808-ABD0-F02540D31D5A}">
      <dsp:nvSpPr>
        <dsp:cNvPr id="0" name=""/>
        <dsp:cNvSpPr/>
      </dsp:nvSpPr>
      <dsp:spPr>
        <a:xfrm>
          <a:off x="360054" y="360049"/>
          <a:ext cx="2752216" cy="2752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39768" y="557410"/>
          <a:ext cx="6250979" cy="2752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Fukalová</a:t>
          </a:r>
          <a:endParaRPr lang="cs-CZ" sz="2000" kern="1200" dirty="0"/>
        </a:p>
      </dsp:txBody>
      <dsp:txXfrm>
        <a:off x="1739768" y="557410"/>
        <a:ext cx="6250979" cy="557410"/>
      </dsp:txXfrm>
    </dsp:sp>
    <dsp:sp modelId="{313FC574-E1CD-4FB4-B054-0B805CE0447D}">
      <dsp:nvSpPr>
        <dsp:cNvPr id="0" name=""/>
        <dsp:cNvSpPr/>
      </dsp:nvSpPr>
      <dsp:spPr>
        <a:xfrm>
          <a:off x="729460" y="1114821"/>
          <a:ext cx="2020614" cy="20206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35486" y="1157668"/>
          <a:ext cx="6259542" cy="19349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 </a:t>
          </a:r>
          <a:r>
            <a:rPr lang="cs-CZ" sz="2000" kern="1200" baseline="0" dirty="0" smtClean="0"/>
            <a:t>ČJ_12_PŘEDLOŽKY S,Z</a:t>
          </a:r>
          <a:endParaRPr lang="cs-CZ" sz="2000" kern="1200" dirty="0"/>
        </a:p>
      </dsp:txBody>
      <dsp:txXfrm>
        <a:off x="1735486" y="1157668"/>
        <a:ext cx="6259542" cy="533771"/>
      </dsp:txXfrm>
    </dsp:sp>
    <dsp:sp modelId="{FFC9F71D-1B4F-4AD9-A4A6-86ADEFC8AF5C}">
      <dsp:nvSpPr>
        <dsp:cNvPr id="0" name=""/>
        <dsp:cNvSpPr/>
      </dsp:nvSpPr>
      <dsp:spPr>
        <a:xfrm>
          <a:off x="1095261" y="1672232"/>
          <a:ext cx="1289012" cy="1289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39768" y="1672232"/>
          <a:ext cx="6250979" cy="1289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Výklad a procvičení učiva</a:t>
          </a:r>
          <a:endParaRPr lang="cs-CZ" sz="2000" kern="1200" dirty="0"/>
        </a:p>
      </dsp:txBody>
      <dsp:txXfrm>
        <a:off x="1739768" y="1672232"/>
        <a:ext cx="6250979" cy="557410"/>
      </dsp:txXfrm>
    </dsp:sp>
    <dsp:sp modelId="{EE85B701-7295-41C0-BA7A-34D3756A2AE6}">
      <dsp:nvSpPr>
        <dsp:cNvPr id="0" name=""/>
        <dsp:cNvSpPr/>
      </dsp:nvSpPr>
      <dsp:spPr>
        <a:xfrm>
          <a:off x="1461062" y="2229643"/>
          <a:ext cx="557410" cy="5574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39768" y="2229643"/>
          <a:ext cx="6250979" cy="5574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1739768" y="2229643"/>
        <a:ext cx="6250979" cy="5574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Český jazyk – 5. ročník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Předložky </a:t>
            </a:r>
            <a:r>
              <a:rPr lang="cs-CZ" dirty="0" err="1" smtClean="0"/>
              <a:t>s,z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632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2132856"/>
            <a:ext cx="6512511" cy="338231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1041296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75899890"/>
              </p:ext>
            </p:extLst>
          </p:nvPr>
        </p:nvGraphicFramePr>
        <p:xfrm>
          <a:off x="467544" y="836712"/>
          <a:ext cx="7992888" cy="3483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9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Materiál je určen žákům 5. ročníku pro použití na interaktivní tabuli v předmětu český jazyk</a:t>
            </a:r>
          </a:p>
          <a:p>
            <a:r>
              <a:rPr lang="cs-CZ" dirty="0" smtClean="0"/>
              <a:t>Seznámí se s pravidly pro použití předložek s, z</a:t>
            </a:r>
          </a:p>
          <a:p>
            <a:r>
              <a:rPr lang="cs-CZ" dirty="0" smtClean="0"/>
              <a:t>Použití si procvičí a následně hned ověří správnost svého rozhodnutí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289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V prezentaci byly použity obrázky z galerie Klipart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487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Psaní předložky 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461448" cy="609248"/>
          </a:xfrm>
        </p:spPr>
        <p:txBody>
          <a:bodyPr>
            <a:noAutofit/>
          </a:bodyPr>
          <a:lstStyle/>
          <a:p>
            <a:r>
              <a:rPr lang="cs-CZ" sz="2400" dirty="0" smtClean="0"/>
              <a:t>Předložka </a:t>
            </a:r>
            <a:r>
              <a:rPr lang="cs-CZ" sz="2400" b="1" dirty="0" smtClean="0">
                <a:solidFill>
                  <a:srgbClr val="FF0000"/>
                </a:solidFill>
              </a:rPr>
              <a:t>s</a:t>
            </a:r>
            <a:r>
              <a:rPr lang="cs-CZ" sz="2400" dirty="0" smtClean="0"/>
              <a:t> se pojí se </a:t>
            </a:r>
            <a:r>
              <a:rPr lang="cs-CZ" sz="2400" b="1" dirty="0" smtClean="0">
                <a:solidFill>
                  <a:srgbClr val="FF0000"/>
                </a:solidFill>
              </a:rPr>
              <a:t>7. pádem </a:t>
            </a:r>
            <a:r>
              <a:rPr lang="cs-CZ" sz="2400" dirty="0" smtClean="0"/>
              <a:t>– S kým? S Čím?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177281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aminka</a:t>
            </a:r>
            <a:r>
              <a:rPr lang="cs-CZ" b="1" dirty="0" smtClean="0">
                <a:solidFill>
                  <a:srgbClr val="FF0000"/>
                </a:solidFill>
              </a:rPr>
              <a:t> s </a:t>
            </a:r>
            <a:r>
              <a:rPr lang="cs-CZ" dirty="0" smtClean="0"/>
              <a:t>tatínkem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177281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nedlíky </a:t>
            </a:r>
            <a:r>
              <a:rPr lang="cs-CZ" b="1" dirty="0" smtClean="0">
                <a:solidFill>
                  <a:srgbClr val="FF0000"/>
                </a:solidFill>
              </a:rPr>
              <a:t>se</a:t>
            </a:r>
            <a:r>
              <a:rPr lang="cs-CZ" dirty="0" smtClean="0"/>
              <a:t> zelím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28184" y="1772816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udle </a:t>
            </a:r>
            <a:r>
              <a:rPr lang="cs-CZ" b="1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mákem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223622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ratr </a:t>
            </a:r>
            <a:r>
              <a:rPr lang="cs-CZ" b="1" dirty="0" smtClean="0">
                <a:solidFill>
                  <a:srgbClr val="FF0000"/>
                </a:solidFill>
              </a:rPr>
              <a:t>se</a:t>
            </a:r>
            <a:r>
              <a:rPr lang="cs-CZ" dirty="0" smtClean="0"/>
              <a:t> sestrou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225444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</a:t>
            </a:r>
            <a:r>
              <a:rPr lang="cs-CZ" dirty="0" smtClean="0"/>
              <a:t>léko </a:t>
            </a:r>
            <a:r>
              <a:rPr lang="cs-CZ" b="1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medem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39125" y="223622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očka </a:t>
            </a:r>
            <a:r>
              <a:rPr lang="cs-CZ" b="1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 myší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2924944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Slovní spojení použijte ve větách, zkuste vymyslet další spojení s použitím předložky 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70055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Psaní předložky 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4143" y="641443"/>
            <a:ext cx="7101408" cy="10412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Předložka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r>
              <a:rPr lang="cs-CZ" sz="2400" dirty="0" smtClean="0"/>
              <a:t> se pojí s </a:t>
            </a:r>
            <a:r>
              <a:rPr lang="cs-CZ" sz="2400" b="1" dirty="0" smtClean="0">
                <a:solidFill>
                  <a:srgbClr val="FF0000"/>
                </a:solidFill>
              </a:rPr>
              <a:t>2. pádem </a:t>
            </a:r>
            <a:r>
              <a:rPr lang="cs-CZ" sz="2400" dirty="0" smtClean="0"/>
              <a:t>– Z koho? Z čeho?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628800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námka </a:t>
            </a:r>
            <a:r>
              <a:rPr lang="cs-CZ" b="1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 češtiny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563888" y="162880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</a:t>
            </a:r>
            <a:r>
              <a:rPr lang="cs-CZ" dirty="0" smtClean="0"/>
              <a:t>adost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z</a:t>
            </a:r>
            <a:r>
              <a:rPr lang="cs-CZ" b="1" dirty="0" smtClean="0"/>
              <a:t> </a:t>
            </a:r>
            <a:r>
              <a:rPr lang="cs-CZ" dirty="0" smtClean="0"/>
              <a:t>dárku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24128" y="1628800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</a:t>
            </a:r>
            <a:r>
              <a:rPr lang="cs-CZ" dirty="0" smtClean="0"/>
              <a:t>ahev </a:t>
            </a:r>
            <a:r>
              <a:rPr lang="cs-CZ" b="1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 plastu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220486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oda </a:t>
            </a:r>
            <a:r>
              <a:rPr lang="cs-CZ" b="1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 potoka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220486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trach </a:t>
            </a:r>
            <a:r>
              <a:rPr lang="cs-CZ" b="1" dirty="0" smtClean="0">
                <a:solidFill>
                  <a:srgbClr val="FF0000"/>
                </a:solidFill>
              </a:rPr>
              <a:t>z</a:t>
            </a:r>
            <a:r>
              <a:rPr lang="cs-CZ" dirty="0" smtClean="0"/>
              <a:t> prověrky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28708" y="2193001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aj</a:t>
            </a:r>
            <a:r>
              <a:rPr lang="cs-CZ" b="1" dirty="0" smtClean="0">
                <a:solidFill>
                  <a:srgbClr val="FF0000"/>
                </a:solidFill>
              </a:rPr>
              <a:t> z </a:t>
            </a:r>
            <a:r>
              <a:rPr lang="cs-CZ" dirty="0" smtClean="0"/>
              <a:t>heřmánku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43608" y="2967335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Slovní spojení použijte ve větách, zkuste vymyslet další spojení s použitím předložky </a:t>
            </a:r>
            <a:r>
              <a:rPr lang="cs-CZ" sz="2400" dirty="0" smtClean="0"/>
              <a:t>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458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7" y="4372168"/>
            <a:ext cx="7920880" cy="1143000"/>
          </a:xfrm>
        </p:spPr>
        <p:txBody>
          <a:bodyPr/>
          <a:lstStyle/>
          <a:p>
            <a:r>
              <a:rPr lang="cs-CZ" dirty="0" smtClean="0"/>
              <a:t>Doplň správnou předložku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681256"/>
          </a:xfrm>
        </p:spPr>
        <p:txBody>
          <a:bodyPr/>
          <a:lstStyle/>
          <a:p>
            <a:r>
              <a:rPr lang="cs-CZ" dirty="0" smtClean="0"/>
              <a:t>Kliknutím na obrázek proveď kontrolu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148478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</a:t>
            </a:r>
            <a:r>
              <a:rPr lang="cs-CZ" dirty="0" smtClean="0"/>
              <a:t>aj ….. citronem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19075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</a:t>
            </a:r>
            <a:r>
              <a:rPr lang="cs-CZ" dirty="0" smtClean="0"/>
              <a:t>račky ….. dřeva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75656" y="22768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Spejbl ….. Hurvínkem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75656" y="2681024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ostavy ….. pohádky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305035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</a:t>
            </a:r>
            <a:r>
              <a:rPr lang="cs-CZ" dirty="0" smtClean="0"/>
              <a:t>uto ….. navigací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475656" y="346035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olštář …. peřinou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75656" y="382969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polévka ….. ryb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148478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endParaRPr lang="cs-CZ" dirty="0"/>
          </a:p>
        </p:txBody>
      </p:sp>
      <p:pic>
        <p:nvPicPr>
          <p:cNvPr id="1026" name="Picture 2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362" y="1401572"/>
            <a:ext cx="400887" cy="53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007438" y="1907540"/>
            <a:ext cx="573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ze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4067944" y="3091026"/>
            <a:ext cx="277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067944" y="2276872"/>
            <a:ext cx="277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4074224" y="3419688"/>
            <a:ext cx="2776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s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094923" y="2689575"/>
            <a:ext cx="501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090743" y="3839934"/>
            <a:ext cx="293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z</a:t>
            </a:r>
            <a:endParaRPr lang="cs-CZ" dirty="0"/>
          </a:p>
        </p:txBody>
      </p:sp>
      <p:pic>
        <p:nvPicPr>
          <p:cNvPr id="1028" name="Picture 4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420" y="1820701"/>
            <a:ext cx="406315" cy="54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247" y="2190033"/>
            <a:ext cx="406315" cy="54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381" y="2528419"/>
            <a:ext cx="396181" cy="52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381" y="2925460"/>
            <a:ext cx="396181" cy="52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915" y="3362731"/>
            <a:ext cx="362647" cy="48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hfukalova\AppData\Local\Microsoft\Windows\Temporary Internet Files\Content.IE5\HCYGOXSD\MC9004404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915" y="3789020"/>
            <a:ext cx="377451" cy="50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21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</TotalTime>
  <Words>226</Words>
  <Application>Microsoft Office PowerPoint</Application>
  <PresentationFormat>Předvádění na obrazovce (4:3)</PresentationFormat>
  <Paragraphs>47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Předložky s,z</vt:lpstr>
      <vt:lpstr>Prezentace aplikace PowerPoint</vt:lpstr>
      <vt:lpstr>ANOTACE</vt:lpstr>
      <vt:lpstr>CITACE</vt:lpstr>
      <vt:lpstr>Psaní předložky s</vt:lpstr>
      <vt:lpstr>Psaní předložky z</vt:lpstr>
      <vt:lpstr>Doplň správnou předložku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Předložky s,z</dc:title>
  <dc:creator>Fukalová Hana</dc:creator>
  <cp:lastModifiedBy>Fukalová Hana</cp:lastModifiedBy>
  <cp:revision>5</cp:revision>
  <dcterms:created xsi:type="dcterms:W3CDTF">2014-02-08T19:50:32Z</dcterms:created>
  <dcterms:modified xsi:type="dcterms:W3CDTF">2014-02-08T20:38:54Z</dcterms:modified>
</cp:coreProperties>
</file>