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336" r:id="rId4"/>
    <p:sldId id="341" r:id="rId5"/>
    <p:sldId id="343" r:id="rId6"/>
    <p:sldId id="342" r:id="rId7"/>
    <p:sldId id="344" r:id="rId8"/>
    <p:sldId id="340" r:id="rId9"/>
    <p:sldId id="339" r:id="rId10"/>
    <p:sldId id="338" r:id="rId11"/>
    <p:sldId id="337" r:id="rId12"/>
    <p:sldId id="345" r:id="rId13"/>
    <p:sldId id="348" r:id="rId14"/>
    <p:sldId id="347" r:id="rId15"/>
    <p:sldId id="346" r:id="rId16"/>
    <p:sldId id="354" r:id="rId17"/>
    <p:sldId id="355" r:id="rId18"/>
    <p:sldId id="351" r:id="rId19"/>
    <p:sldId id="356" r:id="rId20"/>
    <p:sldId id="349" r:id="rId21"/>
    <p:sldId id="358" r:id="rId22"/>
    <p:sldId id="359" r:id="rId23"/>
    <p:sldId id="360" r:id="rId24"/>
    <p:sldId id="361" r:id="rId25"/>
    <p:sldId id="363" r:id="rId26"/>
    <p:sldId id="302" r:id="rId27"/>
    <p:sldId id="301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96D38-47EA-42E0-8F27-0D56BC40DF5B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822A9-6E9E-4570-ACA2-C1C14FB99A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5FD4C-B6EE-49EA-8060-9280B150F114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C6A1B-F4CF-4219-ADEB-1EC1CE676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913B7-A9DE-40A1-BDE8-D7BF1FF063CC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42009-1F2A-4777-8218-066FD6F950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64704-B7AB-4BA8-974B-6B84774E64CD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40B79-24D6-4A51-8DCA-3BCC579999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4AEF2-61F2-4E15-8DF4-7164FD5201C4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9C115-975C-4131-9E77-8B9A62A817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56DED-95CE-4CAE-9DC1-F017A9FF4C6A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0424E-C309-49EA-8B8D-15E686FB01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10065-1319-48F2-A665-6E5C9C760BA7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6DB62-D8BF-46F6-A1C5-ED41185E1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32668-AB98-4FD8-8941-DAC82A3B6D99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EA47C-6F70-4DBA-A2C5-75F6D94DBD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C098D-8E62-43D3-90D3-151E74917EF7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49E21-4387-43B5-8EEF-6DAC640127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C8745-4F7B-433B-85A8-A7FA0E6CFC3C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4D28E-E496-4D2F-AB25-C9A23B6C19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9C75C-181C-4F0E-AB80-A903332933CC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42D30-1AD9-4086-908C-61CC4AE5DE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0E486-4568-4775-B086-405EE98FDB29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E0719-EBC7-4357-91BD-756FAF65D6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B6EC58-C9F6-483D-9144-8038C0043188}" type="datetimeFigureOut">
              <a:rPr lang="cs-CZ"/>
              <a:pPr>
                <a:defRPr/>
              </a:pPr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7D6EFC-0C9F-4DF6-8E7B-69BACD44D2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drave.cz/" TargetMode="External"/><Relationship Id="rId3" Type="http://schemas.openxmlformats.org/officeDocument/2006/relationships/hyperlink" Target="http://www.zdravycech.cz/" TargetMode="External"/><Relationship Id="rId7" Type="http://schemas.openxmlformats.org/officeDocument/2006/relationships/hyperlink" Target="http://www.zdravi.foodnet.cz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entrumzdravibrno.cz/" TargetMode="External"/><Relationship Id="rId11" Type="http://schemas.openxmlformats.org/officeDocument/2006/relationships/hyperlink" Target="http://www.vyziva.estranky.cz/" TargetMode="External"/><Relationship Id="rId5" Type="http://schemas.openxmlformats.org/officeDocument/2006/relationships/hyperlink" Target="http://www.lecivemasaze.info/" TargetMode="External"/><Relationship Id="rId10" Type="http://schemas.openxmlformats.org/officeDocument/2006/relationships/hyperlink" Target="http://www.vimcojim.cz/" TargetMode="External"/><Relationship Id="rId4" Type="http://schemas.openxmlformats.org/officeDocument/2006/relationships/hyperlink" Target="http://www.hubnuti-hubnuti.cz/" TargetMode="External"/><Relationship Id="rId9" Type="http://schemas.openxmlformats.org/officeDocument/2006/relationships/hyperlink" Target="http://www.ordinace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4376" name="Group 40"/>
          <p:cNvGraphicFramePr>
            <a:graphicFrameLocks noGrp="1"/>
          </p:cNvGraphicFramePr>
          <p:nvPr>
            <p:ph/>
          </p:nvPr>
        </p:nvGraphicFramePr>
        <p:xfrm>
          <a:off x="214313" y="1214438"/>
          <a:ext cx="8715375" cy="4271013"/>
        </p:xfrm>
        <a:graphic>
          <a:graphicData uri="http://schemas.openxmlformats.org/drawingml/2006/table">
            <a:tbl>
              <a:tblPr/>
              <a:tblGrid>
                <a:gridCol w="2135187"/>
                <a:gridCol w="658018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VY_52_INOVACE_PR_3E_KUT_15_NASZIVOTNISTYL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Barbora Kutilová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Environmentální výchova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tercie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víceletých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gymnázií, 8. ročník ZŠ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prosinec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 materiál předkládá vyučujícím přírodopisu různá témata pro diskuzi   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 žáky o životním stylu v dnešní době.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využitelný jako prezentace při frontální výuce, ke skupinové výuce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 k procvičování učiva přírodopisu na nižším stupni víceletých gymnázií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na 2. stupni základních škol.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524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7375E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Pokud není uvedeno jinak, použitý materiál je z vlastních zdrojů autora.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7375E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b="1" dirty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DIGITÁLNÍ UČEBNÍ MATERIÁL</a:t>
            </a:r>
          </a:p>
        </p:txBody>
      </p:sp>
      <p:pic>
        <p:nvPicPr>
          <p:cNvPr id="1437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4" name="Picture 46" descr="logo_pruh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214313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571500" y="571500"/>
            <a:ext cx="814387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</a:rPr>
              <a:t>Náš životní styl</a:t>
            </a:r>
            <a:endParaRPr lang="cs-CZ" sz="5400" dirty="0">
              <a:latin typeface="+mj-lt"/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6" descr="logo_pruh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214313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2" descr="C:\Users\HPcko\AppData\Local\Microsoft\Windows\Temporary Internet Files\Content.IE5\H7I0Q066\MP900448669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25" y="1428750"/>
            <a:ext cx="2571750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3" descr="C:\Users\HPcko\AppData\Local\Microsoft\Windows\Temporary Internet Files\Content.IE5\ER2YNK5K\MP900442335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1928813"/>
            <a:ext cx="3929062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4" descr="C:\Users\HPcko\AppData\Local\Microsoft\Windows\Temporary Internet Files\Content.IE5\2WCGZXWY\MP900448334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50" y="1643063"/>
            <a:ext cx="22812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285750" y="457200"/>
            <a:ext cx="8572500" cy="5410200"/>
          </a:xfrm>
        </p:spPr>
        <p:txBody>
          <a:bodyPr rtlCol="0">
            <a:normAutofit/>
          </a:bodyPr>
          <a:lstStyle/>
          <a:p>
            <a:pPr eaLnBrk="1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Metodický pokyn: 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Digitální učební materiál nabízí vyučujícím možnost, jak na základě rozmanitých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úloh zpestřit výuku a zároveň objasnit, procvičit a upevnit učivo.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Zábavnou a soutěžní formou rozvíjí u žáků schopnost získávat, zpracovávat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a vyhodnocovat nové informace a prezentovat je před ostatními.  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Žáci mohou pracovat jednotlivě nebo ve skupinách, v nichž se učí spolupracovat 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a zároveň zaujmout a obhájit vlastní postoj. 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Při řešení úloh je doporučováno umožnit žákům pracovat s internetem.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Materiál je také možné využít pro odlehčení výuky vytištěný jako pracovní listy, 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kdy žáci pracují s textem (pojmy) a s obrázky (poznávání zástupců rostlin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a živočichů) a tím zúročí znalosti z předchozí výuky přírodopisu. </a:t>
            </a:r>
          </a:p>
          <a:p>
            <a:pPr eaLnBrk="1" hangingPunct="1">
              <a:spcBef>
                <a:spcPct val="0"/>
              </a:spcBef>
              <a:buClr>
                <a:schemeClr val="bg2"/>
              </a:buClr>
              <a:buSzPct val="75000"/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6" descr="C:\Users\HPcko\AppData\Local\Microsoft\Windows\Temporary Internet Files\Content.IE5\ER2YNK5K\MC9004375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4000500"/>
            <a:ext cx="2719387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14313"/>
            <a:ext cx="8229600" cy="6357937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Náš životní styl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Zdraví člověka závisí z 80% na jeho životním stylu.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000" i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i="1" u="sng" dirty="0" smtClean="0">
                <a:solidFill>
                  <a:schemeClr val="tx2">
                    <a:lumMod val="75000"/>
                  </a:schemeClr>
                </a:solidFill>
              </a:rPr>
              <a:t>Vlivy působící na náš životní styl: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1. prostředí, v něm žijeme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+ čisté životní prostředí, kvalitní potraviny a voda, dostatečná hygiena, vhodné sociální zázemí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- znečištěné ovzduší, nebezpečné chemikálie,                   nadměrný hluk, přírodní nebezpečí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7411" name="Picture 2" descr="C:\Users\HPcko\AppData\Local\Microsoft\Windows\Temporary Internet Files\Content.IE5\W6U77ML4\MP90039014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2786063"/>
            <a:ext cx="2786062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 descr="C:\Users\HPcko\AppData\Local\Microsoft\Windows\Temporary Internet Files\Content.IE5\ER2YNK5K\MP900400015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02088"/>
            <a:ext cx="3643313" cy="242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2. způsob stravování a pitný režim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+ zdravá a vyvážená strava, dostatek vhodných tekutin, správné stravovací návyky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- malý/nadměrný/nepravidelný přísun potravy, nezdravá strava, nedodržování pitného režimu, nedostatek vlákniny, vitamínů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8434" name="Picture 11" descr="C:\Users\HPcko\AppData\Local\Microsoft\Windows\Temporary Internet Files\Content.IE5\H7I0Q066\MP90043927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17900" y="3000375"/>
            <a:ext cx="5626100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10" descr="C:\Users\HPcko\AppData\Local\Microsoft\Windows\Temporary Internet Files\Content.IE5\2WCGZXWY\MP90042764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28938"/>
            <a:ext cx="378618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85750"/>
            <a:ext cx="8229600" cy="65722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3. pracovní vypětí a stres, relaxace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+ pravidelný denní režim, dostatek času pro relaxaci (různé aktivity, zejm. pohyb na čerstvém vzduchu), kvalitní spánek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- hektický způsob života, stres, únava (užívání povzbuzujících       a návykových látek)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24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9458" name="Picture 2" descr="C:\Users\HPcko\AppData\Local\Microsoft\Windows\Temporary Internet Files\Content.IE5\ER2YNK5K\dglxasset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5825" y="4286250"/>
            <a:ext cx="360521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C:\Users\HPcko\AppData\Local\Microsoft\Windows\Temporary Internet Files\Content.IE5\ER2YNK5K\dglxasset[2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2000250"/>
            <a:ext cx="36195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C:\Users\HPcko\AppData\Local\Microsoft\Windows\Temporary Internet Files\Content.IE5\2WCGZXWY\MP90039935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2571750"/>
            <a:ext cx="3902075" cy="389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C:\Users\HPcko\AppData\Local\Microsoft\Windows\Temporary Internet Files\Content.IE5\2WCGZXWY\MP90040156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3071813"/>
            <a:ext cx="5072062" cy="337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4. životní postoj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+ pozitivní myšlení, psychická pohoda, pevné sociální vazby         v rodině, zdravé vztahy ve škole, v práci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- strach, deprese, ztráta životního elánu, negativismus, nezodpovědnost k sobě a k okolí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6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483" name="Picture 2" descr="C:\Users\HPcko\AppData\Local\Microsoft\Windows\Temporary Internet Files\Content.IE5\W6U77ML4\MP90038531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57463"/>
            <a:ext cx="3071813" cy="430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C:\Users\HPcko\AppData\Local\Microsoft\Windows\Temporary Internet Files\Content.IE5\H7I0Q066\MP900401567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1338" y="3071813"/>
            <a:ext cx="2252662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 descr="C:\Users\HPcko\AppData\Local\Microsoft\Windows\Temporary Internet Files\Content.IE5\H7I0Q066\MP90042763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2500313"/>
            <a:ext cx="438785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5. chudoba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- přímá úměra s horšími podmínkami pro život (špatné sociální zázemí, vyčlenění ze společnosti, nedostatek financí na nákup kvalitních potravin, na lepší zdravotní péči, ztráta naděje       na zlepšení situace)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1507" name="Picture 2" descr="C:\Users\HPcko\AppData\Local\Microsoft\Windows\Temporary Internet Files\Content.IE5\ER2YNK5K\MP90042774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00313"/>
            <a:ext cx="2906713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HPcko\AppData\Local\Microsoft\Windows\Temporary Internet Files\Content.IE5\2WCGZXWY\MP900427611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6788" y="2214563"/>
            <a:ext cx="3097212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329613" cy="6186488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/>
              <a:defRPr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Úkoly pro skupinovou práci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- 5 pracovních skupin, v nichž žáci pracují s internetem, diskutují, závěrem zástupce skupiny přednese návrhy ostatním skupinám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1. Navrhněte, jak by mělo vypadat efektivní trávení volného času.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2. Objasněte, v čem spočívá správný pitný režim.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3. Navrhněte, jak je možné posilovat obranyschopnost organismu.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4. Zjistěte, které pohybové aktivity patří mezi nejvhodnější.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5. Navrhněte, jak si udržet psychickou rovnováhu a duševní svěžest po celý život.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14313"/>
            <a:ext cx="8229600" cy="6429375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/>
              <a:defRPr/>
            </a:pP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 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1. Navrhněte, jak by mělo vypadat efektivní trávení volného času.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- četba knih, poslech hudby, meditace, záliby, domácí práce, sport, setkávání    s lidmi, pobyt v přírodě...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2. Objasněte, v čem spočívá správný pitný režim.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- čistá voda, ovocné čaje, minerální voda, ovocné šťávy, množství závisí         na věku, ročním období a fyzické námaze, cca 2-3 litry tekutin denně</a:t>
            </a: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3. Navrhněte, jak je možné posilovat obranyschopnost organismu.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- očkování, dostatek vitamínů a minerálů v potravě, častý pohyb na čerstvém vzduchu, otužování…</a:t>
            </a: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4. Zjistěte, které pohybové aktivity patří mezi nejvhodnější.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- pěší turistika, plavání, jízda na kole, běh na lyžích, běžná fyzická námaha    při práci a domácích činnostech…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5. Navrhněte, jak si udržet psychickou rovnováhu a duševní svěžest po celý život.</a:t>
            </a:r>
          </a:p>
          <a:p>
            <a:pPr marL="4572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- udržovat přátelství s dobrými lidmi, neustále se vzdělávat, vyhledávat nové informace, ctít životní optimismus – veselá mysl=půl zdraví…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85750"/>
            <a:ext cx="8229600" cy="6429375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2"/>
              <a:defRPr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Potravinová pyramida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- k číslům 1-5 v pyramidě přiřaď správně příslušné typy potravin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- práce pro jednotlivce, možné zadat ve třídě jako soutěžní úkol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A: zelenina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B: maso, vejce, ořechy, luštěniny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C: obiloviny, brambory, rýže,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těstoviny, pečivo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D: sladkosti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E: mléko, jogurty, sýry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F: ovoce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4578" name="Obrázek 2" descr="pyrami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000250"/>
            <a:ext cx="4572000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2"/>
              <a:defRPr/>
            </a:pP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C     obiloviny, brambory, rýže, těstoviny, pečivo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A     zelenina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F     ovoce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E     mléko, jogurty, sýry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B     maso, vejce, ořechy, luštěniny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D     sladkosti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2"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285750" y="457200"/>
            <a:ext cx="8643938" cy="6043613"/>
          </a:xfrm>
        </p:spPr>
        <p:txBody>
          <a:bodyPr rtlCol="0">
            <a:normAutofit lnSpcReduction="1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3"/>
              <a:defRPr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Úkoly pro skupinovou práci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- vyhledejte význam pojmu na internetu, objasněte ho ostatním      a posuďte jeho souvislost s naším životním stylem a jeho vliv   na zdraví člověka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- 3 pracovní skupiny, v nichž žáci vyhledávají informace o zadaném pojmu na internetu, posuzují jeho souvislost s naším životním stylem a jeho vliv na zdraví člověka, závěrem zástupce skupiny seznámí ostatní ze zjištěnými informacemi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 - možné zadat žákům také jako domácí úkol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STRES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IMUNITA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RELAXACE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u="sng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3"/>
              <a:defRPr/>
            </a:pP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STRES je reakce organismu na mimořádně zátěžové situace.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IMUNITA označuje schopnost organismu bránit se proti vlivům 	pocházejícím z vnějšího i vnitřního prostředí.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RELAXACE znamená uvolnění. Působí proti psychickému i tělesnému 	napětí a přepínání.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3"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2"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14313"/>
            <a:ext cx="8229600" cy="6643687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4"/>
              <a:defRPr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Doplňovačka</a:t>
            </a:r>
            <a:endParaRPr lang="cs-CZ" sz="1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- poznej a pojmenuj rostlinu na obrázku a podle uvedeného čísla doplň příslušné písmeno do tajenky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                      1.            2.           3.           4.           5.           6.           7.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1. (1)                             2. (2)                                                                       5. (1)</a:t>
            </a:r>
            <a:endParaRPr lang="cs-CZ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4. (2)                                           3. (1)</a:t>
            </a:r>
            <a:r>
              <a:rPr lang="cs-CZ" sz="8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                                                                                                     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7. (1)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                                                                                              6. (2)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4"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071938" y="2071688"/>
          <a:ext cx="4643437" cy="365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353"/>
                <a:gridCol w="663353"/>
                <a:gridCol w="663353"/>
                <a:gridCol w="663353"/>
                <a:gridCol w="663353"/>
                <a:gridCol w="663353"/>
                <a:gridCol w="663353"/>
              </a:tblGrid>
              <a:tr h="3571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8692" name="Obrázek 3" descr="Narc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75"/>
            <a:ext cx="15716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3" name="Obrázek 4" descr="ti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88" y="2786063"/>
            <a:ext cx="24765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4" name="Obrázek 5" descr="Kosate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2786063"/>
            <a:ext cx="1379538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5" name="Obrázek 7" descr="modří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5110163"/>
            <a:ext cx="2643188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6" name="Obrázek 8" descr="lišejník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3" y="5000625"/>
            <a:ext cx="27876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7" name="Obrázek 9" descr="divizna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500" y="2428875"/>
            <a:ext cx="15716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8" name="Obrázek 10" descr="náprstník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37450" y="2786063"/>
            <a:ext cx="160655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42875"/>
            <a:ext cx="8229600" cy="6715125"/>
          </a:xfrm>
        </p:spPr>
        <p:txBody>
          <a:bodyPr rtlCol="0">
            <a:normAutofit lnSpcReduction="1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4"/>
              <a:defRPr/>
            </a:pP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i="1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diskuse se žáky o vlivu látky (= tajenka) na náš životní styl a na zdraví člověka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1.           2.           3.           4.           5.           6.           7.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1. (1)   narcis     N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2. (2)   divizna     I                              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3. (1)   kosatec     K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4. (2)   modřín    O    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5. (1)    tis     T                                                                                                                       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6. (2)   lišejník     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7. (1)   náprstník     N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4"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714500" y="1500188"/>
          <a:ext cx="4643438" cy="365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353"/>
                <a:gridCol w="663353"/>
                <a:gridCol w="663353"/>
                <a:gridCol w="663353"/>
                <a:gridCol w="663353"/>
                <a:gridCol w="663353"/>
                <a:gridCol w="663353"/>
              </a:tblGrid>
              <a:tr h="35719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N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I                     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  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 N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14313"/>
            <a:ext cx="8229600" cy="6643687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5"/>
              <a:defRPr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Doplňovačka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- poznej a pojmenuj živočichy na obrázcích a sestav tajenku             z prvních písmen jejich názvů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                1.            2.           3.           4.           5.           6.           7.           8.          9.         10.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             Obr. 1                                       Obr. 2                                         Obr. 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1143000" y="2786063"/>
          <a:ext cx="6429375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6" name="Obrázek 12" descr="chamele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714750"/>
            <a:ext cx="3043237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7" name="Obrázek 13" descr="okou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63" y="3643313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8" name="Obrázek 14" descr="lasičk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38" y="3571875"/>
            <a:ext cx="26289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Obrázek 9" descr="tetře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1150" y="500063"/>
            <a:ext cx="36449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Obrázek 3" descr="slimá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500063"/>
            <a:ext cx="3238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Zástupný symbol pro obsah 2" descr="emu.jpg"/>
          <p:cNvPicPr>
            <a:picLocks noGrp="1" noChangeAspect="1"/>
          </p:cNvPicPr>
          <p:nvPr>
            <p:ph/>
          </p:nvPr>
        </p:nvPicPr>
        <p:blipFill>
          <a:blip r:embed="rId4"/>
          <a:srcRect/>
          <a:stretch>
            <a:fillRect/>
          </a:stretch>
        </p:blipFill>
        <p:spPr>
          <a:xfrm>
            <a:off x="142875" y="500063"/>
            <a:ext cx="2627313" cy="2714625"/>
          </a:xfrm>
        </p:spPr>
      </p:pic>
      <p:pic>
        <p:nvPicPr>
          <p:cNvPr id="31748" name="Obrázek 4" descr="rejnok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5" y="3500438"/>
            <a:ext cx="3446463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Obrázek 5" descr="orel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9000" y="3500438"/>
            <a:ext cx="3357563" cy="223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Obrázek 6" descr="lachta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88" y="3500438"/>
            <a:ext cx="3071812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571500" y="142875"/>
            <a:ext cx="8001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    Obr. 4 a 7                                        Obr. 5                                                      Obr. 6 </a:t>
            </a:r>
            <a:endParaRPr lang="cs-CZ" dirty="0"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28688" y="5715000"/>
            <a:ext cx="764381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      Obr. 8                                                  Obr. 9                                               Obr. 10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14313"/>
            <a:ext cx="8229600" cy="6643687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5"/>
              <a:defRPr/>
            </a:pP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- poznej a pojmenuj živočichy na obrázcích a sestav tajenku z prvních písmen jejich názvů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diskuse se žáky o vlivu látky (= tajenka) na náš životní styl a na zdraví člověka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i="1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1.            2.           3.           4.           5.           6.           7.           8.          9.         10.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1     chameleon     CH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2     okoun     O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3     lasice     L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4     emu     E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5     slimák     S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6     tetřev     T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7     emu     E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8     rejnok     R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9     orel     O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Obr. 10   lachtan    L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1143000" y="2357438"/>
          <a:ext cx="6429375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  <a:gridCol w="64294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2794" name="Picture 2" descr="C:\Users\HPcko\AppData\Local\Microsoft\Windows\Temporary Internet Files\Content.IE5\W6U77ML4\MP90043054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3143250"/>
            <a:ext cx="4714875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14313"/>
            <a:ext cx="8329613" cy="6500812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6"/>
              <a:defRPr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Křížovka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- do křížovky vepiš příslušné pojmy podle legendy a přečti tajenku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900" b="1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↓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     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smrtelný virus</a:t>
            </a:r>
            <a:endParaRPr lang="cs-CZ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>
                <a:solidFill>
                  <a:schemeClr val="tx2">
                    <a:lumMod val="75000"/>
                  </a:schemeClr>
                </a:solidFill>
              </a:rPr>
              <a:t>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>
                <a:solidFill>
                  <a:schemeClr val="tx2">
                    <a:lumMod val="75000"/>
                  </a:schemeClr>
                </a:solidFill>
              </a:rPr>
              <a:t>                       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hormon slinivky břišní</a:t>
            </a:r>
            <a:endParaRPr lang="cs-CZ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přenosná nákaza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                    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1. prst</a:t>
            </a:r>
            <a:endParaRPr lang="cs-CZ" sz="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              kost v páteři</a:t>
            </a:r>
            <a:r>
              <a:rPr lang="cs-CZ" sz="1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4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</a:rPr>
              <a:t>              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orgán zraku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                    vnější ucho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500563" y="2428875"/>
          <a:ext cx="4214812" cy="40719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316"/>
                <a:gridCol w="468316"/>
                <a:gridCol w="468316"/>
                <a:gridCol w="468316"/>
                <a:gridCol w="468316"/>
                <a:gridCol w="468316"/>
                <a:gridCol w="468316"/>
                <a:gridCol w="468316"/>
                <a:gridCol w="468316"/>
              </a:tblGrid>
              <a:tr h="581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81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81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81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81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8170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8170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C:\Users\HPcko\AppData\Local\Microsoft\Windows\Temporary Internet Files\Content.IE5\ER2YNK5K\MP90032115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3429000"/>
            <a:ext cx="2303463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214313" y="214313"/>
            <a:ext cx="8715375" cy="6643687"/>
          </a:xfrm>
        </p:spPr>
        <p:txBody>
          <a:bodyPr rtlCol="0">
            <a:normAutofit fontScale="92500" lnSpcReduction="1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6"/>
              <a:defRPr/>
            </a:pPr>
            <a:r>
              <a:rPr lang="cs-CZ" sz="22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i="1" dirty="0" smtClean="0">
                <a:solidFill>
                  <a:schemeClr val="tx2">
                    <a:lumMod val="75000"/>
                  </a:schemeClr>
                </a:solidFill>
              </a:rPr>
              <a:t>- diskuse se žáky o souvislosti choroby (= tajenka) s naším životním stylem,               o příčinách vzniku a možnostech prevence</a:t>
            </a:r>
            <a:endParaRPr lang="cs-CZ" sz="2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                                       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>↓</a:t>
            </a:r>
            <a:endParaRPr lang="cs-CZ" sz="2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smrtelný virus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hormon slinivky břišní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přenosná nákaza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1. prst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kost v páteři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orgán zraku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vnější ucho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500563" y="2214563"/>
          <a:ext cx="4214812" cy="4286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316"/>
                <a:gridCol w="468316"/>
                <a:gridCol w="468316"/>
                <a:gridCol w="468316"/>
                <a:gridCol w="468316"/>
                <a:gridCol w="468316"/>
                <a:gridCol w="468316"/>
                <a:gridCol w="468316"/>
                <a:gridCol w="468316"/>
              </a:tblGrid>
              <a:tr h="6123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</a:t>
                      </a:r>
                      <a:r>
                        <a:rPr lang="cs-CZ" sz="2400" dirty="0" smtClean="0"/>
                        <a:t>I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6123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U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Í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</a:t>
                      </a:r>
                      <a:endParaRPr lang="cs-CZ" sz="2400" dirty="0"/>
                    </a:p>
                  </a:txBody>
                  <a:tcPr/>
                </a:tc>
              </a:tr>
              <a:tr h="6123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F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6123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6123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R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6123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61232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</a:t>
                      </a:r>
                      <a:endParaRPr lang="cs-CZ" sz="24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7"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Skrývačka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- najdi v následující větě látku pro člověka nebezpečnou,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	popiš její vliv na lidské zdraví a na životní styl,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    zdůrazni hrozbu vzniku závislosti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   Velmi dlouho jsem váhal, koho Lence do skupiny doporučit.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7"/>
              <a:defRPr/>
            </a:pP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- diskuse se žáky o příčinách vzniku závislosti na alkoholu, o jejích projevech     a důsledcích, o možnostech prevence a léčby, o naději na změnu životního stylu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Velmi dlouho jsem váh</a:t>
            </a:r>
            <a:r>
              <a:rPr lang="cs-CZ" sz="2000" u="sng" dirty="0" smtClean="0"/>
              <a:t>al</a:t>
            </a:r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sz="2000" u="sng" dirty="0" smtClean="0"/>
              <a:t>koho L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ence do skupiny doporučit.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   ALKOHOL</a:t>
            </a:r>
          </a:p>
        </p:txBody>
      </p:sp>
      <p:pic>
        <p:nvPicPr>
          <p:cNvPr id="36866" name="Picture 2" descr="C:\Users\HPcko\AppData\Local\Microsoft\Windows\Temporary Internet Files\Content.IE5\ER2YNK5K\MP90042761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3929063"/>
            <a:ext cx="2493963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C:\Users\HPcko\AppData\Local\Microsoft\Windows\Temporary Internet Files\Content.IE5\2WCGZXWY\MP9004004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3143250"/>
            <a:ext cx="27130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C:\Users\HPcko\AppData\Local\Microsoft\Windows\Temporary Internet Files\Content.IE5\H7I0Q066\MC90034348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4071938"/>
            <a:ext cx="2840037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329613" cy="5410200"/>
          </a:xfrm>
        </p:spPr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AutoNum type="romanUcPeriod" startAt="8"/>
              <a:defRPr/>
            </a:pP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Skrývačka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- přeházením písmen poskládej název choroby, objasni  její příčiny vyplývající z našeho životního stylu, zdůrazni  její nebezpečí pro lidské zdraví a navrhni možnosti prevence a léčby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</a:rPr>
              <a:t>          I   B  A  T  O  Z  E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/>
        <p:txBody>
          <a:bodyPr rtlCol="0">
            <a:normAutofit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VIII.   </a:t>
            </a:r>
            <a:r>
              <a:rPr lang="cs-CZ" sz="2000" b="1" u="sng" dirty="0" smtClean="0">
                <a:solidFill>
                  <a:schemeClr val="tx2">
                    <a:lumMod val="75000"/>
                  </a:schemeClr>
                </a:solidFill>
              </a:rPr>
              <a:t>řešení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- diskuse se žáky o příčinách vzniku obezity, o jejích příznacích a důsledcích,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	o možnostech prevence a léčby, o naději na změnu životního stylu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  I   B  A  T  O  Z  E                  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O B E Z I T A</a:t>
            </a:r>
            <a:endParaRPr lang="cs-CZ" sz="2000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</a:p>
        </p:txBody>
      </p:sp>
      <p:pic>
        <p:nvPicPr>
          <p:cNvPr id="38914" name="Picture 4" descr="C:\Users\HPcko\AppData\Local\Microsoft\Windows\Temporary Internet Files\Content.IE5\H7I0Q066\MP90038295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571875"/>
            <a:ext cx="4100512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7" descr="C:\Users\HPcko\AppData\Local\Microsoft\Windows\Temporary Internet Files\Content.IE5\W6U77ML4\MC900434769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75" y="157162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8" descr="C:\Users\HPcko\AppData\Local\Microsoft\Windows\Temporary Internet Files\Content.IE5\2WCGZXWY\MP90043079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571875"/>
            <a:ext cx="371475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214313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3429000" y="214313"/>
            <a:ext cx="108902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dirty="0">
              <a:latin typeface="+mn-lt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42875" y="142875"/>
            <a:ext cx="9215438" cy="6572250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Zdroje obrázků 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IV.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1: http://commons.wikimedia.org/wiki/File:Narcissus_pseudonarcissus0.jpg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2: http://commons.wikimedia.org/wiki/File:Verbascum_densiflorum_S2.jpg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3: http://commons.wikimedia.org/wiki/File:Iris_pseudacorus_iris_des_marais.jpg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4: http://commons.wikimedia.org/wiki/File:Larix-decidua-shoot.JPG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5: http://commons.wikimedia.org/wiki/File:Cis001_kpjas.jpg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6: http://commons.wikimedia.org/wiki/File:Landkartenflechte.jpg?uselang=cs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7: http://commons.wikimedia.org/wiki/File:Digitalis_Purpurea.jpg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V.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1: http://commons.wikimedia.org/wiki/File:Ev%C5%BEenek.jpg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2: http://commons.wikimedia.org/wiki/File:PercheCommune.jpg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3: http://commons.wikimedia.org/wiki/File:Mustela_nivalis_-British_Wildlife_Centre-4.jpg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4, 7: http://commons.wikimedia.org/wiki/File:Emoe.jpg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5: http://commons.wikimedia.org/wiki/File:Slug_260605_kpjas.jpg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6: http://commons.wikimedia.org/wiki/File:David_Palmer_Capercaillie.jpg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8: http://commons.wikimedia.org/wiki/File:Stingray_underwater.jpg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9: http://commons.wikimedia.org/wiki/File:Aquila_chrysaetos_Flickr.jpg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Obr. 10: http://commons.wikimedia.org/wiki/File:Zalophus_californianus_wollebaeki.JPG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Zbývající obrázky v tomto materiálu jsou kliparty dostupné pod licencí Microsoft Office 2010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	na </a:t>
            </a:r>
            <a:r>
              <a:rPr lang="cs-CZ" u="sng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  <a:hlinkClick r:id="rId3"/>
              </a:rPr>
              <a:t>www.office.</a:t>
            </a:r>
            <a:r>
              <a:rPr lang="cs-CZ" u="sng" dirty="0" err="1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  <a:hlinkClick r:id="rId3"/>
              </a:rPr>
              <a:t>microsoft.com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Obdélník 1"/>
          <p:cNvSpPr>
            <a:spLocks noChangeArrowheads="1"/>
          </p:cNvSpPr>
          <p:nvPr/>
        </p:nvSpPr>
        <p:spPr bwMode="auto">
          <a:xfrm>
            <a:off x="4059238" y="2286000"/>
            <a:ext cx="37988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28688" y="5643563"/>
            <a:ext cx="8215312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Materiál je určen pro bezplatné používání pro potřeby výuky a vzdělávání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na všech typech škol a školských zařízeních. Jakékoliv další využití podléhá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autorskému zákonu. Toto dílo je k dispozici pod licencí 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Cc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pitchFamily="18" charset="0"/>
              </a:rPr>
              <a:t> BY-SA. </a:t>
            </a:r>
          </a:p>
        </p:txBody>
      </p:sp>
      <p:pic>
        <p:nvPicPr>
          <p:cNvPr id="40963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00" y="785813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00063" y="642938"/>
            <a:ext cx="8429625" cy="9288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b="1" u="sng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Zdroje pro text :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3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3"/>
              </a:rPr>
              <a:t>zdravycech.cz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4"/>
              </a:rPr>
              <a:t>www.hubnuti-hubnuti.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4"/>
              </a:rPr>
              <a:t>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5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5"/>
              </a:rPr>
              <a:t>lecivemasaze.info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6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6"/>
              </a:rPr>
              <a:t>centrumzdravibrno.cz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7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7"/>
              </a:rPr>
              <a:t>zdravi.foodnet.cz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8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8"/>
              </a:rPr>
              <a:t>zdrave.cz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9"/>
              </a:rPr>
              <a:t>www.ordinace.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9"/>
              </a:rPr>
              <a:t>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10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10"/>
              </a:rPr>
              <a:t>vimcojim.cz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+mn-lt"/>
                <a:hlinkClick r:id="rId11"/>
              </a:rPr>
              <a:t>www.</a:t>
            </a:r>
            <a:r>
              <a:rPr lang="cs-CZ" dirty="0" err="1">
                <a:solidFill>
                  <a:schemeClr val="tx2">
                    <a:lumMod val="75000"/>
                  </a:schemeClr>
                </a:solidFill>
                <a:latin typeface="+mn-lt"/>
                <a:hlinkClick r:id="rId11"/>
              </a:rPr>
              <a:t>vyziva.estranky.cz</a:t>
            </a: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b="1" u="sng" dirty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1345</TotalTime>
  <Words>1698</Words>
  <Application>Microsoft Office PowerPoint</Application>
  <PresentationFormat>Předvádění na obrazovce (4:3)</PresentationFormat>
  <Paragraphs>393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</vt:vector>
  </TitlesOfParts>
  <Company>s.r.o.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ochrana biologických druhů</dc:title>
  <dc:creator>Kutilovi</dc:creator>
  <cp:lastModifiedBy>HPcko</cp:lastModifiedBy>
  <cp:revision>150</cp:revision>
  <dcterms:created xsi:type="dcterms:W3CDTF">2012-11-10T13:26:15Z</dcterms:created>
  <dcterms:modified xsi:type="dcterms:W3CDTF">2014-02-09T11:38:55Z</dcterms:modified>
</cp:coreProperties>
</file>