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2186" y="1268760"/>
            <a:ext cx="889248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VY_32_INOVACE_16_PROCVIČOVÁNÍ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</a:rPr>
              <a:t>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</a:t>
            </a:r>
            <a:r>
              <a:rPr lang="cs-CZ" sz="1600" b="1" dirty="0">
                <a:solidFill>
                  <a:prstClr val="black"/>
                </a:solidFill>
              </a:rPr>
              <a:t>materiálu:  </a:t>
            </a:r>
            <a:r>
              <a:rPr lang="cs-CZ" sz="1600" dirty="0">
                <a:solidFill>
                  <a:prstClr val="black"/>
                </a:solidFill>
              </a:rPr>
              <a:t>DUM </a:t>
            </a:r>
            <a:r>
              <a:rPr lang="cs-CZ" sz="1600" dirty="0" smtClean="0">
                <a:solidFill>
                  <a:prstClr val="black"/>
                </a:solidFill>
              </a:rPr>
              <a:t>ČJ </a:t>
            </a:r>
            <a:r>
              <a:rPr lang="cs-CZ" sz="1600" dirty="0">
                <a:solidFill>
                  <a:prstClr val="black"/>
                </a:solidFill>
              </a:rPr>
              <a:t>č. </a:t>
            </a:r>
            <a:r>
              <a:rPr lang="cs-CZ" sz="1600" dirty="0" smtClean="0">
                <a:solidFill>
                  <a:prstClr val="black"/>
                </a:solidFill>
              </a:rPr>
              <a:t>16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7. 1. </a:t>
            </a:r>
            <a:r>
              <a:rPr lang="cs-CZ" sz="1600" smtClean="0">
                <a:solidFill>
                  <a:prstClr val="black"/>
                </a:solidFill>
              </a:rPr>
              <a:t>2012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</a:t>
            </a:r>
            <a:r>
              <a:rPr lang="cs-CZ" sz="1600" dirty="0">
                <a:solidFill>
                  <a:prstClr val="black"/>
                </a:solidFill>
              </a:rPr>
              <a:t>Materiál  (DUM) určený k procvičení  vyjmenovaných slov po </a:t>
            </a:r>
            <a:r>
              <a:rPr lang="cs-CZ" sz="1600" dirty="0" smtClean="0">
                <a:solidFill>
                  <a:prstClr val="black"/>
                </a:solidFill>
              </a:rPr>
              <a:t>V </a:t>
            </a:r>
            <a:r>
              <a:rPr lang="cs-CZ" sz="1600" dirty="0">
                <a:solidFill>
                  <a:prstClr val="black"/>
                </a:solidFill>
              </a:rPr>
              <a:t>a příbuzných slov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k vyjmenovaným slovům po </a:t>
            </a:r>
            <a:r>
              <a:rPr lang="cs-CZ" sz="1600" dirty="0" smtClean="0">
                <a:solidFill>
                  <a:prstClr val="black"/>
                </a:solidFill>
              </a:rPr>
              <a:t>V.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Klíčová slova: </a:t>
            </a:r>
            <a:r>
              <a:rPr lang="cs-CZ" sz="1600" dirty="0">
                <a:solidFill>
                  <a:prstClr val="black"/>
                </a:solidFill>
              </a:rPr>
              <a:t>vyjmenovaná slova po </a:t>
            </a:r>
            <a:r>
              <a:rPr lang="cs-CZ" sz="1600" dirty="0" smtClean="0">
                <a:solidFill>
                  <a:prstClr val="black"/>
                </a:solidFill>
              </a:rPr>
              <a:t>V </a:t>
            </a:r>
            <a:r>
              <a:rPr lang="cs-CZ" sz="1600" dirty="0">
                <a:solidFill>
                  <a:prstClr val="black"/>
                </a:solidFill>
              </a:rPr>
              <a:t>a příbuzná slova k vyjmenovaným slovům po V</a:t>
            </a:r>
            <a:endParaRPr lang="cs-CZ" sz="16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Zdroje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6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</a:t>
            </a:r>
            <a:endParaRPr lang="cs-CZ" sz="1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9208" y="111317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Zařaď vyjmenovaná slova do tabulky.</a:t>
            </a:r>
            <a:endParaRPr lang="cs-CZ" sz="28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86358" y="24805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272464"/>
              </p:ext>
            </p:extLst>
          </p:nvPr>
        </p:nvGraphicFramePr>
        <p:xfrm>
          <a:off x="683569" y="1628800"/>
          <a:ext cx="7776864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2592288"/>
                <a:gridCol w="2592288"/>
              </a:tblGrid>
              <a:tr h="53105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jednoslabičná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dvojslabičná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trojslabičná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83568" y="220486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87566" y="220486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VYSOKÝ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266827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VÝT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87849" y="220486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VÝSKAT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69010" y="271259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ZVYKAT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69010" y="3310007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ŽVÝKAT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84637" y="377974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VYDRA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7335" y="3204205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VÝR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89623" y="429309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VYŽLE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69010" y="479715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POVYK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89623" y="534667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VÝHEŇ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1328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Přesmyčky.</a:t>
            </a:r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140314"/>
              </p:ext>
            </p:extLst>
          </p:nvPr>
        </p:nvGraphicFramePr>
        <p:xfrm>
          <a:off x="683568" y="2132856"/>
          <a:ext cx="6336704" cy="37120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352"/>
                <a:gridCol w="3168352"/>
              </a:tblGrid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 Y O V S 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Y Z K T V 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 P Y V K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Y V R D 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Ý S V T K 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 V Ý Ž T K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028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 L Y Ž V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851920" y="2092206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VYSOKÝ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263691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ZVYKAT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314096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POVYK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371703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VYDRA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22108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VÝSKAT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479715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ŽVÝKAT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530120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VYŽLE</a:t>
            </a:r>
            <a:endParaRPr lang="cs-CZ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5626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41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/>
              <a:t>b</a:t>
            </a:r>
            <a:r>
              <a:rPr lang="cs-CZ" b="1" dirty="0" err="1" smtClean="0"/>
              <a:t>l</a:t>
            </a:r>
            <a:r>
              <a:rPr lang="cs-CZ" b="1" dirty="0" smtClean="0"/>
              <a:t>__</a:t>
            </a:r>
            <a:r>
              <a:rPr lang="cs-CZ" b="1" dirty="0" err="1" smtClean="0"/>
              <a:t>zká</a:t>
            </a:r>
            <a:r>
              <a:rPr lang="cs-CZ" b="1" dirty="0" smtClean="0"/>
              <a:t> v__</a:t>
            </a:r>
            <a:r>
              <a:rPr lang="cs-CZ" b="1" dirty="0" err="1" smtClean="0"/>
              <a:t>ska</a:t>
            </a:r>
            <a:r>
              <a:rPr lang="cs-CZ" b="1" dirty="0" smtClean="0"/>
              <a:t>, v__</a:t>
            </a:r>
            <a:r>
              <a:rPr lang="cs-CZ" b="1" dirty="0" err="1" smtClean="0"/>
              <a:t>cházka</a:t>
            </a:r>
            <a:r>
              <a:rPr lang="cs-CZ" b="1" dirty="0" smtClean="0"/>
              <a:t>, </a:t>
            </a:r>
            <a:r>
              <a:rPr lang="cs-CZ" b="1" dirty="0" err="1" smtClean="0"/>
              <a:t>v__dle</a:t>
            </a:r>
            <a:r>
              <a:rPr lang="cs-CZ" b="1" dirty="0" smtClean="0"/>
              <a:t>, </a:t>
            </a:r>
            <a:r>
              <a:rPr lang="cs-CZ" b="1" dirty="0" err="1" smtClean="0"/>
              <a:t>v__chod</a:t>
            </a:r>
            <a:r>
              <a:rPr lang="cs-CZ" b="1" dirty="0" smtClean="0"/>
              <a:t>,</a:t>
            </a:r>
          </a:p>
          <a:p>
            <a:pPr marL="0" indent="0">
              <a:buNone/>
            </a:pPr>
            <a:r>
              <a:rPr lang="cs-CZ" b="1" dirty="0" err="1" smtClean="0"/>
              <a:t>zv</a:t>
            </a:r>
            <a:r>
              <a:rPr lang="cs-CZ" b="1" dirty="0" smtClean="0"/>
              <a:t>__</a:t>
            </a:r>
            <a:r>
              <a:rPr lang="cs-CZ" b="1" dirty="0" err="1" smtClean="0"/>
              <a:t>ře</a:t>
            </a:r>
            <a:r>
              <a:rPr lang="cs-CZ" b="1" dirty="0" smtClean="0"/>
              <a:t>,  </a:t>
            </a:r>
            <a:r>
              <a:rPr lang="cs-CZ" b="1" dirty="0" err="1" smtClean="0"/>
              <a:t>v__t</a:t>
            </a:r>
            <a:r>
              <a:rPr lang="cs-CZ" b="1" dirty="0" smtClean="0"/>
              <a:t> věneček,  v__</a:t>
            </a:r>
            <a:r>
              <a:rPr lang="cs-CZ" b="1" dirty="0" err="1" smtClean="0"/>
              <a:t>tr</a:t>
            </a:r>
            <a:r>
              <a:rPr lang="cs-CZ" b="1" dirty="0" smtClean="0"/>
              <a:t> a v__</a:t>
            </a:r>
            <a:r>
              <a:rPr lang="cs-CZ" b="1" dirty="0" err="1" smtClean="0"/>
              <a:t>chřice</a:t>
            </a:r>
            <a:r>
              <a:rPr lang="cs-CZ" b="1" dirty="0" smtClean="0"/>
              <a:t>, </a:t>
            </a:r>
            <a:r>
              <a:rPr lang="cs-CZ" b="1" dirty="0" err="1" smtClean="0"/>
              <a:t>zv</a:t>
            </a:r>
            <a:r>
              <a:rPr lang="cs-CZ" b="1" dirty="0" smtClean="0"/>
              <a:t>__k, </a:t>
            </a:r>
            <a:r>
              <a:rPr lang="cs-CZ" b="1" dirty="0" err="1" smtClean="0"/>
              <a:t>žv</a:t>
            </a:r>
            <a:r>
              <a:rPr lang="cs-CZ" b="1" dirty="0" smtClean="0"/>
              <a:t>__kačka, vodní </a:t>
            </a:r>
            <a:r>
              <a:rPr lang="cs-CZ" b="1" dirty="0" err="1" smtClean="0"/>
              <a:t>v__r</a:t>
            </a:r>
            <a:r>
              <a:rPr lang="cs-CZ" b="1" dirty="0" smtClean="0"/>
              <a:t>, špatný </a:t>
            </a:r>
            <a:r>
              <a:rPr lang="cs-CZ" b="1" dirty="0" err="1" smtClean="0"/>
              <a:t>náv</a:t>
            </a:r>
            <a:r>
              <a:rPr lang="cs-CZ" b="1" dirty="0" smtClean="0"/>
              <a:t>__k, </a:t>
            </a:r>
            <a:r>
              <a:rPr lang="cs-CZ" b="1" dirty="0" err="1" smtClean="0"/>
              <a:t>tělocv</a:t>
            </a:r>
            <a:r>
              <a:rPr lang="cs-CZ" b="1" dirty="0" smtClean="0"/>
              <a:t>__k,</a:t>
            </a:r>
          </a:p>
          <a:p>
            <a:pPr marL="0" indent="0">
              <a:buNone/>
            </a:pPr>
            <a:r>
              <a:rPr lang="cs-CZ" b="1" dirty="0" err="1"/>
              <a:t>z</a:t>
            </a:r>
            <a:r>
              <a:rPr lang="cs-CZ" b="1" dirty="0" err="1" smtClean="0"/>
              <a:t>av</a:t>
            </a:r>
            <a:r>
              <a:rPr lang="cs-CZ" b="1" dirty="0" smtClean="0"/>
              <a:t>__</a:t>
            </a:r>
            <a:r>
              <a:rPr lang="cs-CZ" b="1" dirty="0" err="1" smtClean="0"/>
              <a:t>rat</a:t>
            </a:r>
            <a:r>
              <a:rPr lang="cs-CZ" b="1" dirty="0" smtClean="0"/>
              <a:t> dveře,  bílé </a:t>
            </a:r>
            <a:r>
              <a:rPr lang="cs-CZ" b="1" dirty="0" err="1" smtClean="0"/>
              <a:t>v__no</a:t>
            </a:r>
            <a:r>
              <a:rPr lang="cs-CZ" b="1" dirty="0" smtClean="0"/>
              <a:t>, kostelní v__</a:t>
            </a:r>
            <a:r>
              <a:rPr lang="cs-CZ" b="1" dirty="0" err="1" smtClean="0"/>
              <a:t>žka</a:t>
            </a:r>
            <a:r>
              <a:rPr lang="cs-CZ" b="1" dirty="0" smtClean="0"/>
              <a:t>, v__</a:t>
            </a:r>
            <a:r>
              <a:rPr lang="cs-CZ" b="1" dirty="0" err="1" smtClean="0"/>
              <a:t>sutý</a:t>
            </a:r>
            <a:r>
              <a:rPr lang="cs-CZ" b="1" dirty="0" smtClean="0"/>
              <a:t> most, </a:t>
            </a:r>
            <a:r>
              <a:rPr lang="cs-CZ" b="1" dirty="0" err="1" smtClean="0"/>
              <a:t>v__skot</a:t>
            </a:r>
            <a:r>
              <a:rPr lang="cs-CZ" b="1" dirty="0" smtClean="0"/>
              <a:t> dětí, </a:t>
            </a:r>
            <a:r>
              <a:rPr lang="cs-CZ" b="1" dirty="0" err="1" smtClean="0"/>
              <a:t>v__dařený</a:t>
            </a:r>
            <a:r>
              <a:rPr lang="cs-CZ" b="1" dirty="0" smtClean="0"/>
              <a:t> den, v__</a:t>
            </a:r>
            <a:r>
              <a:rPr lang="cs-CZ" b="1" dirty="0" err="1" smtClean="0"/>
              <a:t>dlička</a:t>
            </a:r>
            <a:r>
              <a:rPr lang="cs-CZ" b="1" dirty="0" smtClean="0"/>
              <a:t> a nůž, vánoční v__</a:t>
            </a:r>
            <a:r>
              <a:rPr lang="cs-CZ" b="1" dirty="0" err="1" smtClean="0"/>
              <a:t>stava</a:t>
            </a:r>
            <a:r>
              <a:rPr lang="cs-CZ" b="1" dirty="0" smtClean="0"/>
              <a:t>, poraněné </a:t>
            </a:r>
            <a:r>
              <a:rPr lang="cs-CZ" b="1" dirty="0" err="1" smtClean="0"/>
              <a:t>zv</a:t>
            </a:r>
            <a:r>
              <a:rPr lang="cs-CZ" b="1" dirty="0" smtClean="0"/>
              <a:t>__</a:t>
            </a:r>
            <a:r>
              <a:rPr lang="cs-CZ" b="1" dirty="0" err="1" smtClean="0"/>
              <a:t>ře</a:t>
            </a:r>
            <a:r>
              <a:rPr lang="cs-CZ" b="1" dirty="0" smtClean="0"/>
              <a:t>, obraz v__</a:t>
            </a:r>
            <a:r>
              <a:rPr lang="cs-CZ" b="1" dirty="0" err="1" smtClean="0"/>
              <a:t>sí</a:t>
            </a:r>
            <a:r>
              <a:rPr lang="cs-CZ" b="1" dirty="0" smtClean="0"/>
              <a:t>, </a:t>
            </a:r>
            <a:r>
              <a:rPr lang="cs-CZ" b="1" dirty="0" err="1" smtClean="0"/>
              <a:t>přežv</a:t>
            </a:r>
            <a:r>
              <a:rPr lang="cs-CZ" b="1" dirty="0" smtClean="0"/>
              <a:t>__</a:t>
            </a:r>
            <a:r>
              <a:rPr lang="cs-CZ" b="1" dirty="0" err="1" smtClean="0"/>
              <a:t>kavci</a:t>
            </a:r>
            <a:r>
              <a:rPr lang="cs-CZ" b="1" dirty="0" smtClean="0"/>
              <a:t>, </a:t>
            </a:r>
            <a:r>
              <a:rPr lang="cs-CZ" b="1" dirty="0" err="1" smtClean="0"/>
              <a:t>v__borný</a:t>
            </a:r>
            <a:r>
              <a:rPr lang="cs-CZ" b="1" dirty="0" smtClean="0"/>
              <a:t> </a:t>
            </a:r>
            <a:r>
              <a:rPr lang="cs-CZ" b="1" dirty="0" err="1" smtClean="0"/>
              <a:t>v__nález</a:t>
            </a:r>
            <a:r>
              <a:rPr lang="cs-CZ" b="1" dirty="0" smtClean="0"/>
              <a:t>, V__</a:t>
            </a:r>
            <a:r>
              <a:rPr lang="cs-CZ" b="1" dirty="0" err="1" smtClean="0"/>
              <a:t>drýsek</a:t>
            </a:r>
            <a:r>
              <a:rPr lang="cs-CZ" b="1" dirty="0" smtClean="0"/>
              <a:t>, v__</a:t>
            </a:r>
            <a:r>
              <a:rPr lang="cs-CZ" b="1" dirty="0" err="1" smtClean="0"/>
              <a:t>ška</a:t>
            </a:r>
            <a:r>
              <a:rPr lang="cs-CZ" b="1" dirty="0" smtClean="0"/>
              <a:t> kopce, </a:t>
            </a:r>
            <a:r>
              <a:rPr lang="cs-CZ" b="1" dirty="0" err="1" smtClean="0"/>
              <a:t>v__prodej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3925" y="126876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Doplň: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7193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Bl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 smtClean="0"/>
              <a:t>zká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ska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cházka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dle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chod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 smtClean="0"/>
              <a:t>zv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ře</a:t>
            </a:r>
            <a:r>
              <a:rPr lang="cs-CZ" dirty="0"/>
              <a:t>, 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</a:t>
            </a:r>
            <a:r>
              <a:rPr lang="cs-CZ" dirty="0"/>
              <a:t>věneček, 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tr </a:t>
            </a:r>
            <a:r>
              <a:rPr lang="cs-CZ" dirty="0"/>
              <a:t>a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chřice</a:t>
            </a:r>
            <a:r>
              <a:rPr lang="cs-CZ" dirty="0"/>
              <a:t>, </a:t>
            </a:r>
            <a:r>
              <a:rPr lang="cs-CZ" dirty="0" smtClean="0"/>
              <a:t>zv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k</a:t>
            </a:r>
            <a:r>
              <a:rPr lang="cs-CZ" dirty="0"/>
              <a:t>, </a:t>
            </a:r>
            <a:r>
              <a:rPr lang="cs-CZ" dirty="0" smtClean="0"/>
              <a:t>žv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kačka</a:t>
            </a:r>
            <a:r>
              <a:rPr lang="cs-CZ" dirty="0"/>
              <a:t>, vodní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r</a:t>
            </a:r>
            <a:r>
              <a:rPr lang="cs-CZ" dirty="0"/>
              <a:t>, špatný </a:t>
            </a:r>
            <a:r>
              <a:rPr lang="cs-CZ" dirty="0" smtClean="0"/>
              <a:t>náv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k</a:t>
            </a:r>
            <a:r>
              <a:rPr lang="cs-CZ" dirty="0"/>
              <a:t>, </a:t>
            </a:r>
            <a:r>
              <a:rPr lang="cs-CZ" dirty="0" smtClean="0"/>
              <a:t>tělocv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k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 smtClean="0"/>
              <a:t>zav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rat </a:t>
            </a:r>
            <a:r>
              <a:rPr lang="cs-CZ" dirty="0"/>
              <a:t>dveře,  bílé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no</a:t>
            </a:r>
            <a:r>
              <a:rPr lang="cs-CZ" dirty="0"/>
              <a:t>, kostelní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žka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sutý </a:t>
            </a:r>
            <a:r>
              <a:rPr lang="cs-CZ" dirty="0"/>
              <a:t>most,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skot </a:t>
            </a:r>
            <a:r>
              <a:rPr lang="cs-CZ" dirty="0"/>
              <a:t>dětí,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dařený </a:t>
            </a:r>
            <a:r>
              <a:rPr lang="cs-CZ" dirty="0"/>
              <a:t>den,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dlička </a:t>
            </a:r>
            <a:r>
              <a:rPr lang="cs-CZ" dirty="0"/>
              <a:t>a nůž, vánoční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stava</a:t>
            </a:r>
            <a:r>
              <a:rPr lang="cs-CZ" dirty="0"/>
              <a:t>, poraněné </a:t>
            </a:r>
            <a:r>
              <a:rPr lang="cs-CZ" dirty="0" smtClean="0"/>
              <a:t>zv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ře</a:t>
            </a:r>
            <a:r>
              <a:rPr lang="cs-CZ" dirty="0"/>
              <a:t>, obraz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sí</a:t>
            </a:r>
            <a:r>
              <a:rPr lang="cs-CZ" dirty="0"/>
              <a:t>, </a:t>
            </a:r>
            <a:r>
              <a:rPr lang="cs-CZ" dirty="0" smtClean="0"/>
              <a:t>přežv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kavci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borný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nález</a:t>
            </a:r>
            <a:r>
              <a:rPr lang="cs-CZ" dirty="0"/>
              <a:t>, </a:t>
            </a:r>
            <a:r>
              <a:rPr lang="cs-CZ" dirty="0" err="1" smtClean="0"/>
              <a:t>V</a:t>
            </a:r>
            <a:r>
              <a:rPr lang="cs-CZ" dirty="0" err="1" smtClean="0">
                <a:solidFill>
                  <a:srgbClr val="FF0000"/>
                </a:solidFill>
              </a:rPr>
              <a:t>y</a:t>
            </a:r>
            <a:r>
              <a:rPr lang="cs-CZ" dirty="0" err="1" smtClean="0"/>
              <a:t>drýsek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ška </a:t>
            </a:r>
            <a:r>
              <a:rPr lang="cs-CZ" dirty="0"/>
              <a:t>kopce,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prodej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Řešení: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2865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407</Words>
  <Application>Microsoft Office PowerPoint</Application>
  <PresentationFormat>Předvádění na obrazovce (4:3)</PresentationFormat>
  <Paragraphs>60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Procvičování</vt:lpstr>
      <vt:lpstr>Procvičování</vt:lpstr>
      <vt:lpstr>Procvičování</vt:lpstr>
      <vt:lpstr>Procvičování</vt:lpstr>
      <vt:lpstr>Procvičování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35</cp:revision>
  <dcterms:created xsi:type="dcterms:W3CDTF">2012-09-25T14:12:29Z</dcterms:created>
  <dcterms:modified xsi:type="dcterms:W3CDTF">2012-11-09T21:42:11Z</dcterms:modified>
</cp:coreProperties>
</file>