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5" r:id="rId3"/>
    <p:sldId id="266" r:id="rId4"/>
    <p:sldId id="267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-492" y="6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95896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39151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8724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6363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503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64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702709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66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2382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3297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2389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BB6A27-A0D8-46FC-AE0E-C34A65D2BAE7}" type="datetimeFigureOut">
              <a:rPr lang="cs-CZ" smtClean="0"/>
              <a:t>9.11.2012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6C510F-ED14-414B-82EC-986BF46C12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65539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b/b0/NationalTheatrePrague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.png"/><Relationship Id="rId5" Type="http://schemas.openxmlformats.org/officeDocument/2006/relationships/hyperlink" Target="http://upload.wikimedia.org/wikipedia/commons/e/e3/Kvet_orchideje.JPG" TargetMode="External"/><Relationship Id="rId4" Type="http://schemas.openxmlformats.org/officeDocument/2006/relationships/hyperlink" Target="http://upload.wikimedia.org/wikipedia/commons/0/0c/Deutscher_Sch%C3%A4ferhund-_portrait.JPG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114300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Z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62917"/>
            <a:ext cx="8892480" cy="4525963"/>
          </a:xfrm>
        </p:spPr>
        <p:txBody>
          <a:bodyPr>
            <a:normAutofit fontScale="92500" lnSpcReduction="20000"/>
          </a:bodyPr>
          <a:lstStyle/>
          <a:p>
            <a:pPr marL="0" indent="0" algn="ctr">
              <a:buNone/>
            </a:pPr>
            <a:r>
              <a:rPr lang="cs-CZ" sz="1600" b="1" dirty="0" smtClean="0"/>
              <a:t>Jazyk a jazyková komunikace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</a:rPr>
              <a:t>CZ.1.07/1.4.00/21.0866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Šablona:  </a:t>
            </a:r>
            <a:r>
              <a:rPr lang="cs-CZ" sz="1600" dirty="0">
                <a:solidFill>
                  <a:prstClr val="black"/>
                </a:solidFill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Název:  </a:t>
            </a:r>
            <a:r>
              <a:rPr lang="cs-CZ" sz="1600" dirty="0" smtClean="0">
                <a:solidFill>
                  <a:prstClr val="black"/>
                </a:solidFill>
              </a:rPr>
              <a:t>VY_32_INOVACE_17_VYJMENOVANÁ SLOVA PO Z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Sada: </a:t>
            </a:r>
            <a:r>
              <a:rPr lang="cs-CZ" sz="1600" dirty="0" smtClean="0">
                <a:solidFill>
                  <a:prstClr val="black"/>
                </a:solidFill>
              </a:rPr>
              <a:t>2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 smtClean="0">
                <a:solidFill>
                  <a:prstClr val="black"/>
                </a:solidFill>
              </a:rPr>
              <a:t>Druh </a:t>
            </a:r>
            <a:r>
              <a:rPr lang="cs-CZ" sz="1600" b="1" dirty="0">
                <a:solidFill>
                  <a:prstClr val="black"/>
                </a:solidFill>
              </a:rPr>
              <a:t>materiálu:  </a:t>
            </a:r>
            <a:r>
              <a:rPr lang="cs-CZ" sz="1600" dirty="0">
                <a:solidFill>
                  <a:prstClr val="black"/>
                </a:solidFill>
              </a:rPr>
              <a:t>DUM </a:t>
            </a:r>
            <a:r>
              <a:rPr lang="cs-CZ" sz="1600" dirty="0" smtClean="0">
                <a:solidFill>
                  <a:prstClr val="black"/>
                </a:solidFill>
              </a:rPr>
              <a:t>ČJ </a:t>
            </a:r>
            <a:r>
              <a:rPr lang="cs-CZ" sz="1600" dirty="0">
                <a:solidFill>
                  <a:prstClr val="black"/>
                </a:solidFill>
              </a:rPr>
              <a:t>č. </a:t>
            </a:r>
            <a:r>
              <a:rPr lang="cs-CZ" sz="1600" dirty="0" smtClean="0">
                <a:solidFill>
                  <a:prstClr val="black"/>
                </a:solidFill>
              </a:rPr>
              <a:t>17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Jméno autora:  </a:t>
            </a:r>
            <a:r>
              <a:rPr lang="cs-CZ" sz="1600" dirty="0">
                <a:solidFill>
                  <a:prstClr val="black"/>
                </a:solidFill>
              </a:rPr>
              <a:t>Mgr. Žaneta Gruntová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Škola: </a:t>
            </a:r>
            <a:r>
              <a:rPr lang="cs-CZ" sz="1600" dirty="0">
                <a:solidFill>
                  <a:prstClr val="black"/>
                </a:solidFill>
              </a:rPr>
              <a:t>ZŠ A MŠ Cholina, okres Olomouc, příspěvková organizace, Cholina 35, 783 22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</a:rPr>
              <a:t>8. 1. </a:t>
            </a:r>
            <a:r>
              <a:rPr lang="cs-CZ" sz="1600" smtClean="0">
                <a:solidFill>
                  <a:prstClr val="black"/>
                </a:solidFill>
              </a:rPr>
              <a:t>2012</a:t>
            </a:r>
            <a:endParaRPr lang="cs-CZ" sz="1600" b="1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</a:rPr>
              <a:t>Český jazyk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Ročník:  </a:t>
            </a:r>
            <a:r>
              <a:rPr lang="cs-CZ" sz="1600" dirty="0" smtClean="0">
                <a:solidFill>
                  <a:prstClr val="black"/>
                </a:solidFill>
              </a:rPr>
              <a:t>třetí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Anotace:  </a:t>
            </a:r>
            <a:r>
              <a:rPr lang="cs-CZ" sz="1600" dirty="0">
                <a:solidFill>
                  <a:prstClr val="black"/>
                </a:solidFill>
              </a:rPr>
              <a:t>Materiál  (DUM) určený k seznámení s </a:t>
            </a:r>
            <a:r>
              <a:rPr lang="cs-CZ" sz="1600" dirty="0" smtClean="0">
                <a:solidFill>
                  <a:prstClr val="black"/>
                </a:solidFill>
              </a:rPr>
              <a:t>vyjmenovanými slovy po Z. 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   Je určen ke společné práci,  která proběhne na interaktivní tabuli. </a:t>
            </a: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Klíčová slova:  </a:t>
            </a:r>
            <a:r>
              <a:rPr lang="cs-CZ" sz="1600" dirty="0">
                <a:solidFill>
                  <a:prstClr val="black"/>
                </a:solidFill>
              </a:rPr>
              <a:t>řada </a:t>
            </a:r>
            <a:r>
              <a:rPr lang="cs-CZ" sz="1600" dirty="0" smtClean="0">
                <a:solidFill>
                  <a:prstClr val="black"/>
                </a:solidFill>
              </a:rPr>
              <a:t>vyjmenovaných slov po Z  a jejich význam</a:t>
            </a:r>
            <a:endParaRPr lang="cs-CZ" sz="1600" dirty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b="1" dirty="0">
                <a:solidFill>
                  <a:prstClr val="black"/>
                </a:solidFill>
              </a:rPr>
              <a:t>Zdroje:  </a:t>
            </a:r>
            <a:r>
              <a:rPr lang="cs-CZ" sz="1600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              </a:t>
            </a:r>
            <a:r>
              <a:rPr lang="cs-CZ" sz="16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600" dirty="0" smtClean="0">
                <a:solidFill>
                  <a:prstClr val="black"/>
                </a:solidFill>
                <a:hlinkClick r:id="rId3"/>
              </a:rPr>
              <a:t>upload.wikimedia.org/wikipedia/commons/b/b0/NationalTheatrePrague.jpg</a:t>
            </a:r>
            <a:r>
              <a:rPr lang="cs-CZ" sz="1600" dirty="0" smtClean="0">
                <a:solidFill>
                  <a:prstClr val="black"/>
                </a:solidFill>
              </a:rPr>
              <a:t> </a:t>
            </a: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</a:t>
            </a:r>
            <a:r>
              <a:rPr lang="cs-CZ" sz="1600" dirty="0">
                <a:solidFill>
                  <a:prstClr val="black"/>
                </a:solidFill>
                <a:hlinkClick r:id="rId4"/>
              </a:rPr>
              <a:t>http://upload.wikimedia.org/wikipedia/commons/0/0c/Deutscher_Sch%C3%A4ferhund-_</a:t>
            </a:r>
            <a:r>
              <a:rPr lang="cs-CZ" sz="1600" dirty="0" smtClean="0">
                <a:solidFill>
                  <a:prstClr val="black"/>
                </a:solidFill>
                <a:hlinkClick r:id="rId4"/>
              </a:rPr>
              <a:t>portrait.JPG</a:t>
            </a:r>
            <a:endParaRPr lang="cs-CZ" sz="1600" dirty="0" smtClean="0">
              <a:solidFill>
                <a:prstClr val="black"/>
              </a:solidFill>
            </a:endParaRPr>
          </a:p>
          <a:p>
            <a:pPr marL="0" lvl="0" indent="0">
              <a:buNone/>
            </a:pPr>
            <a:r>
              <a:rPr lang="cs-CZ" sz="1600" dirty="0">
                <a:solidFill>
                  <a:prstClr val="black"/>
                </a:solidFill>
              </a:rPr>
              <a:t> </a:t>
            </a:r>
            <a:r>
              <a:rPr lang="cs-CZ" sz="1600" dirty="0" smtClean="0">
                <a:solidFill>
                  <a:prstClr val="black"/>
                </a:solidFill>
              </a:rPr>
              <a:t>              </a:t>
            </a: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upload.wikimedia.org/wikipedia/commons/e/e3/Kvet_orchideje.JPG</a:t>
            </a:r>
            <a:r>
              <a:rPr lang="cs-CZ" sz="1600" dirty="0" smtClean="0"/>
              <a:t> </a:t>
            </a:r>
            <a:endParaRPr lang="cs-CZ" sz="16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41862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sz="2800" b="1" dirty="0" smtClean="0"/>
              <a:t>Vyjmenovaná slova po Z</a:t>
            </a:r>
            <a:endParaRPr lang="cs-CZ" sz="2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Rámeček 6"/>
          <p:cNvSpPr/>
          <p:nvPr/>
        </p:nvSpPr>
        <p:spPr>
          <a:xfrm>
            <a:off x="1457654" y="1895475"/>
            <a:ext cx="2052228" cy="1080120"/>
          </a:xfrm>
          <a:prstGeom prst="frame">
            <a:avLst/>
          </a:prstGeom>
          <a:solidFill>
            <a:schemeClr val="accent2">
              <a:lumMod val="75000"/>
            </a:schemeClr>
          </a:solidFill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619672" y="2093188"/>
            <a:ext cx="17281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BRZY</a:t>
            </a:r>
            <a:endParaRPr lang="cs-CZ" sz="4000" b="1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02981" y="1895474"/>
            <a:ext cx="2433315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2592288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501008"/>
            <a:ext cx="3672408" cy="1103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004048" y="2093188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JAZYK</a:t>
            </a:r>
            <a:endParaRPr lang="cs-CZ" sz="4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971600" y="3645024"/>
            <a:ext cx="324036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NAZÝVAT SE</a:t>
            </a:r>
            <a:endParaRPr lang="cs-CZ" sz="40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868144" y="3645024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RUZYNĚ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1529437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 animBg="1"/>
      <p:bldP spid="8" grpId="0"/>
      <p:bldP spid="9" grpId="0"/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2800" b="1" dirty="0">
                <a:solidFill>
                  <a:prstClr val="black"/>
                </a:solidFill>
              </a:rPr>
              <a:t>Vyjmenovaná slova po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 smtClean="0"/>
              <a:t>.</a:t>
            </a:r>
            <a:endParaRPr lang="cs-CZ" sz="800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911" y="1489380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331640" y="3378776"/>
            <a:ext cx="237626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BRZY</a:t>
            </a:r>
            <a:endParaRPr lang="cs-CZ" sz="40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695113"/>
            <a:ext cx="1490464" cy="1490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292080" y="5143003"/>
            <a:ext cx="252028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JAZYK</a:t>
            </a:r>
            <a:endParaRPr lang="cs-CZ" sz="4000" b="1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9708" y="1525945"/>
            <a:ext cx="1562472" cy="1562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084" y="1695113"/>
            <a:ext cx="1562472" cy="15624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257585"/>
            <a:ext cx="1706488" cy="1706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>
            <a:off x="4262264" y="3257585"/>
            <a:ext cx="1029816" cy="1211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71084" y="3353624"/>
            <a:ext cx="1828800" cy="1828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281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sz="2800" b="1" dirty="0">
                <a:solidFill>
                  <a:prstClr val="black"/>
                </a:solidFill>
              </a:rPr>
              <a:t>Vyjmenovaná slova po 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800" dirty="0"/>
              <a:t>.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988880"/>
            <a:ext cx="4896544" cy="869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621707" y="4656167"/>
            <a:ext cx="27363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/>
              <a:t>NAZÝVAT SE</a:t>
            </a:r>
            <a:endParaRPr lang="cs-CZ" sz="4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25691" y="4199935"/>
            <a:ext cx="21602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/>
              <a:t>RUZYNĚ</a:t>
            </a:r>
            <a:endParaRPr lang="cs-CZ" sz="4000" b="1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56" y="1556792"/>
            <a:ext cx="2095500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2947442"/>
            <a:ext cx="20234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NÁRODNÍ DIVADLO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9802" y="1556792"/>
            <a:ext cx="1478657" cy="18512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2939802" y="3408071"/>
            <a:ext cx="19202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NĚMECKÝ OVČÁK</a:t>
            </a:r>
            <a:endParaRPr lang="cs-CZ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556" y="3377253"/>
            <a:ext cx="2095500" cy="1571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673857" y="4907821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ORCHIDEJ</a:t>
            </a:r>
            <a:endParaRPr lang="cs-CZ" dirty="0"/>
          </a:p>
        </p:txBody>
      </p:sp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773462"/>
            <a:ext cx="2419350" cy="181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6372200" y="3592737"/>
            <a:ext cx="138261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ČÁST PRAHY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4445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0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/>
      <p:bldP spid="6" grpId="0"/>
      <p:bldP spid="7" grpId="0"/>
      <p:bldP spid="8" grpId="0"/>
      <p:bldP spid="9" grpId="0"/>
      <p:bldP spid="10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370</TotalTime>
  <Words>166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Vyjmenovaná slova po Z</vt:lpstr>
      <vt:lpstr>Vyjmenovaná slova po Z</vt:lpstr>
      <vt:lpstr>Vyjmenovaná slova po Z</vt:lpstr>
      <vt:lpstr>Vyjmenovaná slova po Z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Zaneta</dc:creator>
  <cp:lastModifiedBy>PC-0C4S</cp:lastModifiedBy>
  <cp:revision>34</cp:revision>
  <dcterms:created xsi:type="dcterms:W3CDTF">2012-09-25T14:12:29Z</dcterms:created>
  <dcterms:modified xsi:type="dcterms:W3CDTF">2012-11-09T21:42:53Z</dcterms:modified>
</cp:coreProperties>
</file>