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403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109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192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16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384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54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751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663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114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697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513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DE7759-3605-418E-97E6-C37A5DF939F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A1F20C-4A4B-4954-A11F-825A9E1E8E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11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23317"/>
            <a:ext cx="8229600" cy="4525963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VY_32_INOVACE19_POŘEKADLA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dirty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 </a:t>
            </a:r>
            <a:r>
              <a:rPr lang="cs-CZ" sz="1600" dirty="0">
                <a:solidFill>
                  <a:prstClr val="black"/>
                </a:solidFill>
              </a:rPr>
              <a:t>DUM ČJ č. </a:t>
            </a:r>
            <a:r>
              <a:rPr lang="cs-CZ" sz="1600" dirty="0" smtClean="0">
                <a:solidFill>
                  <a:prstClr val="black"/>
                </a:solidFill>
              </a:rPr>
              <a:t>19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9. 1. </a:t>
            </a:r>
            <a:r>
              <a:rPr lang="cs-CZ" sz="1600" smtClean="0">
                <a:solidFill>
                  <a:prstClr val="black"/>
                </a:solidFill>
              </a:rPr>
              <a:t>2012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 (DUM) určený k procvičení  </a:t>
            </a:r>
            <a:r>
              <a:rPr lang="cs-CZ" sz="1600" dirty="0" smtClean="0">
                <a:solidFill>
                  <a:prstClr val="black"/>
                </a:solidFill>
              </a:rPr>
              <a:t>vyjmenovaných a </a:t>
            </a:r>
            <a:r>
              <a:rPr lang="cs-CZ" sz="1600" dirty="0">
                <a:solidFill>
                  <a:prstClr val="black"/>
                </a:solidFill>
              </a:rPr>
              <a:t>příbuzných </a:t>
            </a:r>
            <a:r>
              <a:rPr lang="cs-CZ" sz="1600" dirty="0" smtClean="0">
                <a:solidFill>
                  <a:prstClr val="black"/>
                </a:solidFill>
              </a:rPr>
              <a:t>slov, vysvětlování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významu pořekadel.  </a:t>
            </a:r>
            <a:r>
              <a:rPr lang="cs-CZ" sz="1600" dirty="0">
                <a:solidFill>
                  <a:prstClr val="black"/>
                </a:solidFill>
              </a:rPr>
              <a:t>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vyjmenovaná a příbuzná slova, pořekadlo a jeho význam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Zdroje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 smtClean="0">
                <a:solidFill>
                  <a:prstClr val="black"/>
                </a:solidFill>
              </a:rPr>
              <a:t>archiv autorky</a:t>
            </a:r>
            <a:endParaRPr lang="cs-CZ" sz="16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DA00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Pořekadla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492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717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DA00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Pořekadla</a:t>
            </a:r>
            <a:endParaRPr lang="cs-CZ" sz="28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8306614"/>
              </p:ext>
            </p:extLst>
          </p:nvPr>
        </p:nvGraphicFramePr>
        <p:xfrm>
          <a:off x="149424" y="1708250"/>
          <a:ext cx="8856984" cy="4154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40862"/>
                <a:gridCol w="4016122"/>
              </a:tblGrid>
              <a:tr h="404484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Zm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__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lená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 neplatí.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Pálí ho dobré b__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dlo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0448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S__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tý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hladovému nevěří.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Zm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__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lená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 neplatí.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0448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Ten 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sl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__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ší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 i trávu růst.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Bl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__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ská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 se na lepší časy.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0448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Sejde z očí,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sejde z m__</a:t>
                      </a:r>
                      <a:r>
                        <a:rPr lang="cs-CZ" sz="2400" b="1" baseline="0" dirty="0" err="1" smtClean="0">
                          <a:solidFill>
                            <a:srgbClr val="DA0000"/>
                          </a:solidFill>
                        </a:rPr>
                        <a:t>sli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V__c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 hlav, 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v__c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 rozumu.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04484"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P__cha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 předchází pád.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Lehce 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nab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__l,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lehce </a:t>
                      </a:r>
                      <a:r>
                        <a:rPr lang="cs-CZ" sz="2400" b="1" baseline="0" dirty="0" err="1" smtClean="0">
                          <a:solidFill>
                            <a:srgbClr val="DA0000"/>
                          </a:solidFill>
                        </a:rPr>
                        <a:t>pozb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__l.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0448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Boží ml__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ny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 melou pomalu, ale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jistě.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Nes__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čkuj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!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971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Nekupuj zajíce v 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p__tli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Drž </a:t>
                      </a:r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jaz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__k za zuby.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2571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Nad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nikoho se </a:t>
                      </a:r>
                      <a:r>
                        <a:rPr lang="cs-CZ" sz="2400" b="1" baseline="0" dirty="0" err="1" smtClean="0">
                          <a:solidFill>
                            <a:srgbClr val="DA0000"/>
                          </a:solidFill>
                        </a:rPr>
                        <a:t>nepov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__</a:t>
                      </a:r>
                      <a:r>
                        <a:rPr lang="cs-CZ" sz="2400" b="1" baseline="0" dirty="0" err="1" smtClean="0">
                          <a:solidFill>
                            <a:srgbClr val="DA0000"/>
                          </a:solidFill>
                        </a:rPr>
                        <a:t>šuj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Co na srdci, to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na </a:t>
                      </a:r>
                      <a:r>
                        <a:rPr lang="cs-CZ" sz="2400" b="1" baseline="0" dirty="0" err="1" smtClean="0">
                          <a:solidFill>
                            <a:srgbClr val="DA0000"/>
                          </a:solidFill>
                        </a:rPr>
                        <a:t>jaz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__ku.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2571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Není všechno zlato,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co se </a:t>
                      </a:r>
                      <a:r>
                        <a:rPr lang="cs-CZ" sz="2400" b="1" baseline="0" dirty="0" err="1" smtClean="0">
                          <a:solidFill>
                            <a:srgbClr val="DA0000"/>
                          </a:solidFill>
                        </a:rPr>
                        <a:t>třp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__</a:t>
                      </a:r>
                      <a:r>
                        <a:rPr lang="cs-CZ" sz="2400" b="1" baseline="0" dirty="0" err="1" smtClean="0">
                          <a:solidFill>
                            <a:srgbClr val="DA0000"/>
                          </a:solidFill>
                        </a:rPr>
                        <a:t>tí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solidFill>
                            <a:srgbClr val="DA0000"/>
                          </a:solidFill>
                        </a:rPr>
                        <a:t>Zv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__k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je železná košile.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492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268760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Doplň y-ý, i-í a zdůvodňuj.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3777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Řešení:</a:t>
            </a:r>
            <a:endParaRPr lang="cs-CZ" sz="2400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492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DA00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Pořekadla</a:t>
            </a:r>
            <a:endParaRPr lang="cs-CZ" sz="28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2414752"/>
              </p:ext>
            </p:extLst>
          </p:nvPr>
        </p:nvGraphicFramePr>
        <p:xfrm>
          <a:off x="149424" y="1708250"/>
          <a:ext cx="8856984" cy="4154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40862"/>
                <a:gridCol w="4016122"/>
              </a:tblGrid>
              <a:tr h="40448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Zm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lená neplatí.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Pálí ho dobré b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dlo.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0448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S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tý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hladovému nevěří.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Zm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lená neplatí.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0448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Ten sl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ší i trávu růst.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Bl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ská se na lepší časy.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0448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Sejde z očí,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sejde z m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sli.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V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c hlav, v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c rozumu.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0448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P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cha předchází pád.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Lehce nab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l,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lehce pozb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l.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0448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Boží ml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ny melou pomalu, ale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jistě.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Nes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čkuj!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4971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Nekupuj zajíce v p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tli.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Drž jaz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k za zuby.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2571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Nad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nikoho se nepov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šuj.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Co na srdci, to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na jaz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ku.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  <a:tr h="2571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Není všechno zlato,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co se třp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tí.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Zv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cs-CZ" sz="2400" b="1" dirty="0" smtClean="0">
                          <a:solidFill>
                            <a:srgbClr val="DA0000"/>
                          </a:solidFill>
                        </a:rPr>
                        <a:t>k</a:t>
                      </a:r>
                      <a:r>
                        <a:rPr lang="cs-CZ" sz="2400" b="1" baseline="0" dirty="0" smtClean="0">
                          <a:solidFill>
                            <a:srgbClr val="DA0000"/>
                          </a:solidFill>
                        </a:rPr>
                        <a:t> je železná košile.</a:t>
                      </a:r>
                      <a:endParaRPr lang="cs-CZ" sz="2400" b="1" dirty="0">
                        <a:solidFill>
                          <a:srgbClr val="DA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685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Řešení:</a:t>
            </a:r>
          </a:p>
          <a:p>
            <a:pPr marL="0" indent="0">
              <a:buNone/>
            </a:pPr>
            <a:r>
              <a:rPr lang="cs-CZ" sz="2400" dirty="0" smtClean="0"/>
              <a:t>ZMÝLENÁ – MÝLIT SE                         BYDLO - BYDLIT</a:t>
            </a:r>
          </a:p>
          <a:p>
            <a:pPr marL="0" indent="0">
              <a:buNone/>
            </a:pPr>
            <a:r>
              <a:rPr lang="cs-CZ" sz="2400" dirty="0" smtClean="0"/>
              <a:t>SYTÝ – VYJMENOVANÉ SLOVO          ZMÝLENÁ – MÝLIT SE  </a:t>
            </a:r>
          </a:p>
          <a:p>
            <a:pPr marL="0" indent="0">
              <a:buNone/>
            </a:pPr>
            <a:r>
              <a:rPr lang="cs-CZ" sz="2400" dirty="0" smtClean="0"/>
              <a:t>SLYŠÍ – VYJMENOVANÉ SLOVO         BLÝSKÁ SE – VYJMENOVANÉ SLOVO</a:t>
            </a:r>
          </a:p>
          <a:p>
            <a:pPr marL="0" indent="0">
              <a:buNone/>
            </a:pPr>
            <a:r>
              <a:rPr lang="cs-CZ" sz="2400" dirty="0" smtClean="0"/>
              <a:t>MYSLI – MYSLIT                                   NABYL, POZBYL - BÝT</a:t>
            </a:r>
          </a:p>
          <a:p>
            <a:pPr marL="0" indent="0">
              <a:buNone/>
            </a:pPr>
            <a:r>
              <a:rPr lang="cs-CZ" sz="2400" dirty="0" smtClean="0"/>
              <a:t>PÝCHA – VYJMENOVANÉ SLOVO       NESÝČKUJ - SÝČEK</a:t>
            </a:r>
          </a:p>
          <a:p>
            <a:pPr marL="0" indent="0">
              <a:buNone/>
            </a:pPr>
            <a:r>
              <a:rPr lang="cs-CZ" sz="2400" dirty="0" smtClean="0"/>
              <a:t>MLÝNY – VYJMENOVANÉ SLOVO      JAZYK – VYJMENOVANÉ SLOVO</a:t>
            </a:r>
          </a:p>
          <a:p>
            <a:pPr marL="0" indent="0">
              <a:buNone/>
            </a:pPr>
            <a:r>
              <a:rPr lang="cs-CZ" sz="2400" dirty="0" smtClean="0"/>
              <a:t>V PYTLI – VYJMENOVANÉ SLOVO      ZVYK - ZVYKAT</a:t>
            </a:r>
          </a:p>
          <a:p>
            <a:pPr marL="0" indent="0">
              <a:buNone/>
            </a:pPr>
            <a:r>
              <a:rPr lang="cs-CZ" sz="2400" dirty="0" smtClean="0"/>
              <a:t>NEPOVYŠUJ – VYSOKÝ</a:t>
            </a:r>
          </a:p>
          <a:p>
            <a:pPr marL="0" indent="0">
              <a:buNone/>
            </a:pPr>
            <a:r>
              <a:rPr lang="cs-CZ" sz="2400" dirty="0" smtClean="0"/>
              <a:t>SE TŘPYTÍ – VYJMENOVANÉ SLOVO</a:t>
            </a:r>
            <a:endParaRPr lang="cs-CZ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492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DA00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Pořekadla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07509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431</Words>
  <Application>Microsoft Office PowerPoint</Application>
  <PresentationFormat>Předvádění na obrazovce (4:3)</PresentationFormat>
  <Paragraphs>68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Pořekadla</vt:lpstr>
      <vt:lpstr>Pořekadla</vt:lpstr>
      <vt:lpstr>Pořekadla</vt:lpstr>
      <vt:lpstr>Pořekadla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Zaneta</dc:creator>
  <cp:lastModifiedBy>PC-0C4S</cp:lastModifiedBy>
  <cp:revision>7</cp:revision>
  <dcterms:created xsi:type="dcterms:W3CDTF">2012-09-29T08:52:50Z</dcterms:created>
  <dcterms:modified xsi:type="dcterms:W3CDTF">2012-11-09T21:47:28Z</dcterms:modified>
</cp:coreProperties>
</file>