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  <p:sldId id="263" r:id="rId4"/>
    <p:sldId id="264" r:id="rId5"/>
    <p:sldId id="265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8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95896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9151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58724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636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250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6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70270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66936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72382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3297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2389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6553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jpe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Procvičování vyjmenovaných slov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62917"/>
            <a:ext cx="889248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1600" b="1" dirty="0" smtClean="0"/>
              <a:t>Jazyk a jazyková komunikace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III/2 Inovace a zkvalitnění výuky prostřednictvím ICT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 </a:t>
            </a:r>
            <a:r>
              <a:rPr lang="cs-CZ" sz="1600" dirty="0" smtClean="0">
                <a:solidFill>
                  <a:prstClr val="black"/>
                </a:solidFill>
              </a:rPr>
              <a:t>VY_32_INOVACE_20_PROCVIČOVÁNÍ VYJMENOVANÝCH SLOV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</a:t>
            </a:r>
            <a:r>
              <a:rPr lang="cs-CZ" sz="1600" dirty="0" smtClean="0">
                <a:solidFill>
                  <a:prstClr val="black"/>
                </a:solidFill>
              </a:rPr>
              <a:t>2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Druh </a:t>
            </a:r>
            <a:r>
              <a:rPr lang="cs-CZ" sz="1600" b="1" dirty="0">
                <a:solidFill>
                  <a:prstClr val="black"/>
                </a:solidFill>
              </a:rPr>
              <a:t>materiálu:  </a:t>
            </a:r>
            <a:r>
              <a:rPr lang="cs-CZ" sz="1600" dirty="0">
                <a:solidFill>
                  <a:prstClr val="black"/>
                </a:solidFill>
              </a:rPr>
              <a:t>DUM </a:t>
            </a:r>
            <a:r>
              <a:rPr lang="cs-CZ" sz="1600" dirty="0" smtClean="0">
                <a:solidFill>
                  <a:prstClr val="black"/>
                </a:solidFill>
              </a:rPr>
              <a:t>ČJ </a:t>
            </a:r>
            <a:r>
              <a:rPr lang="cs-CZ" sz="1600" dirty="0">
                <a:solidFill>
                  <a:prstClr val="black"/>
                </a:solidFill>
              </a:rPr>
              <a:t>č. </a:t>
            </a:r>
            <a:r>
              <a:rPr lang="cs-CZ" sz="1600" dirty="0" smtClean="0">
                <a:solidFill>
                  <a:prstClr val="black"/>
                </a:solidFill>
              </a:rPr>
              <a:t>20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Škola: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organizace, 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10. 1. </a:t>
            </a:r>
            <a:r>
              <a:rPr lang="cs-CZ" sz="1600" smtClean="0">
                <a:solidFill>
                  <a:prstClr val="black"/>
                </a:solidFill>
              </a:rPr>
              <a:t>2012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 smtClean="0">
                <a:solidFill>
                  <a:prstClr val="black"/>
                </a:solidFill>
              </a:rPr>
              <a:t>Český jazyk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 smtClean="0">
                <a:solidFill>
                  <a:prstClr val="black"/>
                </a:solidFill>
              </a:rPr>
              <a:t>třetí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 </a:t>
            </a:r>
            <a:r>
              <a:rPr lang="cs-CZ" sz="1600" dirty="0">
                <a:solidFill>
                  <a:prstClr val="black"/>
                </a:solidFill>
              </a:rPr>
              <a:t>Materiál  (DUM) určený k </a:t>
            </a:r>
            <a:r>
              <a:rPr lang="cs-CZ" sz="1600" dirty="0" smtClean="0">
                <a:solidFill>
                  <a:prstClr val="black"/>
                </a:solidFill>
              </a:rPr>
              <a:t>procvičení vyjmenovaných a příbuzných slov.  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 Je určen ke společné práci,  která proběhne na interaktivní tabuli. 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</a:rPr>
              <a:t>vyjmenovaná slova, příbuzná slova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Zdroje:  </a:t>
            </a:r>
            <a:r>
              <a:rPr lang="cs-CZ" sz="1600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1862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30349" y="107504"/>
            <a:ext cx="8229600" cy="1143000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Procvičování vyjmenovaných slov</a:t>
            </a:r>
            <a:endParaRPr lang="cs-CZ" sz="2800" b="1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248" y="152384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83568" y="3188174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KOBYLA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789040"/>
            <a:ext cx="1355651" cy="1355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335005" y="5202778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BÝT (ve škole)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1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640002"/>
            <a:ext cx="1548172" cy="15481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763627" y="3091036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PLÝTVAT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6450" y="1774794"/>
            <a:ext cx="1549971" cy="15499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5022949" y="3352646"/>
            <a:ext cx="16561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MY (všichni)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9748" y="1502555"/>
            <a:ext cx="1541922" cy="15419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7199101" y="3044477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PYKAT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8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248" y="361309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345232" y="5301208"/>
            <a:ext cx="1828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SYPAT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7510" y="3567697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2847510" y="5151254"/>
            <a:ext cx="1828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VYDRA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80653" y="1198582"/>
            <a:ext cx="7221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 obrázkům říkej příslušná vyjmenovaná slova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6858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/>
      <p:bldP spid="9" grpId="0"/>
      <p:bldP spid="12" grpId="0"/>
      <p:bldP spid="13" grpId="0"/>
      <p:bldP spid="15" grpId="0"/>
      <p:bldP spid="17" grpId="0"/>
      <p:bldP spid="19" grpId="0"/>
      <p:bldP spid="2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33461" y="293440"/>
            <a:ext cx="8229600" cy="1143000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Procvičování vyjmenovaných slov</a:t>
            </a:r>
            <a:endParaRPr lang="cs-CZ" sz="2800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1891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39552" y="3284984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VZLYKAT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7872" y="3742228"/>
            <a:ext cx="1440160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732240" y="5085184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BLÝSKAT SE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448222"/>
            <a:ext cx="1872208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843808" y="2924944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DMÝCHAT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2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448222"/>
            <a:ext cx="1706488" cy="1706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5364088" y="2924944"/>
            <a:ext cx="1706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PYL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5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887" y="3780527"/>
            <a:ext cx="1581497" cy="15814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95536" y="5346794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SYROVÝ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9865" y="351799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2915816" y="5229200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BRZY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666728"/>
            <a:ext cx="1418456" cy="1418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4685134" y="5180935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TŘPYTIT SE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3607" y="1529197"/>
            <a:ext cx="1395747" cy="13957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7293607" y="2924944"/>
            <a:ext cx="16708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BYSTRÝ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297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/>
      <p:bldP spid="11" grpId="0"/>
      <p:bldP spid="13" grpId="0"/>
      <p:bldP spid="16" grpId="0"/>
      <p:bldP spid="18" grpId="0"/>
      <p:bldP spid="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23003" y="188640"/>
            <a:ext cx="8229600" cy="1143000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Procvičování vyjmenovaných slov</a:t>
            </a:r>
            <a:endParaRPr lang="cs-CZ" sz="2800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6030" y="1514485"/>
            <a:ext cx="1842065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157171" y="2789347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BYDLIT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8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2497" y="1412776"/>
            <a:ext cx="1706369" cy="1706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711565" y="3050957"/>
            <a:ext cx="20882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MÝTIT</a:t>
            </a:r>
          </a:p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(mýtina)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0" name="Picture 4" descr="Zobrazit podrobnost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546" y="1385191"/>
            <a:ext cx="1404156" cy="1404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85546" y="2721610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SMÝKAT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371" y="3142419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27230" y="5073630"/>
            <a:ext cx="21565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ČEPÝŘIT SE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612" y="1507753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4694312" y="3240980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SYSEL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2441" y="3312567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2685306" y="5073630"/>
            <a:ext cx="16558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VÝSKAT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9057" y="3647834"/>
            <a:ext cx="1634480" cy="1634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4714106" y="5229200"/>
            <a:ext cx="16146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VÝT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0" name="Picture 5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4445" y="3889407"/>
            <a:ext cx="1562472" cy="1562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7046394" y="5335240"/>
            <a:ext cx="1562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JAZYK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5168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9" grpId="0"/>
      <p:bldP spid="7" grpId="0"/>
      <p:bldP spid="11" grpId="0"/>
      <p:bldP spid="13" grpId="0"/>
      <p:bldP spid="15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496" y="1252610"/>
            <a:ext cx="8784976" cy="473627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dirty="0" smtClean="0"/>
              <a:t>Doplň i-í, y-ý a zdůvodni.</a:t>
            </a:r>
          </a:p>
          <a:p>
            <a:pPr marL="0" indent="0" algn="just">
              <a:buNone/>
            </a:pPr>
            <a:r>
              <a:rPr lang="cs-CZ" sz="3000" b="1" dirty="0" err="1" smtClean="0"/>
              <a:t>dob_t</a:t>
            </a:r>
            <a:r>
              <a:rPr lang="cs-CZ" sz="3000" b="1" dirty="0" smtClean="0"/>
              <a:t> baterky,  </a:t>
            </a:r>
            <a:r>
              <a:rPr lang="cs-CZ" sz="3000" b="1" dirty="0" err="1" smtClean="0"/>
              <a:t>starob_lý</a:t>
            </a:r>
            <a:r>
              <a:rPr lang="cs-CZ" sz="3000" b="1" dirty="0" smtClean="0"/>
              <a:t> </a:t>
            </a:r>
            <a:r>
              <a:rPr lang="cs-CZ" sz="3000" b="1" dirty="0" err="1" smtClean="0"/>
              <a:t>ml_nek</a:t>
            </a:r>
            <a:r>
              <a:rPr lang="cs-CZ" sz="3000" b="1" dirty="0" smtClean="0"/>
              <a:t>, kotě se </a:t>
            </a:r>
            <a:r>
              <a:rPr lang="cs-CZ" sz="3000" b="1" dirty="0" err="1" smtClean="0"/>
              <a:t>l_sá</a:t>
            </a:r>
            <a:r>
              <a:rPr lang="cs-CZ" sz="3000" b="1" dirty="0" smtClean="0"/>
              <a:t>, dědeček je </a:t>
            </a:r>
            <a:r>
              <a:rPr lang="cs-CZ" sz="3000" b="1" dirty="0" err="1" smtClean="0"/>
              <a:t>nedosl_chavý</a:t>
            </a:r>
            <a:r>
              <a:rPr lang="cs-CZ" sz="3000" b="1" dirty="0" smtClean="0"/>
              <a:t>, kanár sedí na </a:t>
            </a:r>
            <a:r>
              <a:rPr lang="cs-CZ" sz="3000" b="1" dirty="0" err="1" smtClean="0"/>
              <a:t>b_dýlku</a:t>
            </a:r>
            <a:r>
              <a:rPr lang="cs-CZ" sz="3000" b="1" dirty="0" smtClean="0"/>
              <a:t>, kachna </a:t>
            </a:r>
            <a:r>
              <a:rPr lang="cs-CZ" sz="3000" b="1" dirty="0" err="1" smtClean="0"/>
              <a:t>l_ska</a:t>
            </a:r>
            <a:r>
              <a:rPr lang="cs-CZ" sz="3000" b="1" dirty="0" smtClean="0"/>
              <a:t>, hbitě </a:t>
            </a:r>
            <a:r>
              <a:rPr lang="cs-CZ" sz="3000" b="1" dirty="0" err="1" smtClean="0"/>
              <a:t>rozdm_chal</a:t>
            </a:r>
            <a:r>
              <a:rPr lang="cs-CZ" sz="3000" b="1" dirty="0" smtClean="0"/>
              <a:t> oheň, to </a:t>
            </a:r>
            <a:r>
              <a:rPr lang="cs-CZ" sz="3000" b="1" dirty="0" err="1" smtClean="0"/>
              <a:t>b_l</a:t>
            </a:r>
            <a:r>
              <a:rPr lang="cs-CZ" sz="3000" b="1" dirty="0" smtClean="0"/>
              <a:t> </a:t>
            </a:r>
            <a:r>
              <a:rPr lang="cs-CZ" sz="3000" b="1" dirty="0" err="1" smtClean="0"/>
              <a:t>om_l</a:t>
            </a:r>
            <a:r>
              <a:rPr lang="cs-CZ" sz="3000" b="1" dirty="0" smtClean="0"/>
              <a:t>, </a:t>
            </a:r>
            <a:r>
              <a:rPr lang="cs-CZ" sz="3000" b="1" dirty="0" err="1" smtClean="0"/>
              <a:t>l_skové</a:t>
            </a:r>
            <a:r>
              <a:rPr lang="cs-CZ" sz="3000" b="1" dirty="0" smtClean="0"/>
              <a:t> oříšky, </a:t>
            </a:r>
            <a:r>
              <a:rPr lang="cs-CZ" sz="3000" b="1" dirty="0" err="1" smtClean="0"/>
              <a:t>ob_čejná</a:t>
            </a:r>
            <a:r>
              <a:rPr lang="cs-CZ" sz="3000" b="1" dirty="0" smtClean="0"/>
              <a:t> tužka, </a:t>
            </a:r>
            <a:r>
              <a:rPr lang="cs-CZ" sz="3000" b="1" dirty="0" err="1" smtClean="0"/>
              <a:t>p_chla</a:t>
            </a:r>
            <a:r>
              <a:rPr lang="cs-CZ" sz="3000" b="1" dirty="0" smtClean="0"/>
              <a:t> se jehlou, </a:t>
            </a:r>
            <a:r>
              <a:rPr lang="cs-CZ" sz="3000" b="1" dirty="0" err="1" smtClean="0"/>
              <a:t>slep_š</a:t>
            </a:r>
            <a:r>
              <a:rPr lang="cs-CZ" sz="3000" b="1" dirty="0" smtClean="0"/>
              <a:t> je beznohá ještěrka, pohlednice z </a:t>
            </a:r>
            <a:r>
              <a:rPr lang="cs-CZ" sz="3000" b="1" dirty="0" err="1" smtClean="0"/>
              <a:t>Litom_šle</a:t>
            </a:r>
            <a:r>
              <a:rPr lang="cs-CZ" sz="3000" b="1" dirty="0" smtClean="0"/>
              <a:t>, </a:t>
            </a:r>
            <a:r>
              <a:rPr lang="cs-CZ" sz="3000" b="1" dirty="0" err="1" smtClean="0"/>
              <a:t>p_tel</a:t>
            </a:r>
            <a:r>
              <a:rPr lang="cs-CZ" sz="3000" b="1" dirty="0" smtClean="0"/>
              <a:t> </a:t>
            </a:r>
            <a:r>
              <a:rPr lang="cs-CZ" sz="3000" b="1" dirty="0" err="1" smtClean="0"/>
              <a:t>ob_lí</a:t>
            </a:r>
            <a:r>
              <a:rPr lang="cs-CZ" sz="3000" b="1" dirty="0" smtClean="0"/>
              <a:t>, dítě </a:t>
            </a:r>
            <a:r>
              <a:rPr lang="cs-CZ" sz="3000" b="1" dirty="0" err="1" smtClean="0"/>
              <a:t>os_řelo</a:t>
            </a:r>
            <a:r>
              <a:rPr lang="cs-CZ" sz="3000" b="1" dirty="0" smtClean="0"/>
              <a:t>, </a:t>
            </a:r>
            <a:r>
              <a:rPr lang="cs-CZ" sz="3000" b="1" dirty="0" err="1" smtClean="0"/>
              <a:t>rozb_tá</a:t>
            </a:r>
            <a:r>
              <a:rPr lang="cs-CZ" sz="3000" b="1" dirty="0" smtClean="0"/>
              <a:t> krabička, </a:t>
            </a:r>
            <a:r>
              <a:rPr lang="cs-CZ" sz="3000" b="1" dirty="0" err="1" smtClean="0"/>
              <a:t>v_r</a:t>
            </a:r>
            <a:r>
              <a:rPr lang="cs-CZ" sz="3000" b="1" dirty="0" smtClean="0"/>
              <a:t> je naše největší sova, třásl se jako </a:t>
            </a:r>
            <a:r>
              <a:rPr lang="cs-CZ" sz="3000" b="1" dirty="0" err="1" smtClean="0"/>
              <a:t>os_ka</a:t>
            </a:r>
            <a:r>
              <a:rPr lang="cs-CZ" sz="3000" b="1" dirty="0" smtClean="0"/>
              <a:t>, anglický </a:t>
            </a:r>
            <a:r>
              <a:rPr lang="cs-CZ" sz="3000" b="1" dirty="0" err="1" smtClean="0"/>
              <a:t>jaz_k</a:t>
            </a:r>
            <a:r>
              <a:rPr lang="cs-CZ" sz="3000" b="1" dirty="0" smtClean="0"/>
              <a:t>, přijde </a:t>
            </a:r>
            <a:r>
              <a:rPr lang="cs-CZ" sz="3000" b="1" dirty="0" err="1" smtClean="0"/>
              <a:t>brz_čko</a:t>
            </a:r>
            <a:r>
              <a:rPr lang="cs-CZ" sz="3000" b="1" dirty="0" smtClean="0"/>
              <a:t>, </a:t>
            </a:r>
            <a:r>
              <a:rPr lang="cs-CZ" sz="3000" b="1" dirty="0" err="1" smtClean="0"/>
              <a:t>pol_kal</a:t>
            </a:r>
            <a:r>
              <a:rPr lang="cs-CZ" sz="3000" b="1" dirty="0" smtClean="0"/>
              <a:t> léky, </a:t>
            </a:r>
            <a:r>
              <a:rPr lang="cs-CZ" sz="3000" b="1" dirty="0" err="1" smtClean="0"/>
              <a:t>p_šná</a:t>
            </a:r>
            <a:r>
              <a:rPr lang="cs-CZ" sz="3000" b="1" dirty="0" smtClean="0"/>
              <a:t> princezna, housle a </a:t>
            </a:r>
            <a:r>
              <a:rPr lang="cs-CZ" sz="3000" b="1" dirty="0" err="1" smtClean="0"/>
              <a:t>sm_čec</a:t>
            </a:r>
            <a:r>
              <a:rPr lang="cs-CZ" sz="3000" b="1" dirty="0" smtClean="0"/>
              <a:t>, </a:t>
            </a:r>
            <a:r>
              <a:rPr lang="cs-CZ" sz="3000" b="1" dirty="0" err="1" smtClean="0"/>
              <a:t>m_slivcův</a:t>
            </a:r>
            <a:r>
              <a:rPr lang="cs-CZ" sz="3000" b="1" dirty="0" smtClean="0"/>
              <a:t> </a:t>
            </a:r>
            <a:r>
              <a:rPr lang="cs-CZ" sz="3000" b="1" dirty="0" err="1" smtClean="0"/>
              <a:t>rev_r</a:t>
            </a:r>
            <a:r>
              <a:rPr lang="cs-CZ" sz="3000" b="1" dirty="0" smtClean="0"/>
              <a:t>, </a:t>
            </a:r>
            <a:r>
              <a:rPr lang="cs-CZ" sz="3000" b="1" dirty="0" err="1" smtClean="0"/>
              <a:t>v_sm_čila</a:t>
            </a:r>
            <a:r>
              <a:rPr lang="cs-CZ" sz="3000" b="1" dirty="0" smtClean="0"/>
              <a:t> </a:t>
            </a:r>
            <a:r>
              <a:rPr lang="cs-CZ" sz="3000" b="1" dirty="0" err="1" smtClean="0"/>
              <a:t>b_t</a:t>
            </a:r>
            <a:r>
              <a:rPr lang="cs-CZ" sz="3000" b="1" dirty="0" smtClean="0"/>
              <a:t>, </a:t>
            </a:r>
            <a:r>
              <a:rPr lang="cs-CZ" sz="3000" b="1" dirty="0" err="1" smtClean="0"/>
              <a:t>klop_tl</a:t>
            </a:r>
            <a:r>
              <a:rPr lang="cs-CZ" sz="3000" b="1" dirty="0" smtClean="0"/>
              <a:t> o pařez, </a:t>
            </a:r>
            <a:r>
              <a:rPr lang="cs-CZ" sz="3000" b="1" dirty="0" err="1" smtClean="0"/>
              <a:t>nepl_tvej</a:t>
            </a:r>
            <a:r>
              <a:rPr lang="cs-CZ" sz="3000" b="1" dirty="0" smtClean="0"/>
              <a:t> </a:t>
            </a:r>
            <a:r>
              <a:rPr lang="cs-CZ" sz="3000" b="1" dirty="0" err="1" smtClean="0"/>
              <a:t>p_tnou</a:t>
            </a:r>
            <a:r>
              <a:rPr lang="cs-CZ" sz="3000" b="1" dirty="0" smtClean="0"/>
              <a:t> vodou, </a:t>
            </a:r>
            <a:r>
              <a:rPr lang="cs-CZ" sz="3000" b="1" dirty="0" err="1" smtClean="0"/>
              <a:t>Zb_něk</a:t>
            </a:r>
            <a:r>
              <a:rPr lang="cs-CZ" sz="3000" b="1" dirty="0" smtClean="0"/>
              <a:t> a </a:t>
            </a:r>
            <a:r>
              <a:rPr lang="cs-CZ" sz="3000" b="1" dirty="0" err="1" smtClean="0"/>
              <a:t>Zb_šek</a:t>
            </a:r>
            <a:r>
              <a:rPr lang="cs-CZ" sz="3000" b="1" dirty="0" smtClean="0"/>
              <a:t> jsou moji </a:t>
            </a:r>
            <a:r>
              <a:rPr lang="cs-CZ" sz="3000" b="1" dirty="0" err="1" smtClean="0"/>
              <a:t>s_nové</a:t>
            </a:r>
            <a:r>
              <a:rPr lang="cs-CZ" sz="3000" b="1" dirty="0" smtClean="0"/>
              <a:t>, </a:t>
            </a:r>
            <a:r>
              <a:rPr lang="cs-CZ" sz="3000" b="1" dirty="0" err="1" smtClean="0"/>
              <a:t>v_v_klaný</a:t>
            </a:r>
            <a:r>
              <a:rPr lang="cs-CZ" sz="3000" b="1" dirty="0" smtClean="0"/>
              <a:t> zub, </a:t>
            </a:r>
            <a:r>
              <a:rPr lang="cs-CZ" sz="3000" b="1" dirty="0" err="1" smtClean="0"/>
              <a:t>v_roba</a:t>
            </a:r>
            <a:r>
              <a:rPr lang="cs-CZ" sz="3000" b="1" dirty="0" smtClean="0"/>
              <a:t> </a:t>
            </a:r>
            <a:r>
              <a:rPr lang="cs-CZ" sz="3000" b="1" dirty="0" err="1" smtClean="0"/>
              <a:t>náb_tku</a:t>
            </a:r>
            <a:r>
              <a:rPr lang="cs-CZ" sz="3000" b="1" dirty="0" smtClean="0"/>
              <a:t>, je </a:t>
            </a:r>
            <a:r>
              <a:rPr lang="cs-CZ" sz="3000" b="1" dirty="0" err="1" smtClean="0"/>
              <a:t>b_strá</a:t>
            </a:r>
            <a:r>
              <a:rPr lang="cs-CZ" sz="3000" b="1" dirty="0" smtClean="0"/>
              <a:t>  a </a:t>
            </a:r>
            <a:r>
              <a:rPr lang="cs-CZ" sz="3000" b="1" dirty="0" err="1" smtClean="0"/>
              <a:t>hb_tá</a:t>
            </a:r>
            <a:r>
              <a:rPr lang="cs-CZ" sz="3000" b="1" dirty="0" smtClean="0"/>
              <a:t>, horská  </a:t>
            </a:r>
            <a:r>
              <a:rPr lang="cs-CZ" sz="3000" b="1" dirty="0" err="1" smtClean="0"/>
              <a:t>b_střina</a:t>
            </a:r>
            <a:r>
              <a:rPr lang="cs-CZ" sz="3000" b="1" dirty="0" smtClean="0"/>
              <a:t>, </a:t>
            </a:r>
            <a:r>
              <a:rPr lang="cs-CZ" sz="3000" b="1" dirty="0" err="1" smtClean="0"/>
              <a:t>um_tá</a:t>
            </a:r>
            <a:r>
              <a:rPr lang="cs-CZ" sz="3000" b="1" dirty="0" smtClean="0"/>
              <a:t>  </a:t>
            </a:r>
            <a:r>
              <a:rPr lang="cs-CZ" sz="3000" b="1" dirty="0" err="1" smtClean="0"/>
              <a:t>m_ska</a:t>
            </a:r>
            <a:r>
              <a:rPr lang="cs-CZ" sz="3000" b="1" dirty="0" smtClean="0"/>
              <a:t>, </a:t>
            </a:r>
            <a:r>
              <a:rPr lang="cs-CZ" sz="3000" b="1" dirty="0" err="1" smtClean="0"/>
              <a:t>v_chod</a:t>
            </a:r>
            <a:endParaRPr lang="cs-CZ" sz="3000" b="1" dirty="0" smtClean="0"/>
          </a:p>
          <a:p>
            <a:pPr marL="0" indent="0" algn="just">
              <a:buNone/>
            </a:pPr>
            <a:r>
              <a:rPr lang="cs-CZ" sz="3000" b="1" dirty="0" smtClean="0"/>
              <a:t>slunce, </a:t>
            </a:r>
            <a:r>
              <a:rPr lang="cs-CZ" sz="3000" b="1" dirty="0" err="1" smtClean="0"/>
              <a:t>přem_šlel</a:t>
            </a:r>
            <a:r>
              <a:rPr lang="cs-CZ" sz="3000" b="1" dirty="0" smtClean="0"/>
              <a:t> o </a:t>
            </a:r>
            <a:r>
              <a:rPr lang="cs-CZ" sz="3000" b="1" dirty="0" err="1" smtClean="0"/>
              <a:t>v_sledku</a:t>
            </a:r>
            <a:r>
              <a:rPr lang="cs-CZ" sz="3000" b="1" dirty="0" smtClean="0"/>
              <a:t>, </a:t>
            </a:r>
            <a:r>
              <a:rPr lang="cs-CZ" sz="3000" b="1" dirty="0" err="1" smtClean="0"/>
              <a:t>nas_til</a:t>
            </a:r>
            <a:r>
              <a:rPr lang="cs-CZ" sz="3000" b="1" dirty="0" smtClean="0"/>
              <a:t> se, </a:t>
            </a:r>
            <a:r>
              <a:rPr lang="cs-CZ" sz="3000" b="1" dirty="0" err="1" smtClean="0"/>
              <a:t>ochm_řené</a:t>
            </a:r>
            <a:r>
              <a:rPr lang="cs-CZ" sz="3000" b="1" dirty="0" smtClean="0"/>
              <a:t>  ptáče</a:t>
            </a:r>
            <a:endParaRPr lang="cs-CZ" sz="3000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Procvičování vyjmenovaných slov</a:t>
            </a:r>
            <a:endParaRPr lang="cs-CZ" sz="2800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87988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3420" y="1128936"/>
            <a:ext cx="8712968" cy="5008152"/>
          </a:xfrm>
        </p:spPr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r>
              <a:rPr lang="cs-CZ" sz="2800" b="1" dirty="0">
                <a:solidFill>
                  <a:prstClr val="black"/>
                </a:solidFill>
              </a:rPr>
              <a:t>Řešení:</a:t>
            </a:r>
          </a:p>
          <a:p>
            <a:pPr marL="0" lvl="0" indent="0" algn="just">
              <a:buNone/>
            </a:pPr>
            <a:r>
              <a:rPr lang="cs-CZ" sz="3000" b="1" dirty="0" smtClean="0">
                <a:solidFill>
                  <a:prstClr val="black"/>
                </a:solidFill>
              </a:rPr>
              <a:t>dob</a:t>
            </a:r>
            <a:r>
              <a:rPr lang="cs-CZ" sz="3000" b="1" dirty="0" smtClean="0">
                <a:solidFill>
                  <a:srgbClr val="FF0000"/>
                </a:solidFill>
              </a:rPr>
              <a:t>í</a:t>
            </a:r>
            <a:r>
              <a:rPr lang="cs-CZ" sz="3000" b="1" dirty="0" smtClean="0">
                <a:solidFill>
                  <a:prstClr val="black"/>
                </a:solidFill>
              </a:rPr>
              <a:t>t </a:t>
            </a:r>
            <a:r>
              <a:rPr lang="cs-CZ" sz="3000" b="1" dirty="0">
                <a:solidFill>
                  <a:prstClr val="black"/>
                </a:solidFill>
              </a:rPr>
              <a:t>baterky,  </a:t>
            </a:r>
            <a:r>
              <a:rPr lang="cs-CZ" sz="3000" b="1" dirty="0" smtClean="0">
                <a:solidFill>
                  <a:prstClr val="black"/>
                </a:solidFill>
              </a:rPr>
              <a:t>starob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b="1" dirty="0" smtClean="0">
                <a:solidFill>
                  <a:prstClr val="black"/>
                </a:solidFill>
              </a:rPr>
              <a:t>lý ml</a:t>
            </a:r>
            <a:r>
              <a:rPr lang="cs-CZ" sz="3000" b="1" dirty="0" smtClean="0">
                <a:solidFill>
                  <a:srgbClr val="FF0000"/>
                </a:solidFill>
              </a:rPr>
              <a:t>ý</a:t>
            </a:r>
            <a:r>
              <a:rPr lang="cs-CZ" sz="3000" b="1" dirty="0" smtClean="0">
                <a:solidFill>
                  <a:prstClr val="black"/>
                </a:solidFill>
              </a:rPr>
              <a:t>nek</a:t>
            </a:r>
            <a:r>
              <a:rPr lang="cs-CZ" sz="3000" b="1" dirty="0">
                <a:solidFill>
                  <a:prstClr val="black"/>
                </a:solidFill>
              </a:rPr>
              <a:t>, kotě se </a:t>
            </a:r>
            <a:r>
              <a:rPr lang="cs-CZ" sz="3000" b="1" dirty="0" smtClean="0">
                <a:solidFill>
                  <a:prstClr val="black"/>
                </a:solidFill>
              </a:rPr>
              <a:t>l</a:t>
            </a:r>
            <a:r>
              <a:rPr lang="cs-CZ" sz="3000" b="1" dirty="0" smtClean="0">
                <a:solidFill>
                  <a:srgbClr val="FF0000"/>
                </a:solidFill>
              </a:rPr>
              <a:t>í</a:t>
            </a:r>
            <a:r>
              <a:rPr lang="cs-CZ" sz="3000" b="1" dirty="0" smtClean="0">
                <a:solidFill>
                  <a:prstClr val="black"/>
                </a:solidFill>
              </a:rPr>
              <a:t>sá</a:t>
            </a:r>
            <a:r>
              <a:rPr lang="cs-CZ" sz="3000" b="1" dirty="0">
                <a:solidFill>
                  <a:prstClr val="black"/>
                </a:solidFill>
              </a:rPr>
              <a:t>, dědeček je </a:t>
            </a:r>
            <a:r>
              <a:rPr lang="cs-CZ" sz="3000" b="1" dirty="0" smtClean="0">
                <a:solidFill>
                  <a:prstClr val="black"/>
                </a:solidFill>
              </a:rPr>
              <a:t>nedosl</a:t>
            </a:r>
            <a:r>
              <a:rPr lang="cs-CZ" sz="3000" b="1" dirty="0" smtClean="0">
                <a:solidFill>
                  <a:srgbClr val="FF0000"/>
                </a:solidFill>
              </a:rPr>
              <a:t>ý</a:t>
            </a:r>
            <a:r>
              <a:rPr lang="cs-CZ" sz="3000" b="1" dirty="0" smtClean="0">
                <a:solidFill>
                  <a:prstClr val="black"/>
                </a:solidFill>
              </a:rPr>
              <a:t>chavý</a:t>
            </a:r>
            <a:r>
              <a:rPr lang="cs-CZ" sz="3000" b="1" dirty="0">
                <a:solidFill>
                  <a:prstClr val="black"/>
                </a:solidFill>
              </a:rPr>
              <a:t>, kanár sedí na </a:t>
            </a:r>
            <a:r>
              <a:rPr lang="cs-CZ" sz="3000" b="1" dirty="0" smtClean="0">
                <a:solidFill>
                  <a:prstClr val="black"/>
                </a:solidFill>
              </a:rPr>
              <a:t>b</a:t>
            </a:r>
            <a:r>
              <a:rPr lang="cs-CZ" sz="3000" b="1" dirty="0" smtClean="0">
                <a:solidFill>
                  <a:srgbClr val="FF0000"/>
                </a:solidFill>
              </a:rPr>
              <a:t>i</a:t>
            </a:r>
            <a:r>
              <a:rPr lang="cs-CZ" sz="3000" b="1" dirty="0" smtClean="0">
                <a:solidFill>
                  <a:prstClr val="black"/>
                </a:solidFill>
              </a:rPr>
              <a:t>dýlku</a:t>
            </a:r>
            <a:r>
              <a:rPr lang="cs-CZ" sz="3000" b="1" dirty="0">
                <a:solidFill>
                  <a:prstClr val="black"/>
                </a:solidFill>
              </a:rPr>
              <a:t>, kachna </a:t>
            </a:r>
            <a:r>
              <a:rPr lang="cs-CZ" sz="3000" b="1" dirty="0" smtClean="0">
                <a:solidFill>
                  <a:prstClr val="black"/>
                </a:solidFill>
              </a:rPr>
              <a:t>l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b="1" dirty="0" smtClean="0">
                <a:solidFill>
                  <a:prstClr val="black"/>
                </a:solidFill>
              </a:rPr>
              <a:t>ska</a:t>
            </a:r>
            <a:r>
              <a:rPr lang="cs-CZ" sz="3000" b="1" dirty="0">
                <a:solidFill>
                  <a:prstClr val="black"/>
                </a:solidFill>
              </a:rPr>
              <a:t>, hbitě </a:t>
            </a:r>
            <a:r>
              <a:rPr lang="cs-CZ" sz="3000" b="1" dirty="0" smtClean="0">
                <a:solidFill>
                  <a:prstClr val="black"/>
                </a:solidFill>
              </a:rPr>
              <a:t>rozdm</a:t>
            </a:r>
            <a:r>
              <a:rPr lang="cs-CZ" sz="3000" b="1" dirty="0" smtClean="0">
                <a:solidFill>
                  <a:srgbClr val="FF0000"/>
                </a:solidFill>
              </a:rPr>
              <a:t>ý</a:t>
            </a:r>
            <a:r>
              <a:rPr lang="cs-CZ" sz="3000" b="1" dirty="0" smtClean="0">
                <a:solidFill>
                  <a:prstClr val="black"/>
                </a:solidFill>
              </a:rPr>
              <a:t>chal </a:t>
            </a:r>
            <a:r>
              <a:rPr lang="cs-CZ" sz="3000" b="1" dirty="0">
                <a:solidFill>
                  <a:prstClr val="black"/>
                </a:solidFill>
              </a:rPr>
              <a:t>oheň, to </a:t>
            </a:r>
            <a:r>
              <a:rPr lang="cs-CZ" sz="3000" b="1" dirty="0" smtClean="0">
                <a:solidFill>
                  <a:prstClr val="black"/>
                </a:solidFill>
              </a:rPr>
              <a:t>b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b="1" dirty="0" smtClean="0">
                <a:solidFill>
                  <a:prstClr val="black"/>
                </a:solidFill>
              </a:rPr>
              <a:t>l om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b="1" dirty="0" smtClean="0">
                <a:solidFill>
                  <a:prstClr val="black"/>
                </a:solidFill>
              </a:rPr>
              <a:t>l</a:t>
            </a:r>
            <a:r>
              <a:rPr lang="cs-CZ" sz="3000" b="1" dirty="0">
                <a:solidFill>
                  <a:prstClr val="black"/>
                </a:solidFill>
              </a:rPr>
              <a:t>, </a:t>
            </a:r>
            <a:r>
              <a:rPr lang="cs-CZ" sz="3000" b="1" dirty="0" smtClean="0">
                <a:solidFill>
                  <a:prstClr val="black"/>
                </a:solidFill>
              </a:rPr>
              <a:t>l</a:t>
            </a:r>
            <a:r>
              <a:rPr lang="cs-CZ" sz="3000" b="1" dirty="0" smtClean="0">
                <a:solidFill>
                  <a:srgbClr val="FF0000"/>
                </a:solidFill>
              </a:rPr>
              <a:t>í</a:t>
            </a:r>
            <a:r>
              <a:rPr lang="cs-CZ" sz="3000" b="1" dirty="0" smtClean="0">
                <a:solidFill>
                  <a:prstClr val="black"/>
                </a:solidFill>
              </a:rPr>
              <a:t>skové </a:t>
            </a:r>
            <a:r>
              <a:rPr lang="cs-CZ" sz="3000" b="1" dirty="0">
                <a:solidFill>
                  <a:prstClr val="black"/>
                </a:solidFill>
              </a:rPr>
              <a:t>oříšky, </a:t>
            </a:r>
            <a:r>
              <a:rPr lang="cs-CZ" sz="3000" b="1" dirty="0" smtClean="0">
                <a:solidFill>
                  <a:prstClr val="black"/>
                </a:solidFill>
              </a:rPr>
              <a:t>ob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b="1" dirty="0" smtClean="0">
                <a:solidFill>
                  <a:prstClr val="black"/>
                </a:solidFill>
              </a:rPr>
              <a:t>čejná </a:t>
            </a:r>
            <a:r>
              <a:rPr lang="cs-CZ" sz="3000" b="1" dirty="0">
                <a:solidFill>
                  <a:prstClr val="black"/>
                </a:solidFill>
              </a:rPr>
              <a:t>tužka, </a:t>
            </a:r>
            <a:r>
              <a:rPr lang="cs-CZ" sz="3000" b="1" dirty="0" smtClean="0">
                <a:solidFill>
                  <a:prstClr val="black"/>
                </a:solidFill>
              </a:rPr>
              <a:t>p</a:t>
            </a:r>
            <a:r>
              <a:rPr lang="cs-CZ" sz="3000" b="1" dirty="0" smtClean="0">
                <a:solidFill>
                  <a:srgbClr val="FF0000"/>
                </a:solidFill>
              </a:rPr>
              <a:t>í</a:t>
            </a:r>
            <a:r>
              <a:rPr lang="cs-CZ" sz="3000" b="1" dirty="0" smtClean="0">
                <a:solidFill>
                  <a:prstClr val="black"/>
                </a:solidFill>
              </a:rPr>
              <a:t>chla </a:t>
            </a:r>
            <a:r>
              <a:rPr lang="cs-CZ" sz="3000" b="1" dirty="0">
                <a:solidFill>
                  <a:prstClr val="black"/>
                </a:solidFill>
              </a:rPr>
              <a:t>se jehlou, </a:t>
            </a:r>
            <a:r>
              <a:rPr lang="cs-CZ" sz="3000" b="1" dirty="0" smtClean="0">
                <a:solidFill>
                  <a:prstClr val="black"/>
                </a:solidFill>
              </a:rPr>
              <a:t>slep</a:t>
            </a:r>
            <a:r>
              <a:rPr lang="cs-CZ" sz="3000" b="1" dirty="0" smtClean="0">
                <a:solidFill>
                  <a:srgbClr val="FF0000"/>
                </a:solidFill>
              </a:rPr>
              <a:t>ý</a:t>
            </a:r>
            <a:r>
              <a:rPr lang="cs-CZ" sz="3000" b="1" dirty="0" smtClean="0">
                <a:solidFill>
                  <a:prstClr val="black"/>
                </a:solidFill>
              </a:rPr>
              <a:t>š </a:t>
            </a:r>
            <a:r>
              <a:rPr lang="cs-CZ" sz="3000" b="1" dirty="0">
                <a:solidFill>
                  <a:prstClr val="black"/>
                </a:solidFill>
              </a:rPr>
              <a:t>je beznohá ještěrka, pohlednice z </a:t>
            </a:r>
            <a:r>
              <a:rPr lang="cs-CZ" sz="3000" b="1" dirty="0" smtClean="0">
                <a:solidFill>
                  <a:prstClr val="black"/>
                </a:solidFill>
              </a:rPr>
              <a:t>Litom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b="1" dirty="0" smtClean="0">
                <a:solidFill>
                  <a:prstClr val="black"/>
                </a:solidFill>
              </a:rPr>
              <a:t>šle</a:t>
            </a:r>
            <a:r>
              <a:rPr lang="cs-CZ" sz="3000" b="1" dirty="0">
                <a:solidFill>
                  <a:prstClr val="black"/>
                </a:solidFill>
              </a:rPr>
              <a:t>, </a:t>
            </a:r>
            <a:r>
              <a:rPr lang="cs-CZ" sz="3000" b="1" dirty="0" smtClean="0">
                <a:solidFill>
                  <a:prstClr val="black"/>
                </a:solidFill>
              </a:rPr>
              <a:t>p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b="1" dirty="0" smtClean="0">
                <a:solidFill>
                  <a:prstClr val="black"/>
                </a:solidFill>
              </a:rPr>
              <a:t>tel ob</a:t>
            </a:r>
            <a:r>
              <a:rPr lang="cs-CZ" sz="3000" b="1" dirty="0" smtClean="0">
                <a:solidFill>
                  <a:srgbClr val="FF0000"/>
                </a:solidFill>
              </a:rPr>
              <a:t>i</a:t>
            </a:r>
            <a:r>
              <a:rPr lang="cs-CZ" sz="3000" b="1" dirty="0" smtClean="0">
                <a:solidFill>
                  <a:prstClr val="black"/>
                </a:solidFill>
              </a:rPr>
              <a:t>lí</a:t>
            </a:r>
            <a:r>
              <a:rPr lang="cs-CZ" sz="3000" b="1" dirty="0">
                <a:solidFill>
                  <a:prstClr val="black"/>
                </a:solidFill>
              </a:rPr>
              <a:t>, dítě </a:t>
            </a:r>
            <a:r>
              <a:rPr lang="cs-CZ" sz="3000" b="1" dirty="0" smtClean="0">
                <a:solidFill>
                  <a:prstClr val="black"/>
                </a:solidFill>
              </a:rPr>
              <a:t>os</a:t>
            </a:r>
            <a:r>
              <a:rPr lang="cs-CZ" sz="3000" b="1" dirty="0" smtClean="0">
                <a:solidFill>
                  <a:srgbClr val="FF0000"/>
                </a:solidFill>
              </a:rPr>
              <a:t>i</a:t>
            </a:r>
            <a:r>
              <a:rPr lang="cs-CZ" sz="3000" b="1" dirty="0" smtClean="0">
                <a:solidFill>
                  <a:prstClr val="black"/>
                </a:solidFill>
              </a:rPr>
              <a:t>řelo</a:t>
            </a:r>
            <a:r>
              <a:rPr lang="cs-CZ" sz="3000" b="1" dirty="0">
                <a:solidFill>
                  <a:prstClr val="black"/>
                </a:solidFill>
              </a:rPr>
              <a:t>, </a:t>
            </a:r>
            <a:r>
              <a:rPr lang="cs-CZ" sz="3000" b="1" dirty="0" smtClean="0">
                <a:solidFill>
                  <a:prstClr val="black"/>
                </a:solidFill>
              </a:rPr>
              <a:t>rozb</a:t>
            </a:r>
            <a:r>
              <a:rPr lang="cs-CZ" sz="3000" b="1" dirty="0" smtClean="0">
                <a:solidFill>
                  <a:srgbClr val="FF0000"/>
                </a:solidFill>
              </a:rPr>
              <a:t>i</a:t>
            </a:r>
            <a:r>
              <a:rPr lang="cs-CZ" sz="3000" b="1" dirty="0" smtClean="0">
                <a:solidFill>
                  <a:prstClr val="black"/>
                </a:solidFill>
              </a:rPr>
              <a:t>tá </a:t>
            </a:r>
            <a:r>
              <a:rPr lang="cs-CZ" sz="3000" b="1" dirty="0">
                <a:solidFill>
                  <a:prstClr val="black"/>
                </a:solidFill>
              </a:rPr>
              <a:t>krabička, </a:t>
            </a:r>
            <a:r>
              <a:rPr lang="cs-CZ" sz="3000" b="1" dirty="0" smtClean="0">
                <a:solidFill>
                  <a:prstClr val="black"/>
                </a:solidFill>
              </a:rPr>
              <a:t>v</a:t>
            </a:r>
            <a:r>
              <a:rPr lang="cs-CZ" sz="3000" b="1" dirty="0" smtClean="0">
                <a:solidFill>
                  <a:srgbClr val="FF0000"/>
                </a:solidFill>
              </a:rPr>
              <a:t>ý</a:t>
            </a:r>
            <a:r>
              <a:rPr lang="cs-CZ" sz="3000" b="1" dirty="0" smtClean="0">
                <a:solidFill>
                  <a:prstClr val="black"/>
                </a:solidFill>
              </a:rPr>
              <a:t>r </a:t>
            </a:r>
            <a:r>
              <a:rPr lang="cs-CZ" sz="3000" b="1" dirty="0">
                <a:solidFill>
                  <a:prstClr val="black"/>
                </a:solidFill>
              </a:rPr>
              <a:t>je naše největší sova, třásl se jako </a:t>
            </a:r>
            <a:r>
              <a:rPr lang="cs-CZ" sz="3000" b="1" dirty="0" smtClean="0">
                <a:solidFill>
                  <a:prstClr val="black"/>
                </a:solidFill>
              </a:rPr>
              <a:t>os</a:t>
            </a:r>
            <a:r>
              <a:rPr lang="cs-CZ" sz="3000" b="1" dirty="0" smtClean="0">
                <a:solidFill>
                  <a:srgbClr val="FF0000"/>
                </a:solidFill>
              </a:rPr>
              <a:t>i</a:t>
            </a:r>
            <a:r>
              <a:rPr lang="cs-CZ" sz="3000" b="1" dirty="0" smtClean="0">
                <a:solidFill>
                  <a:prstClr val="black"/>
                </a:solidFill>
              </a:rPr>
              <a:t>ka</a:t>
            </a:r>
            <a:r>
              <a:rPr lang="cs-CZ" sz="3000" b="1" dirty="0">
                <a:solidFill>
                  <a:prstClr val="black"/>
                </a:solidFill>
              </a:rPr>
              <a:t>, anglický </a:t>
            </a:r>
            <a:r>
              <a:rPr lang="cs-CZ" sz="3000" b="1" dirty="0" smtClean="0">
                <a:solidFill>
                  <a:prstClr val="black"/>
                </a:solidFill>
              </a:rPr>
              <a:t>jaz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b="1" dirty="0" smtClean="0">
                <a:solidFill>
                  <a:prstClr val="black"/>
                </a:solidFill>
              </a:rPr>
              <a:t>k</a:t>
            </a:r>
            <a:r>
              <a:rPr lang="cs-CZ" sz="3000" b="1" dirty="0">
                <a:solidFill>
                  <a:prstClr val="black"/>
                </a:solidFill>
              </a:rPr>
              <a:t>, </a:t>
            </a:r>
            <a:r>
              <a:rPr lang="cs-CZ" sz="3000" b="1" dirty="0" smtClean="0">
                <a:solidFill>
                  <a:prstClr val="black"/>
                </a:solidFill>
              </a:rPr>
              <a:t>přijde brz</a:t>
            </a:r>
            <a:r>
              <a:rPr lang="cs-CZ" sz="3000" b="1" dirty="0" smtClean="0">
                <a:solidFill>
                  <a:srgbClr val="FF0000"/>
                </a:solidFill>
              </a:rPr>
              <a:t>i</a:t>
            </a:r>
            <a:r>
              <a:rPr lang="cs-CZ" sz="3000" b="1" dirty="0" smtClean="0">
                <a:solidFill>
                  <a:prstClr val="black"/>
                </a:solidFill>
              </a:rPr>
              <a:t>čko, pol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b="1" dirty="0" smtClean="0">
                <a:solidFill>
                  <a:prstClr val="black"/>
                </a:solidFill>
              </a:rPr>
              <a:t>kal </a:t>
            </a:r>
            <a:r>
              <a:rPr lang="cs-CZ" sz="3000" b="1" dirty="0">
                <a:solidFill>
                  <a:prstClr val="black"/>
                </a:solidFill>
              </a:rPr>
              <a:t>léky, </a:t>
            </a:r>
            <a:r>
              <a:rPr lang="cs-CZ" sz="3000" b="1" dirty="0" smtClean="0">
                <a:solidFill>
                  <a:prstClr val="black"/>
                </a:solidFill>
              </a:rPr>
              <a:t>p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b="1" dirty="0" smtClean="0">
                <a:solidFill>
                  <a:prstClr val="black"/>
                </a:solidFill>
              </a:rPr>
              <a:t>šná </a:t>
            </a:r>
            <a:r>
              <a:rPr lang="cs-CZ" sz="3000" b="1" dirty="0">
                <a:solidFill>
                  <a:prstClr val="black"/>
                </a:solidFill>
              </a:rPr>
              <a:t>princezna, housle a </a:t>
            </a:r>
            <a:r>
              <a:rPr lang="cs-CZ" sz="3000" b="1" dirty="0" smtClean="0">
                <a:solidFill>
                  <a:prstClr val="black"/>
                </a:solidFill>
              </a:rPr>
              <a:t>sm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b="1" dirty="0" smtClean="0">
                <a:solidFill>
                  <a:prstClr val="black"/>
                </a:solidFill>
              </a:rPr>
              <a:t>čec</a:t>
            </a:r>
            <a:r>
              <a:rPr lang="cs-CZ" sz="3000" b="1" dirty="0">
                <a:solidFill>
                  <a:prstClr val="black"/>
                </a:solidFill>
              </a:rPr>
              <a:t>, </a:t>
            </a:r>
            <a:r>
              <a:rPr lang="cs-CZ" sz="3000" b="1" dirty="0" smtClean="0">
                <a:solidFill>
                  <a:prstClr val="black"/>
                </a:solidFill>
              </a:rPr>
              <a:t>m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b="1" dirty="0" smtClean="0">
                <a:solidFill>
                  <a:prstClr val="black"/>
                </a:solidFill>
              </a:rPr>
              <a:t>slivcův rev</a:t>
            </a:r>
            <a:r>
              <a:rPr lang="cs-CZ" sz="3000" b="1" dirty="0" smtClean="0">
                <a:solidFill>
                  <a:srgbClr val="FF0000"/>
                </a:solidFill>
              </a:rPr>
              <a:t>í</a:t>
            </a:r>
            <a:r>
              <a:rPr lang="cs-CZ" sz="3000" b="1" dirty="0" smtClean="0">
                <a:solidFill>
                  <a:prstClr val="black"/>
                </a:solidFill>
              </a:rPr>
              <a:t>r</a:t>
            </a:r>
            <a:r>
              <a:rPr lang="cs-CZ" sz="3000" b="1" dirty="0">
                <a:solidFill>
                  <a:prstClr val="black"/>
                </a:solidFill>
              </a:rPr>
              <a:t>, </a:t>
            </a:r>
            <a:r>
              <a:rPr lang="cs-CZ" sz="3000" b="1" dirty="0" smtClean="0">
                <a:solidFill>
                  <a:prstClr val="black"/>
                </a:solidFill>
              </a:rPr>
              <a:t>v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b="1" dirty="0" smtClean="0">
                <a:solidFill>
                  <a:prstClr val="black"/>
                </a:solidFill>
              </a:rPr>
              <a:t>sm</a:t>
            </a:r>
            <a:r>
              <a:rPr lang="cs-CZ" sz="3000" b="1" dirty="0" smtClean="0">
                <a:solidFill>
                  <a:srgbClr val="FF0000"/>
                </a:solidFill>
              </a:rPr>
              <a:t>ý</a:t>
            </a:r>
            <a:r>
              <a:rPr lang="cs-CZ" sz="3000" b="1" dirty="0" smtClean="0">
                <a:solidFill>
                  <a:prstClr val="black"/>
                </a:solidFill>
              </a:rPr>
              <a:t>čila b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b="1" dirty="0" smtClean="0">
                <a:solidFill>
                  <a:prstClr val="black"/>
                </a:solidFill>
              </a:rPr>
              <a:t>t</a:t>
            </a:r>
            <a:r>
              <a:rPr lang="cs-CZ" sz="3000" b="1" dirty="0">
                <a:solidFill>
                  <a:prstClr val="black"/>
                </a:solidFill>
              </a:rPr>
              <a:t>, </a:t>
            </a:r>
            <a:r>
              <a:rPr lang="cs-CZ" sz="3000" b="1" dirty="0" smtClean="0">
                <a:solidFill>
                  <a:prstClr val="black"/>
                </a:solidFill>
              </a:rPr>
              <a:t>klop</a:t>
            </a:r>
            <a:r>
              <a:rPr lang="cs-CZ" sz="3000" b="1" dirty="0" smtClean="0">
                <a:solidFill>
                  <a:srgbClr val="FF0000"/>
                </a:solidFill>
              </a:rPr>
              <a:t>ý</a:t>
            </a:r>
            <a:r>
              <a:rPr lang="cs-CZ" sz="3000" b="1" dirty="0" smtClean="0">
                <a:solidFill>
                  <a:prstClr val="black"/>
                </a:solidFill>
              </a:rPr>
              <a:t>tl </a:t>
            </a:r>
            <a:r>
              <a:rPr lang="cs-CZ" sz="3000" b="1" dirty="0">
                <a:solidFill>
                  <a:prstClr val="black"/>
                </a:solidFill>
              </a:rPr>
              <a:t>o pařez, </a:t>
            </a:r>
            <a:r>
              <a:rPr lang="cs-CZ" sz="3000" b="1" dirty="0" smtClean="0">
                <a:solidFill>
                  <a:prstClr val="black"/>
                </a:solidFill>
              </a:rPr>
              <a:t>nepl</a:t>
            </a:r>
            <a:r>
              <a:rPr lang="cs-CZ" sz="3000" b="1" dirty="0" smtClean="0">
                <a:solidFill>
                  <a:srgbClr val="FF0000"/>
                </a:solidFill>
              </a:rPr>
              <a:t>ý</a:t>
            </a:r>
            <a:r>
              <a:rPr lang="cs-CZ" sz="3000" b="1" dirty="0" smtClean="0">
                <a:solidFill>
                  <a:prstClr val="black"/>
                </a:solidFill>
              </a:rPr>
              <a:t>tvej p</a:t>
            </a:r>
            <a:r>
              <a:rPr lang="cs-CZ" sz="3000" b="1" dirty="0" smtClean="0">
                <a:solidFill>
                  <a:srgbClr val="FF0000"/>
                </a:solidFill>
              </a:rPr>
              <a:t>i</a:t>
            </a:r>
            <a:r>
              <a:rPr lang="cs-CZ" sz="3000" b="1" dirty="0" smtClean="0">
                <a:solidFill>
                  <a:prstClr val="black"/>
                </a:solidFill>
              </a:rPr>
              <a:t>tnou </a:t>
            </a:r>
            <a:r>
              <a:rPr lang="cs-CZ" sz="3000" b="1" dirty="0">
                <a:solidFill>
                  <a:prstClr val="black"/>
                </a:solidFill>
              </a:rPr>
              <a:t>vodou, </a:t>
            </a:r>
            <a:r>
              <a:rPr lang="cs-CZ" sz="3000" b="1" dirty="0" smtClean="0">
                <a:solidFill>
                  <a:prstClr val="black"/>
                </a:solidFill>
              </a:rPr>
              <a:t>Zb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b="1" dirty="0" smtClean="0">
                <a:solidFill>
                  <a:prstClr val="black"/>
                </a:solidFill>
              </a:rPr>
              <a:t>něk </a:t>
            </a:r>
            <a:r>
              <a:rPr lang="cs-CZ" sz="3000" b="1" dirty="0">
                <a:solidFill>
                  <a:prstClr val="black"/>
                </a:solidFill>
              </a:rPr>
              <a:t>a </a:t>
            </a:r>
            <a:r>
              <a:rPr lang="cs-CZ" sz="3000" b="1" dirty="0" smtClean="0">
                <a:solidFill>
                  <a:prstClr val="black"/>
                </a:solidFill>
              </a:rPr>
              <a:t>Zb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b="1" dirty="0" smtClean="0">
                <a:solidFill>
                  <a:prstClr val="black"/>
                </a:solidFill>
              </a:rPr>
              <a:t>šek </a:t>
            </a:r>
            <a:r>
              <a:rPr lang="cs-CZ" sz="3000" b="1" dirty="0">
                <a:solidFill>
                  <a:prstClr val="black"/>
                </a:solidFill>
              </a:rPr>
              <a:t>jsou moji </a:t>
            </a:r>
            <a:r>
              <a:rPr lang="cs-CZ" sz="3000" b="1" dirty="0" smtClean="0">
                <a:solidFill>
                  <a:prstClr val="black"/>
                </a:solidFill>
              </a:rPr>
              <a:t>s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b="1" dirty="0" smtClean="0">
                <a:solidFill>
                  <a:prstClr val="black"/>
                </a:solidFill>
              </a:rPr>
              <a:t>nové</a:t>
            </a:r>
            <a:r>
              <a:rPr lang="cs-CZ" sz="3000" b="1" dirty="0">
                <a:solidFill>
                  <a:prstClr val="black"/>
                </a:solidFill>
              </a:rPr>
              <a:t>, </a:t>
            </a:r>
            <a:r>
              <a:rPr lang="cs-CZ" sz="3000" b="1" dirty="0" smtClean="0">
                <a:solidFill>
                  <a:prstClr val="black"/>
                </a:solidFill>
              </a:rPr>
              <a:t>v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b="1" dirty="0" smtClean="0">
                <a:solidFill>
                  <a:prstClr val="black"/>
                </a:solidFill>
              </a:rPr>
              <a:t>v</a:t>
            </a:r>
            <a:r>
              <a:rPr lang="cs-CZ" sz="3000" b="1" dirty="0" smtClean="0">
                <a:solidFill>
                  <a:srgbClr val="FF0000"/>
                </a:solidFill>
              </a:rPr>
              <a:t>i</a:t>
            </a:r>
            <a:r>
              <a:rPr lang="cs-CZ" sz="3000" b="1" dirty="0" smtClean="0">
                <a:solidFill>
                  <a:prstClr val="black"/>
                </a:solidFill>
              </a:rPr>
              <a:t>klaný </a:t>
            </a:r>
            <a:r>
              <a:rPr lang="cs-CZ" sz="3000" b="1" dirty="0">
                <a:solidFill>
                  <a:prstClr val="black"/>
                </a:solidFill>
              </a:rPr>
              <a:t>zub, </a:t>
            </a:r>
            <a:r>
              <a:rPr lang="cs-CZ" sz="3000" b="1" dirty="0" smtClean="0">
                <a:solidFill>
                  <a:prstClr val="black"/>
                </a:solidFill>
              </a:rPr>
              <a:t>v</a:t>
            </a:r>
            <a:r>
              <a:rPr lang="cs-CZ" sz="3000" b="1" dirty="0" smtClean="0">
                <a:solidFill>
                  <a:srgbClr val="FF0000"/>
                </a:solidFill>
              </a:rPr>
              <a:t>ý</a:t>
            </a:r>
            <a:r>
              <a:rPr lang="cs-CZ" sz="3000" b="1" dirty="0" smtClean="0">
                <a:solidFill>
                  <a:prstClr val="black"/>
                </a:solidFill>
              </a:rPr>
              <a:t>roba náb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b="1" dirty="0" smtClean="0">
                <a:solidFill>
                  <a:prstClr val="black"/>
                </a:solidFill>
              </a:rPr>
              <a:t>tku</a:t>
            </a:r>
            <a:r>
              <a:rPr lang="cs-CZ" sz="3000" b="1" dirty="0">
                <a:solidFill>
                  <a:prstClr val="black"/>
                </a:solidFill>
              </a:rPr>
              <a:t>, je </a:t>
            </a:r>
            <a:r>
              <a:rPr lang="cs-CZ" sz="3000" b="1" dirty="0" smtClean="0">
                <a:solidFill>
                  <a:prstClr val="black"/>
                </a:solidFill>
              </a:rPr>
              <a:t>b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b="1" dirty="0" smtClean="0">
                <a:solidFill>
                  <a:prstClr val="black"/>
                </a:solidFill>
              </a:rPr>
              <a:t>strá </a:t>
            </a:r>
            <a:r>
              <a:rPr lang="cs-CZ" sz="3000" b="1" dirty="0">
                <a:solidFill>
                  <a:prstClr val="black"/>
                </a:solidFill>
              </a:rPr>
              <a:t>a </a:t>
            </a:r>
            <a:r>
              <a:rPr lang="cs-CZ" sz="3000" b="1" dirty="0" smtClean="0">
                <a:solidFill>
                  <a:prstClr val="black"/>
                </a:solidFill>
              </a:rPr>
              <a:t>hb</a:t>
            </a:r>
            <a:r>
              <a:rPr lang="cs-CZ" sz="3000" b="1" dirty="0" smtClean="0">
                <a:solidFill>
                  <a:srgbClr val="FF0000"/>
                </a:solidFill>
              </a:rPr>
              <a:t>i</a:t>
            </a:r>
            <a:r>
              <a:rPr lang="cs-CZ" sz="3000" b="1" dirty="0" smtClean="0">
                <a:solidFill>
                  <a:prstClr val="black"/>
                </a:solidFill>
              </a:rPr>
              <a:t>tá</a:t>
            </a:r>
            <a:r>
              <a:rPr lang="cs-CZ" sz="3000" b="1" dirty="0">
                <a:solidFill>
                  <a:prstClr val="black"/>
                </a:solidFill>
              </a:rPr>
              <a:t>, horská </a:t>
            </a:r>
            <a:r>
              <a:rPr lang="cs-CZ" sz="3000" b="1" dirty="0" smtClean="0">
                <a:solidFill>
                  <a:prstClr val="black"/>
                </a:solidFill>
              </a:rPr>
              <a:t>b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b="1" dirty="0" smtClean="0">
                <a:solidFill>
                  <a:prstClr val="black"/>
                </a:solidFill>
              </a:rPr>
              <a:t>střina</a:t>
            </a:r>
            <a:r>
              <a:rPr lang="cs-CZ" sz="3000" b="1" dirty="0">
                <a:solidFill>
                  <a:prstClr val="black"/>
                </a:solidFill>
              </a:rPr>
              <a:t>, </a:t>
            </a:r>
            <a:r>
              <a:rPr lang="cs-CZ" sz="3000" b="1" dirty="0" smtClean="0">
                <a:solidFill>
                  <a:prstClr val="black"/>
                </a:solidFill>
              </a:rPr>
              <a:t>um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b="1" dirty="0" smtClean="0">
                <a:solidFill>
                  <a:prstClr val="black"/>
                </a:solidFill>
              </a:rPr>
              <a:t>tá m</a:t>
            </a:r>
            <a:r>
              <a:rPr lang="cs-CZ" sz="3000" b="1" dirty="0" smtClean="0">
                <a:solidFill>
                  <a:srgbClr val="FF0000"/>
                </a:solidFill>
              </a:rPr>
              <a:t>i</a:t>
            </a:r>
            <a:r>
              <a:rPr lang="cs-CZ" sz="3000" b="1" dirty="0" smtClean="0">
                <a:solidFill>
                  <a:prstClr val="black"/>
                </a:solidFill>
              </a:rPr>
              <a:t>ska, v</a:t>
            </a:r>
            <a:r>
              <a:rPr lang="cs-CZ" sz="3000" b="1" dirty="0" smtClean="0">
                <a:solidFill>
                  <a:srgbClr val="FF0000"/>
                </a:solidFill>
              </a:rPr>
              <a:t>ý</a:t>
            </a:r>
            <a:r>
              <a:rPr lang="cs-CZ" sz="3000" b="1" dirty="0" smtClean="0">
                <a:solidFill>
                  <a:prstClr val="black"/>
                </a:solidFill>
              </a:rPr>
              <a:t>chod slunce</a:t>
            </a:r>
            <a:r>
              <a:rPr lang="cs-CZ" sz="3000" b="1" dirty="0">
                <a:solidFill>
                  <a:prstClr val="black"/>
                </a:solidFill>
              </a:rPr>
              <a:t>, </a:t>
            </a:r>
            <a:r>
              <a:rPr lang="cs-CZ" sz="3000" b="1" dirty="0" smtClean="0">
                <a:solidFill>
                  <a:prstClr val="black"/>
                </a:solidFill>
              </a:rPr>
              <a:t>přem</a:t>
            </a:r>
            <a:r>
              <a:rPr lang="cs-CZ" sz="3000" b="1" dirty="0" smtClean="0">
                <a:solidFill>
                  <a:srgbClr val="FF0000"/>
                </a:solidFill>
              </a:rPr>
              <a:t>ý</a:t>
            </a:r>
            <a:r>
              <a:rPr lang="cs-CZ" sz="3000" b="1" dirty="0" smtClean="0">
                <a:solidFill>
                  <a:prstClr val="black"/>
                </a:solidFill>
              </a:rPr>
              <a:t>šlel </a:t>
            </a:r>
            <a:r>
              <a:rPr lang="cs-CZ" sz="3000" b="1" dirty="0">
                <a:solidFill>
                  <a:prstClr val="black"/>
                </a:solidFill>
              </a:rPr>
              <a:t>o </a:t>
            </a:r>
            <a:r>
              <a:rPr lang="cs-CZ" sz="3000" b="1" dirty="0" smtClean="0">
                <a:solidFill>
                  <a:prstClr val="black"/>
                </a:solidFill>
              </a:rPr>
              <a:t>v</a:t>
            </a:r>
            <a:r>
              <a:rPr lang="cs-CZ" sz="3000" b="1" dirty="0" smtClean="0">
                <a:solidFill>
                  <a:srgbClr val="FF0000"/>
                </a:solidFill>
              </a:rPr>
              <a:t>ý</a:t>
            </a:r>
            <a:r>
              <a:rPr lang="cs-CZ" sz="3000" b="1" dirty="0" smtClean="0">
                <a:solidFill>
                  <a:prstClr val="black"/>
                </a:solidFill>
              </a:rPr>
              <a:t>sledku</a:t>
            </a:r>
            <a:r>
              <a:rPr lang="cs-CZ" sz="3000" b="1" dirty="0">
                <a:solidFill>
                  <a:prstClr val="black"/>
                </a:solidFill>
              </a:rPr>
              <a:t>, </a:t>
            </a:r>
            <a:r>
              <a:rPr lang="cs-CZ" sz="3000" b="1" dirty="0" smtClean="0">
                <a:solidFill>
                  <a:prstClr val="black"/>
                </a:solidFill>
              </a:rPr>
              <a:t>nas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b="1" dirty="0" smtClean="0">
                <a:solidFill>
                  <a:prstClr val="black"/>
                </a:solidFill>
              </a:rPr>
              <a:t>til </a:t>
            </a:r>
            <a:r>
              <a:rPr lang="cs-CZ" sz="3000" b="1" dirty="0">
                <a:solidFill>
                  <a:prstClr val="black"/>
                </a:solidFill>
              </a:rPr>
              <a:t>se, </a:t>
            </a:r>
            <a:r>
              <a:rPr lang="cs-CZ" sz="3000" b="1" dirty="0" smtClean="0">
                <a:solidFill>
                  <a:prstClr val="black"/>
                </a:solidFill>
              </a:rPr>
              <a:t>ochm</a:t>
            </a:r>
            <a:r>
              <a:rPr lang="cs-CZ" sz="3000" b="1" dirty="0" smtClean="0">
                <a:solidFill>
                  <a:srgbClr val="FF0000"/>
                </a:solidFill>
              </a:rPr>
              <a:t>ý</a:t>
            </a:r>
            <a:r>
              <a:rPr lang="cs-CZ" sz="3000" b="1" dirty="0" smtClean="0">
                <a:solidFill>
                  <a:prstClr val="black"/>
                </a:solidFill>
              </a:rPr>
              <a:t>řené ptáče</a:t>
            </a:r>
            <a:endParaRPr lang="cs-CZ" sz="3000" b="1" dirty="0">
              <a:solidFill>
                <a:prstClr val="black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936104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Procvičování vyjmenovaných slov</a:t>
            </a:r>
            <a:endParaRPr lang="cs-CZ" sz="2800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81996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251</TotalTime>
  <Words>451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Procvičování vyjmenovaných slov</vt:lpstr>
      <vt:lpstr>Procvičování vyjmenovaných slov</vt:lpstr>
      <vt:lpstr>Procvičování vyjmenovaných slov</vt:lpstr>
      <vt:lpstr>Procvičování vyjmenovaných slov</vt:lpstr>
      <vt:lpstr>Procvičování vyjmenovaných slov</vt:lpstr>
      <vt:lpstr>Procvičování vyjmenovaných slov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Zaneta</dc:creator>
  <cp:lastModifiedBy>PC-0C4S</cp:lastModifiedBy>
  <cp:revision>27</cp:revision>
  <dcterms:created xsi:type="dcterms:W3CDTF">2012-09-25T14:12:29Z</dcterms:created>
  <dcterms:modified xsi:type="dcterms:W3CDTF">2012-11-09T21:48:54Z</dcterms:modified>
</cp:coreProperties>
</file>