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>
        <p:scale>
          <a:sx n="100" d="100"/>
          <a:sy n="100" d="100"/>
        </p:scale>
        <p:origin x="-51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3036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614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049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509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358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6676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989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6864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418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857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8403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0838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 Abeceda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47637"/>
            <a:ext cx="8229600" cy="45259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lvl="0" indent="0" algn="ctr">
              <a:buNone/>
            </a:pPr>
            <a:r>
              <a:rPr lang="cs-CZ" sz="1500" b="1" dirty="0">
                <a:solidFill>
                  <a:prstClr val="black"/>
                </a:solidFill>
              </a:rPr>
              <a:t>Jazyk a jazyková komunikace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Číslo projektu:  </a:t>
            </a:r>
            <a:r>
              <a:rPr lang="cs-CZ" sz="1500" dirty="0">
                <a:solidFill>
                  <a:prstClr val="black"/>
                </a:solidFill>
              </a:rPr>
              <a:t>CZ.1.07/1.4.00/21.0866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Šablona:  </a:t>
            </a:r>
            <a:r>
              <a:rPr lang="cs-CZ" sz="1500" dirty="0">
                <a:solidFill>
                  <a:prstClr val="black"/>
                </a:solidFill>
              </a:rPr>
              <a:t>III/2 Inovace a zkvalitnění výuky prostřednictvím ICT</a:t>
            </a:r>
            <a:endParaRPr lang="cs-CZ" sz="15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Název:  </a:t>
            </a:r>
            <a:r>
              <a:rPr lang="cs-CZ" sz="1500" dirty="0" smtClean="0">
                <a:solidFill>
                  <a:prstClr val="black"/>
                </a:solidFill>
              </a:rPr>
              <a:t>VY_32_INOVACE_01_ABECEDA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Sada: </a:t>
            </a:r>
            <a:r>
              <a:rPr lang="cs-CZ" sz="1500" dirty="0" smtClean="0">
                <a:solidFill>
                  <a:prstClr val="black"/>
                </a:solidFill>
              </a:rPr>
              <a:t>3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Druh materiálu:  </a:t>
            </a:r>
            <a:r>
              <a:rPr lang="cs-CZ" sz="1500" dirty="0">
                <a:solidFill>
                  <a:prstClr val="black"/>
                </a:solidFill>
              </a:rPr>
              <a:t>DUM ČJ č. </a:t>
            </a:r>
            <a:r>
              <a:rPr lang="cs-CZ" sz="1500" dirty="0">
                <a:solidFill>
                  <a:prstClr val="black"/>
                </a:solidFill>
              </a:rPr>
              <a:t>1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Jméno autora:  </a:t>
            </a:r>
            <a:r>
              <a:rPr lang="cs-CZ" sz="1500" dirty="0">
                <a:solidFill>
                  <a:prstClr val="black"/>
                </a:solidFill>
              </a:rPr>
              <a:t>Mgr. Žaneta Gruntová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Škola: </a:t>
            </a:r>
            <a:r>
              <a:rPr lang="cs-CZ" sz="1500" dirty="0">
                <a:solidFill>
                  <a:prstClr val="black"/>
                </a:solidFill>
              </a:rPr>
              <a:t>ZŠ A MŠ Cholina, okres Olomouc, příspěvková organizace, Cholina 35, 783 22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Datum vytvoření: </a:t>
            </a:r>
            <a:r>
              <a:rPr lang="cs-CZ" sz="1500" dirty="0" smtClean="0">
                <a:solidFill>
                  <a:prstClr val="black"/>
                </a:solidFill>
              </a:rPr>
              <a:t>5. 11. </a:t>
            </a:r>
            <a:r>
              <a:rPr lang="cs-CZ" sz="1500" smtClean="0">
                <a:solidFill>
                  <a:prstClr val="black"/>
                </a:solidFill>
              </a:rPr>
              <a:t>2011</a:t>
            </a:r>
            <a:endParaRPr lang="cs-CZ" sz="15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Předmět:  </a:t>
            </a:r>
            <a:r>
              <a:rPr lang="cs-CZ" sz="1500" dirty="0">
                <a:solidFill>
                  <a:prstClr val="black"/>
                </a:solidFill>
              </a:rPr>
              <a:t>Český jazyk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Ročník:  </a:t>
            </a:r>
            <a:r>
              <a:rPr lang="cs-CZ" sz="1500" dirty="0">
                <a:solidFill>
                  <a:prstClr val="black"/>
                </a:solidFill>
              </a:rPr>
              <a:t>třetí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Anotace:  </a:t>
            </a:r>
            <a:r>
              <a:rPr lang="cs-CZ" sz="1500" dirty="0">
                <a:solidFill>
                  <a:prstClr val="black"/>
                </a:solidFill>
              </a:rPr>
              <a:t>Materiál  (DUM) určený k </a:t>
            </a:r>
            <a:r>
              <a:rPr lang="cs-CZ" sz="1500" dirty="0" smtClean="0">
                <a:solidFill>
                  <a:prstClr val="black"/>
                </a:solidFill>
              </a:rPr>
              <a:t>procvičení  </a:t>
            </a:r>
            <a:r>
              <a:rPr lang="cs-CZ" sz="1500" dirty="0" smtClean="0">
                <a:solidFill>
                  <a:prstClr val="black"/>
                </a:solidFill>
              </a:rPr>
              <a:t>abeceda, řazení slov podle abecedy</a:t>
            </a:r>
            <a:r>
              <a:rPr lang="cs-CZ" sz="1500" dirty="0" smtClean="0">
                <a:solidFill>
                  <a:prstClr val="black"/>
                </a:solidFill>
              </a:rPr>
              <a:t>.</a:t>
            </a:r>
            <a:endParaRPr lang="cs-CZ" sz="15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dirty="0">
                <a:solidFill>
                  <a:prstClr val="black"/>
                </a:solidFill>
              </a:rPr>
              <a:t> </a:t>
            </a:r>
            <a:r>
              <a:rPr lang="cs-CZ" sz="1500" dirty="0" smtClean="0">
                <a:solidFill>
                  <a:prstClr val="black"/>
                </a:solidFill>
              </a:rPr>
              <a:t>                  Je </a:t>
            </a:r>
            <a:r>
              <a:rPr lang="cs-CZ" sz="1500" dirty="0">
                <a:solidFill>
                  <a:prstClr val="black"/>
                </a:solidFill>
              </a:rPr>
              <a:t>určen ke společné práci,  která proběhne na interaktivní tabuli. 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Klíčová slova:  </a:t>
            </a:r>
            <a:r>
              <a:rPr lang="cs-CZ" sz="1500" dirty="0" smtClean="0">
                <a:solidFill>
                  <a:prstClr val="black"/>
                </a:solidFill>
              </a:rPr>
              <a:t>abeceda, řazení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Zdroje:  </a:t>
            </a:r>
            <a:r>
              <a:rPr lang="cs-CZ" sz="1500" dirty="0" smtClean="0">
                <a:solidFill>
                  <a:prstClr val="black"/>
                </a:solidFill>
              </a:rPr>
              <a:t>www.microsoft.office.com</a:t>
            </a:r>
            <a:endParaRPr lang="cs-CZ" sz="15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99162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697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Abeceda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2983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Říkej abecedu.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7360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186991" y="2145457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7" name="Obdélník 6"/>
          <p:cNvSpPr/>
          <p:nvPr/>
        </p:nvSpPr>
        <p:spPr>
          <a:xfrm>
            <a:off x="7654138" y="4049390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8" name="Obdélník 7"/>
          <p:cNvSpPr/>
          <p:nvPr/>
        </p:nvSpPr>
        <p:spPr>
          <a:xfrm>
            <a:off x="3934830" y="2177182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9" name="Obdélník 8"/>
          <p:cNvSpPr/>
          <p:nvPr/>
        </p:nvSpPr>
        <p:spPr>
          <a:xfrm>
            <a:off x="1143275" y="4452036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10" name="Obdélník 9"/>
          <p:cNvSpPr/>
          <p:nvPr/>
        </p:nvSpPr>
        <p:spPr>
          <a:xfrm>
            <a:off x="3004152" y="3515932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11" name="Obdélník 10"/>
          <p:cNvSpPr/>
          <p:nvPr/>
        </p:nvSpPr>
        <p:spPr>
          <a:xfrm>
            <a:off x="3939909" y="3100214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12" name="Obdélník 11"/>
          <p:cNvSpPr/>
          <p:nvPr/>
        </p:nvSpPr>
        <p:spPr>
          <a:xfrm>
            <a:off x="5813673" y="3989368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13" name="Obdélník 12"/>
          <p:cNvSpPr/>
          <p:nvPr/>
        </p:nvSpPr>
        <p:spPr>
          <a:xfrm>
            <a:off x="4865508" y="3514929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14" name="Obdélník 13"/>
          <p:cNvSpPr/>
          <p:nvPr/>
        </p:nvSpPr>
        <p:spPr>
          <a:xfrm>
            <a:off x="6742466" y="3527703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15" name="Obdélník 14"/>
          <p:cNvSpPr/>
          <p:nvPr/>
        </p:nvSpPr>
        <p:spPr>
          <a:xfrm>
            <a:off x="2059199" y="4052803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16" name="Obdélník 15"/>
          <p:cNvSpPr/>
          <p:nvPr/>
        </p:nvSpPr>
        <p:spPr>
          <a:xfrm>
            <a:off x="3006949" y="4405352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17" name="Obdélník 16"/>
          <p:cNvSpPr/>
          <p:nvPr/>
        </p:nvSpPr>
        <p:spPr>
          <a:xfrm>
            <a:off x="2051981" y="3113286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18" name="Obdélník 17"/>
          <p:cNvSpPr/>
          <p:nvPr/>
        </p:nvSpPr>
        <p:spPr>
          <a:xfrm>
            <a:off x="1130710" y="3527703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19" name="Obdélník 18"/>
          <p:cNvSpPr/>
          <p:nvPr/>
        </p:nvSpPr>
        <p:spPr>
          <a:xfrm>
            <a:off x="1123095" y="2574334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20" name="Obdélník 19"/>
          <p:cNvSpPr/>
          <p:nvPr/>
        </p:nvSpPr>
        <p:spPr>
          <a:xfrm>
            <a:off x="186991" y="3103274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21" name="Obdélník 20"/>
          <p:cNvSpPr/>
          <p:nvPr/>
        </p:nvSpPr>
        <p:spPr>
          <a:xfrm>
            <a:off x="2998726" y="2560122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22" name="Obdélník 21"/>
          <p:cNvSpPr/>
          <p:nvPr/>
        </p:nvSpPr>
        <p:spPr>
          <a:xfrm>
            <a:off x="1144877" y="5388140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23" name="Obdélník 22"/>
          <p:cNvSpPr/>
          <p:nvPr/>
        </p:nvSpPr>
        <p:spPr>
          <a:xfrm>
            <a:off x="5806455" y="4950321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24" name="Obdélník 23"/>
          <p:cNvSpPr/>
          <p:nvPr/>
        </p:nvSpPr>
        <p:spPr>
          <a:xfrm>
            <a:off x="208773" y="4925472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25" name="Obdélník 24"/>
          <p:cNvSpPr/>
          <p:nvPr/>
        </p:nvSpPr>
        <p:spPr>
          <a:xfrm>
            <a:off x="7672171" y="3116699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26" name="Obdélník 25"/>
          <p:cNvSpPr/>
          <p:nvPr/>
        </p:nvSpPr>
        <p:spPr>
          <a:xfrm>
            <a:off x="5806362" y="3089410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27" name="Obdélník 26"/>
          <p:cNvSpPr/>
          <p:nvPr/>
        </p:nvSpPr>
        <p:spPr>
          <a:xfrm>
            <a:off x="2079379" y="5003865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28" name="Obdélník 27"/>
          <p:cNvSpPr/>
          <p:nvPr/>
        </p:nvSpPr>
        <p:spPr>
          <a:xfrm>
            <a:off x="5787312" y="2139554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29" name="Obdélník 28"/>
          <p:cNvSpPr/>
          <p:nvPr/>
        </p:nvSpPr>
        <p:spPr>
          <a:xfrm>
            <a:off x="7678570" y="4988907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30" name="Obdélník 29"/>
          <p:cNvSpPr/>
          <p:nvPr/>
        </p:nvSpPr>
        <p:spPr>
          <a:xfrm>
            <a:off x="6742466" y="5388140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31" name="Obdélník 30"/>
          <p:cNvSpPr/>
          <p:nvPr/>
        </p:nvSpPr>
        <p:spPr>
          <a:xfrm>
            <a:off x="6734268" y="4465695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32" name="Obdélník 31"/>
          <p:cNvSpPr/>
          <p:nvPr/>
        </p:nvSpPr>
        <p:spPr>
          <a:xfrm>
            <a:off x="6734268" y="2591599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33" name="Obdélník 32"/>
          <p:cNvSpPr/>
          <p:nvPr/>
        </p:nvSpPr>
        <p:spPr>
          <a:xfrm>
            <a:off x="3951201" y="4963505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34" name="Obdélník 33"/>
          <p:cNvSpPr/>
          <p:nvPr/>
        </p:nvSpPr>
        <p:spPr>
          <a:xfrm>
            <a:off x="4865508" y="4452036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35" name="Obdélník 34"/>
          <p:cNvSpPr/>
          <p:nvPr/>
        </p:nvSpPr>
        <p:spPr>
          <a:xfrm>
            <a:off x="3959932" y="4052803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36" name="Obdélník 35"/>
          <p:cNvSpPr/>
          <p:nvPr/>
        </p:nvSpPr>
        <p:spPr>
          <a:xfrm>
            <a:off x="197843" y="3982981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37" name="Obdélník 36"/>
          <p:cNvSpPr/>
          <p:nvPr/>
        </p:nvSpPr>
        <p:spPr>
          <a:xfrm>
            <a:off x="7671538" y="2189956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4851208" y="2578825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5400" b="1"/>
          </a:p>
        </p:txBody>
      </p:sp>
      <p:sp>
        <p:nvSpPr>
          <p:cNvPr id="39" name="Obdélník 38"/>
          <p:cNvSpPr/>
          <p:nvPr/>
        </p:nvSpPr>
        <p:spPr>
          <a:xfrm>
            <a:off x="2048347" y="2164110"/>
            <a:ext cx="936104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171811" y="2123547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A</a:t>
            </a:r>
            <a:endParaRPr lang="cs-CZ" sz="54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133947" y="2572896"/>
            <a:ext cx="914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B</a:t>
            </a:r>
            <a:endParaRPr lang="cs-CZ" sz="54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2050579" y="2177182"/>
            <a:ext cx="914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C</a:t>
            </a:r>
            <a:endParaRPr lang="cs-CZ" sz="54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2984451" y="2568831"/>
            <a:ext cx="9252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Č</a:t>
            </a:r>
            <a:endParaRPr lang="cs-CZ" sz="54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3940256" y="2189956"/>
            <a:ext cx="9252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D</a:t>
            </a:r>
            <a:endParaRPr lang="cs-CZ" sz="54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4851208" y="2591599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Ď</a:t>
            </a:r>
            <a:endParaRPr lang="cs-CZ" sz="54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776460" y="2163193"/>
            <a:ext cx="957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E</a:t>
            </a:r>
            <a:endParaRPr lang="cs-CZ" sz="5400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6735434" y="2597986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F</a:t>
            </a:r>
            <a:endParaRPr lang="cs-CZ" sz="54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7672171" y="2191595"/>
            <a:ext cx="9000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G</a:t>
            </a:r>
            <a:endParaRPr lang="cs-CZ" sz="5400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186991" y="3127708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H</a:t>
            </a:r>
            <a:endParaRPr lang="cs-CZ" sz="54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133947" y="3496226"/>
            <a:ext cx="945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/>
              <a:t>CH</a:t>
            </a:r>
            <a:endParaRPr lang="cs-CZ" sz="48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2079379" y="3126060"/>
            <a:ext cx="88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I</a:t>
            </a:r>
            <a:endParaRPr lang="cs-CZ" sz="54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3015483" y="3557462"/>
            <a:ext cx="9193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J</a:t>
            </a:r>
            <a:endParaRPr lang="cs-CZ" sz="5400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3951201" y="3100512"/>
            <a:ext cx="9000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K</a:t>
            </a:r>
            <a:endParaRPr lang="cs-CZ" sz="5400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4887305" y="3527703"/>
            <a:ext cx="9143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L</a:t>
            </a:r>
            <a:endParaRPr lang="cs-CZ" sz="5400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5806455" y="3075658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M</a:t>
            </a:r>
            <a:endParaRPr lang="cs-CZ" sz="5400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6742559" y="3557462"/>
            <a:ext cx="9360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N</a:t>
            </a:r>
            <a:endParaRPr lang="cs-CZ" sz="5400" b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7678570" y="3114925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Ň</a:t>
            </a:r>
            <a:endParaRPr lang="cs-CZ" sz="5400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186991" y="3970290"/>
            <a:ext cx="9252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O</a:t>
            </a:r>
            <a:endParaRPr lang="cs-CZ" sz="5400" b="1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1143275" y="4495453"/>
            <a:ext cx="9804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P</a:t>
            </a:r>
            <a:endParaRPr lang="cs-CZ" sz="5400" b="1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2123728" y="4049390"/>
            <a:ext cx="8412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Q</a:t>
            </a:r>
            <a:endParaRPr lang="cs-CZ" sz="5400" b="1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3007104" y="4425568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R</a:t>
            </a:r>
            <a:endParaRPr lang="cs-CZ" sz="5400" b="1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3959932" y="4019127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Ř</a:t>
            </a:r>
            <a:endParaRPr lang="cs-CZ" sz="5400" b="1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4896036" y="4480792"/>
            <a:ext cx="9104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S</a:t>
            </a:r>
            <a:endParaRPr lang="cs-CZ" sz="5400" b="1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5813673" y="4052803"/>
            <a:ext cx="909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Š</a:t>
            </a:r>
            <a:endParaRPr lang="cs-CZ" sz="5400" b="1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6749777" y="4457420"/>
            <a:ext cx="9043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T</a:t>
            </a:r>
            <a:endParaRPr lang="cs-CZ" sz="5400" b="1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7678570" y="4079975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Ť</a:t>
            </a:r>
            <a:endParaRPr lang="cs-CZ" sz="5400" b="1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199445" y="4937071"/>
            <a:ext cx="945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U</a:t>
            </a:r>
            <a:endParaRPr lang="cs-CZ" sz="5400" b="1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1143275" y="5431557"/>
            <a:ext cx="905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V</a:t>
            </a:r>
            <a:endParaRPr lang="cs-CZ" sz="5400" b="1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2123728" y="5003865"/>
            <a:ext cx="8917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W</a:t>
            </a:r>
            <a:endParaRPr lang="cs-CZ" sz="5400" b="1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3959932" y="4963505"/>
            <a:ext cx="8912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X</a:t>
            </a:r>
            <a:endParaRPr lang="cs-CZ" sz="5400" b="1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5813673" y="4950321"/>
            <a:ext cx="928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Y</a:t>
            </a:r>
            <a:endParaRPr lang="cs-CZ" sz="5400" b="1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6749777" y="5418373"/>
            <a:ext cx="1062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Z</a:t>
            </a:r>
            <a:endParaRPr lang="cs-CZ" sz="5400" b="1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7678570" y="4988907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Ž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795029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Abeceda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4763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Doplň části abecedy.</a:t>
            </a:r>
          </a:p>
          <a:p>
            <a:pPr marL="0" indent="0">
              <a:buNone/>
            </a:pPr>
            <a:r>
              <a:rPr lang="cs-CZ" sz="4000" b="1" dirty="0" smtClean="0"/>
              <a:t>A  B __  Č   D  Ď __ F  G __  </a:t>
            </a:r>
          </a:p>
          <a:p>
            <a:pPr marL="0" indent="0">
              <a:buNone/>
            </a:pPr>
            <a:r>
              <a:rPr lang="cs-CZ" sz="4000" b="1" dirty="0" smtClean="0"/>
              <a:t>O  P __  R  __  S  Š  __  Ť  U  V  __</a:t>
            </a:r>
          </a:p>
          <a:p>
            <a:pPr marL="0" indent="0">
              <a:buNone/>
            </a:pPr>
            <a:r>
              <a:rPr lang="cs-CZ" sz="4000" b="1" dirty="0" smtClean="0"/>
              <a:t>I  __  K  __  M  __  Ň  __ </a:t>
            </a:r>
          </a:p>
          <a:p>
            <a:pPr marL="0" indent="0">
              <a:buNone/>
            </a:pPr>
            <a:r>
              <a:rPr lang="cs-CZ" sz="4000" b="1" dirty="0" smtClean="0"/>
              <a:t>U  __  W  __  __  Z  __ </a:t>
            </a:r>
          </a:p>
          <a:p>
            <a:pPr marL="0" indent="0">
              <a:buNone/>
            </a:pPr>
            <a:r>
              <a:rPr lang="cs-CZ" sz="4000" b="1" dirty="0" smtClean="0"/>
              <a:t>__  L  __          __ Č  __        __ P  __</a:t>
            </a:r>
            <a:endParaRPr lang="cs-CZ" sz="40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656" y="596191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539702" y="1988840"/>
            <a:ext cx="4400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872880" y="1989991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E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64088" y="1988840"/>
            <a:ext cx="3960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H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539702" y="2696726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Q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810322" y="2695942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Ř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80620" y="2699762"/>
            <a:ext cx="339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T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732240" y="2699762"/>
            <a:ext cx="411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W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04839" y="3417907"/>
            <a:ext cx="3545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J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195736" y="3420020"/>
            <a:ext cx="470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L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626768" y="343165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N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004048" y="3431658"/>
            <a:ext cx="216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213148" y="4157799"/>
            <a:ext cx="3265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558294" y="4157799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X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242370" y="4157799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Y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572000" y="4168749"/>
            <a:ext cx="3240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Ž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11560" y="4953362"/>
            <a:ext cx="395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K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783072" y="4953362"/>
            <a:ext cx="3932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M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395800" y="494005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608004" y="4940054"/>
            <a:ext cx="288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012160" y="4940054"/>
            <a:ext cx="37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143328" y="4924402"/>
            <a:ext cx="288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Q</a:t>
            </a:r>
            <a:endParaRPr lang="cs-CZ" sz="4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074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85192" y="188640"/>
            <a:ext cx="8229600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Abeceda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Seřaď jména dívek podle abecedy.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7360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56109" y="5311880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DANIELA, MARKÉTA, ADÉLA, ELIŠKA, JULIE, VĚRA, KRISTÝNA, ZUZANA, SÁRA, HANA, ŽANETA, PETRA, TEREZA, NORA, RADKA, BROŇA, ŠÁRKA, XENIE</a:t>
            </a:r>
            <a:endParaRPr lang="cs-CZ" sz="2000" b="1" dirty="0"/>
          </a:p>
        </p:txBody>
      </p:sp>
      <p:sp>
        <p:nvSpPr>
          <p:cNvPr id="8" name="Obdélník s odříznutým příčným rohem 7"/>
          <p:cNvSpPr/>
          <p:nvPr/>
        </p:nvSpPr>
        <p:spPr>
          <a:xfrm>
            <a:off x="467544" y="1834741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9" name="Obdélník s odříznutým příčným rohem 8"/>
          <p:cNvSpPr/>
          <p:nvPr/>
        </p:nvSpPr>
        <p:spPr>
          <a:xfrm>
            <a:off x="2051720" y="2338797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10" name="Obdélník s odříznutým příčným rohem 9"/>
          <p:cNvSpPr/>
          <p:nvPr/>
        </p:nvSpPr>
        <p:spPr>
          <a:xfrm>
            <a:off x="3573066" y="1952045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11" name="Obdélník s odříznutým příčným rohem 10"/>
          <p:cNvSpPr/>
          <p:nvPr/>
        </p:nvSpPr>
        <p:spPr>
          <a:xfrm>
            <a:off x="6654552" y="2019407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12" name="Obdélník s odříznutým příčným rohem 11"/>
          <p:cNvSpPr/>
          <p:nvPr/>
        </p:nvSpPr>
        <p:spPr>
          <a:xfrm>
            <a:off x="539552" y="2736915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13" name="Obdélník s odříznutým příčným rohem 12"/>
          <p:cNvSpPr/>
          <p:nvPr/>
        </p:nvSpPr>
        <p:spPr>
          <a:xfrm>
            <a:off x="2123728" y="3240971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14" name="Obdélník s odříznutým příčným rohem 13"/>
          <p:cNvSpPr/>
          <p:nvPr/>
        </p:nvSpPr>
        <p:spPr>
          <a:xfrm>
            <a:off x="5220072" y="3354177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15" name="Obdélník s odříznutým příčným rohem 14"/>
          <p:cNvSpPr/>
          <p:nvPr/>
        </p:nvSpPr>
        <p:spPr>
          <a:xfrm>
            <a:off x="5157242" y="2456101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16" name="Obdélník s odříznutým příčným rohem 15"/>
          <p:cNvSpPr/>
          <p:nvPr/>
        </p:nvSpPr>
        <p:spPr>
          <a:xfrm>
            <a:off x="3635896" y="2842853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17" name="Obdélník s odříznutým příčným rohem 16"/>
          <p:cNvSpPr/>
          <p:nvPr/>
        </p:nvSpPr>
        <p:spPr>
          <a:xfrm>
            <a:off x="6741418" y="2960157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18" name="TextovéPole 17"/>
          <p:cNvSpPr txBox="1"/>
          <p:nvPr/>
        </p:nvSpPr>
        <p:spPr>
          <a:xfrm>
            <a:off x="467544" y="1834741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ADÉLA</a:t>
            </a:r>
            <a:endParaRPr lang="cs-CZ" sz="2400" b="1" dirty="0"/>
          </a:p>
        </p:txBody>
      </p:sp>
      <p:sp>
        <p:nvSpPr>
          <p:cNvPr id="19" name="Obdélník s odříznutým příčným rohem 18"/>
          <p:cNvSpPr/>
          <p:nvPr/>
        </p:nvSpPr>
        <p:spPr>
          <a:xfrm>
            <a:off x="2203376" y="4133131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20" name="Obdélník s odříznutým příčným rohem 19"/>
          <p:cNvSpPr/>
          <p:nvPr/>
        </p:nvSpPr>
        <p:spPr>
          <a:xfrm>
            <a:off x="6796286" y="3860912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21" name="Obdélník s odříznutým příčným rohem 20"/>
          <p:cNvSpPr/>
          <p:nvPr/>
        </p:nvSpPr>
        <p:spPr>
          <a:xfrm>
            <a:off x="3707904" y="3745027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22" name="Obdélník s odříznutým příčným rohem 21"/>
          <p:cNvSpPr/>
          <p:nvPr/>
        </p:nvSpPr>
        <p:spPr>
          <a:xfrm>
            <a:off x="619944" y="3640485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24" name="Obdélník s odříznutým příčným rohem 23"/>
          <p:cNvSpPr/>
          <p:nvPr/>
        </p:nvSpPr>
        <p:spPr>
          <a:xfrm>
            <a:off x="6876678" y="4725144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25" name="Obdélník s odříznutým příčným rohem 24"/>
          <p:cNvSpPr/>
          <p:nvPr/>
        </p:nvSpPr>
        <p:spPr>
          <a:xfrm>
            <a:off x="3788296" y="4648597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26" name="Obdélník s odříznutým příčným rohem 25"/>
          <p:cNvSpPr/>
          <p:nvPr/>
        </p:nvSpPr>
        <p:spPr>
          <a:xfrm>
            <a:off x="683568" y="4592191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27" name="Obdélník s odříznutým příčným rohem 26"/>
          <p:cNvSpPr/>
          <p:nvPr/>
        </p:nvSpPr>
        <p:spPr>
          <a:xfrm>
            <a:off x="5292080" y="4221088"/>
            <a:ext cx="1584176" cy="50405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28" name="TextovéPole 27"/>
          <p:cNvSpPr txBox="1"/>
          <p:nvPr/>
        </p:nvSpPr>
        <p:spPr>
          <a:xfrm>
            <a:off x="2051720" y="2338797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BROŇA</a:t>
            </a:r>
            <a:endParaRPr lang="cs-CZ" sz="24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573066" y="1952045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DANIELA</a:t>
            </a:r>
            <a:endParaRPr lang="cs-CZ" sz="24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157242" y="2456101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ELIŠKA</a:t>
            </a:r>
            <a:endParaRPr lang="cs-CZ" sz="24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654552" y="2019407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HANA</a:t>
            </a:r>
            <a:endParaRPr lang="cs-CZ" sz="24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39552" y="2708129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JULIE</a:t>
            </a:r>
            <a:endParaRPr lang="cs-CZ" sz="24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2204120" y="3240971"/>
            <a:ext cx="143177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300" b="1" dirty="0" smtClean="0"/>
              <a:t>KRISTÝNA</a:t>
            </a:r>
            <a:endParaRPr lang="cs-CZ" sz="23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707904" y="2825433"/>
            <a:ext cx="1449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MARKÉTA</a:t>
            </a:r>
            <a:endParaRPr lang="cs-CZ" sz="24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292080" y="3346909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NORA</a:t>
            </a:r>
            <a:endParaRPr lang="cs-CZ" sz="24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749380" y="2977580"/>
            <a:ext cx="157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PETRA</a:t>
            </a:r>
            <a:endParaRPr lang="cs-CZ" sz="24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19944" y="3640485"/>
            <a:ext cx="16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RADKA</a:t>
            </a:r>
            <a:endParaRPr lang="cs-CZ" sz="24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204120" y="411294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SÁRA</a:t>
            </a:r>
            <a:endParaRPr lang="cs-CZ" sz="2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3707904" y="3716241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ŠÁRKA</a:t>
            </a:r>
            <a:endParaRPr lang="cs-CZ" sz="24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5372472" y="4249083"/>
            <a:ext cx="1504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TEREZA</a:t>
            </a:r>
            <a:endParaRPr lang="cs-CZ" sz="24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6804248" y="3858233"/>
            <a:ext cx="1521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VĚRA</a:t>
            </a:r>
            <a:endParaRPr lang="cs-CZ" sz="24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55576" y="4592191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XENIE</a:t>
            </a:r>
            <a:endParaRPr lang="cs-CZ" sz="24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3788296" y="4618415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ZUZANA</a:t>
            </a:r>
            <a:endParaRPr lang="cs-CZ" sz="24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6876678" y="4725144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ŽANETA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162481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Abeceda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8944" y="12473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Seřaď názvy zvířat podle abecedy.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7360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7504" y="5517232"/>
            <a:ext cx="8892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VEVERKA, ZAJÍC, SRNA, JELEN, PRASE, OREL, KŘEČEK, ŽÍŽALA, DANĚK,RORÝS , </a:t>
            </a:r>
            <a:endParaRPr lang="cs-CZ" sz="2800" b="1" dirty="0"/>
          </a:p>
        </p:txBody>
      </p:sp>
      <p:sp>
        <p:nvSpPr>
          <p:cNvPr id="7" name="Obláček 6"/>
          <p:cNvSpPr/>
          <p:nvPr/>
        </p:nvSpPr>
        <p:spPr>
          <a:xfrm>
            <a:off x="755576" y="1916832"/>
            <a:ext cx="1584176" cy="936104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800" b="1"/>
          </a:p>
        </p:txBody>
      </p:sp>
      <p:sp>
        <p:nvSpPr>
          <p:cNvPr id="8" name="Obláček 7"/>
          <p:cNvSpPr/>
          <p:nvPr/>
        </p:nvSpPr>
        <p:spPr>
          <a:xfrm>
            <a:off x="4788024" y="1916832"/>
            <a:ext cx="1584176" cy="936104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800" b="1"/>
          </a:p>
        </p:txBody>
      </p:sp>
      <p:sp>
        <p:nvSpPr>
          <p:cNvPr id="9" name="Obláček 8"/>
          <p:cNvSpPr/>
          <p:nvPr/>
        </p:nvSpPr>
        <p:spPr>
          <a:xfrm>
            <a:off x="2785170" y="1916832"/>
            <a:ext cx="1584176" cy="936104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800" b="1"/>
          </a:p>
        </p:txBody>
      </p:sp>
      <p:sp>
        <p:nvSpPr>
          <p:cNvPr id="10" name="Obláček 9"/>
          <p:cNvSpPr/>
          <p:nvPr/>
        </p:nvSpPr>
        <p:spPr>
          <a:xfrm>
            <a:off x="1691680" y="2915047"/>
            <a:ext cx="1584176" cy="936104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800" b="1"/>
          </a:p>
        </p:txBody>
      </p:sp>
      <p:sp>
        <p:nvSpPr>
          <p:cNvPr id="11" name="Obláček 10"/>
          <p:cNvSpPr/>
          <p:nvPr/>
        </p:nvSpPr>
        <p:spPr>
          <a:xfrm>
            <a:off x="3635896" y="2994484"/>
            <a:ext cx="1584176" cy="936104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800" b="1"/>
          </a:p>
        </p:txBody>
      </p:sp>
      <p:sp>
        <p:nvSpPr>
          <p:cNvPr id="12" name="Obláček 11"/>
          <p:cNvSpPr/>
          <p:nvPr/>
        </p:nvSpPr>
        <p:spPr>
          <a:xfrm>
            <a:off x="5580112" y="2915047"/>
            <a:ext cx="1584176" cy="936104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800" b="1"/>
          </a:p>
        </p:txBody>
      </p:sp>
      <p:sp>
        <p:nvSpPr>
          <p:cNvPr id="13" name="Obláček 12"/>
          <p:cNvSpPr/>
          <p:nvPr/>
        </p:nvSpPr>
        <p:spPr>
          <a:xfrm>
            <a:off x="844352" y="4115197"/>
            <a:ext cx="1584176" cy="936104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800" b="1"/>
          </a:p>
        </p:txBody>
      </p:sp>
      <p:sp>
        <p:nvSpPr>
          <p:cNvPr id="14" name="Obláček 13"/>
          <p:cNvSpPr/>
          <p:nvPr/>
        </p:nvSpPr>
        <p:spPr>
          <a:xfrm>
            <a:off x="2733328" y="4115197"/>
            <a:ext cx="1584176" cy="936104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800" b="1"/>
          </a:p>
        </p:txBody>
      </p:sp>
      <p:sp>
        <p:nvSpPr>
          <p:cNvPr id="15" name="Obláček 14"/>
          <p:cNvSpPr/>
          <p:nvPr/>
        </p:nvSpPr>
        <p:spPr>
          <a:xfrm>
            <a:off x="4644008" y="4115197"/>
            <a:ext cx="1584176" cy="936104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800" b="1"/>
          </a:p>
        </p:txBody>
      </p:sp>
      <p:sp>
        <p:nvSpPr>
          <p:cNvPr id="16" name="Obláček 15"/>
          <p:cNvSpPr/>
          <p:nvPr/>
        </p:nvSpPr>
        <p:spPr>
          <a:xfrm>
            <a:off x="6516216" y="4115197"/>
            <a:ext cx="1584176" cy="936104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800" b="1"/>
          </a:p>
        </p:txBody>
      </p:sp>
      <p:sp>
        <p:nvSpPr>
          <p:cNvPr id="17" name="TextovéPole 16"/>
          <p:cNvSpPr txBox="1"/>
          <p:nvPr/>
        </p:nvSpPr>
        <p:spPr>
          <a:xfrm>
            <a:off x="844352" y="2097316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DANĚK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860576" y="2101498"/>
            <a:ext cx="1329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JELEN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866109" y="212327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KŘEČEK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835696" y="3140968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OREL</a:t>
            </a:r>
            <a:endParaRPr lang="cs-CZ" sz="28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682952" y="3121489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RORÝS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971600" y="4293096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SRNA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707904" y="3198433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PRASE</a:t>
            </a:r>
            <a:endParaRPr lang="cs-CZ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733328" y="4293096"/>
            <a:ext cx="1637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VEVERKA</a:t>
            </a:r>
            <a:endParaRPr lang="cs-CZ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788024" y="4293096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ZAJÍC</a:t>
            </a:r>
            <a:endParaRPr lang="cs-CZ" sz="28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588224" y="4321639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ŽÍŽALA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646877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20" grpId="0"/>
      <p:bldP spid="22" grpId="0"/>
      <p:bldP spid="23" grpId="0"/>
      <p:bldP spid="25" grpId="0"/>
      <p:bldP spid="26" grpId="0"/>
      <p:bldP spid="28" grpId="0"/>
    </p:bldLst>
  </p:timing>
</p:sld>
</file>

<file path=ppt/theme/theme1.xml><?xml version="1.0" encoding="utf-8"?>
<a:theme xmlns:a="http://schemas.openxmlformats.org/drawingml/2006/main" name="Motiv systému Office">
  <a:themeElements>
    <a:clrScheme name="Vlastní 2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E36363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</TotalTime>
  <Words>316</Words>
  <Application>Microsoft Office PowerPoint</Application>
  <PresentationFormat>Předvádění na obrazovce (4:3)</PresentationFormat>
  <Paragraphs>114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 Abeceda</vt:lpstr>
      <vt:lpstr>Abeceda</vt:lpstr>
      <vt:lpstr>Abeceda</vt:lpstr>
      <vt:lpstr>Abeceda</vt:lpstr>
      <vt:lpstr>Abeceda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Abeceda</dc:title>
  <dc:creator>Zaneta</dc:creator>
  <cp:lastModifiedBy>PC-0C4S</cp:lastModifiedBy>
  <cp:revision>17</cp:revision>
  <dcterms:created xsi:type="dcterms:W3CDTF">2012-09-30T19:56:26Z</dcterms:created>
  <dcterms:modified xsi:type="dcterms:W3CDTF">2012-11-10T11:08:13Z</dcterms:modified>
</cp:coreProperties>
</file>