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2" r:id="rId3"/>
    <p:sldId id="263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100" d="100"/>
          <a:sy n="100" d="100"/>
        </p:scale>
        <p:origin x="-510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C07D6-560C-4C9F-8181-084FBFEA7327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F9E1F-03DB-4D23-8D5F-E6DC05B47D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94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7F9E1F-03DB-4D23-8D5F-E6DC05B47D6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960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36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14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4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9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358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676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989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8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418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7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403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4DD35-9B28-4802-AC4A-61347FF10775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0DB9F-8C2C-4031-AEDD-349BAF7E17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8387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Skupiny DĚ, TĚ, NĚ, BĚ, PĚ, VĚ, MĚ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47637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lvl="0" indent="0" algn="ctr">
              <a:buNone/>
            </a:pPr>
            <a:r>
              <a:rPr lang="cs-CZ" sz="1500" b="1" dirty="0">
                <a:solidFill>
                  <a:prstClr val="black"/>
                </a:solidFill>
              </a:rPr>
              <a:t>Jazyk a jazyková komunikace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Číslo projektu:  </a:t>
            </a:r>
            <a:r>
              <a:rPr lang="cs-CZ" sz="15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Šablona:  </a:t>
            </a:r>
            <a:r>
              <a:rPr lang="cs-CZ" sz="15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Název:  </a:t>
            </a:r>
            <a:r>
              <a:rPr lang="cs-CZ" sz="1500" dirty="0" smtClean="0">
                <a:solidFill>
                  <a:prstClr val="black"/>
                </a:solidFill>
              </a:rPr>
              <a:t>VY_32_INOVACE_02_SKUPINY DĚ, TĚ, NĚ, BĚ, PĚ, VĚ, MĚ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Sada: </a:t>
            </a:r>
            <a:r>
              <a:rPr lang="cs-CZ" sz="1500" dirty="0" smtClean="0">
                <a:solidFill>
                  <a:prstClr val="black"/>
                </a:solidFill>
              </a:rPr>
              <a:t>3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Druh materiálu:  </a:t>
            </a:r>
            <a:r>
              <a:rPr lang="cs-CZ" sz="1500" dirty="0">
                <a:solidFill>
                  <a:prstClr val="black"/>
                </a:solidFill>
              </a:rPr>
              <a:t>DUM ČJ č. </a:t>
            </a:r>
            <a:r>
              <a:rPr lang="cs-CZ" sz="1500" dirty="0" smtClean="0">
                <a:solidFill>
                  <a:prstClr val="black"/>
                </a:solidFill>
              </a:rPr>
              <a:t>2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Jméno autora:  </a:t>
            </a:r>
            <a:r>
              <a:rPr lang="cs-CZ" sz="15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Škola: </a:t>
            </a:r>
            <a:r>
              <a:rPr lang="cs-CZ" sz="15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Datum vytvoření: </a:t>
            </a:r>
            <a:r>
              <a:rPr lang="cs-CZ" sz="1500" dirty="0" smtClean="0">
                <a:solidFill>
                  <a:prstClr val="black"/>
                </a:solidFill>
              </a:rPr>
              <a:t>5. 11. </a:t>
            </a:r>
            <a:r>
              <a:rPr lang="cs-CZ" sz="1500" smtClean="0">
                <a:solidFill>
                  <a:prstClr val="black"/>
                </a:solidFill>
              </a:rPr>
              <a:t>2011</a:t>
            </a:r>
            <a:endParaRPr lang="cs-CZ" sz="15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Předmět:  </a:t>
            </a:r>
            <a:r>
              <a:rPr lang="cs-CZ" sz="15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Ročník:  </a:t>
            </a:r>
            <a:r>
              <a:rPr lang="cs-CZ" sz="15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Anotace:  </a:t>
            </a:r>
            <a:r>
              <a:rPr lang="cs-CZ" sz="1500" dirty="0">
                <a:solidFill>
                  <a:prstClr val="black"/>
                </a:solidFill>
              </a:rPr>
              <a:t>Materiál  (DUM) určený k </a:t>
            </a:r>
            <a:r>
              <a:rPr lang="cs-CZ" sz="1500" dirty="0" smtClean="0">
                <a:solidFill>
                  <a:prstClr val="black"/>
                </a:solidFill>
              </a:rPr>
              <a:t>procvičení  slov se skupinami </a:t>
            </a:r>
            <a:r>
              <a:rPr lang="cs-CZ" sz="1500" dirty="0" err="1" smtClean="0">
                <a:solidFill>
                  <a:prstClr val="black"/>
                </a:solidFill>
              </a:rPr>
              <a:t>dě</a:t>
            </a:r>
            <a:r>
              <a:rPr lang="cs-CZ" sz="1500" dirty="0" smtClean="0">
                <a:solidFill>
                  <a:prstClr val="black"/>
                </a:solidFill>
              </a:rPr>
              <a:t>, tě, ně, </a:t>
            </a:r>
            <a:r>
              <a:rPr lang="cs-CZ" sz="1500" dirty="0" err="1" smtClean="0">
                <a:solidFill>
                  <a:prstClr val="black"/>
                </a:solidFill>
              </a:rPr>
              <a:t>bě</a:t>
            </a:r>
            <a:r>
              <a:rPr lang="cs-CZ" sz="1500" dirty="0" smtClean="0">
                <a:solidFill>
                  <a:prstClr val="black"/>
                </a:solidFill>
              </a:rPr>
              <a:t>, </a:t>
            </a:r>
            <a:r>
              <a:rPr lang="cs-CZ" sz="1500" dirty="0" err="1" smtClean="0">
                <a:solidFill>
                  <a:prstClr val="black"/>
                </a:solidFill>
              </a:rPr>
              <a:t>pě</a:t>
            </a:r>
            <a:r>
              <a:rPr lang="cs-CZ" sz="1500" dirty="0" smtClean="0">
                <a:solidFill>
                  <a:prstClr val="black"/>
                </a:solidFill>
              </a:rPr>
              <a:t>, </a:t>
            </a:r>
            <a:r>
              <a:rPr lang="cs-CZ" sz="1500" dirty="0" err="1" smtClean="0">
                <a:solidFill>
                  <a:prstClr val="black"/>
                </a:solidFill>
              </a:rPr>
              <a:t>vě</a:t>
            </a:r>
            <a:r>
              <a:rPr lang="cs-CZ" sz="1500" dirty="0" smtClean="0">
                <a:solidFill>
                  <a:prstClr val="black"/>
                </a:solidFill>
              </a:rPr>
              <a:t>, mě</a:t>
            </a:r>
            <a:r>
              <a:rPr lang="cs-CZ" sz="1500" dirty="0">
                <a:solidFill>
                  <a:prstClr val="black"/>
                </a:solidFill>
              </a:rPr>
              <a:t>.</a:t>
            </a:r>
            <a:endParaRPr lang="cs-CZ" sz="15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dirty="0">
                <a:solidFill>
                  <a:prstClr val="black"/>
                </a:solidFill>
              </a:rPr>
              <a:t> </a:t>
            </a:r>
            <a:r>
              <a:rPr lang="cs-CZ" sz="1500" dirty="0" smtClean="0">
                <a:solidFill>
                  <a:prstClr val="black"/>
                </a:solidFill>
              </a:rPr>
              <a:t>                  Je </a:t>
            </a:r>
            <a:r>
              <a:rPr lang="cs-CZ" sz="1500" dirty="0">
                <a:solidFill>
                  <a:prstClr val="black"/>
                </a:solidFill>
              </a:rPr>
              <a:t>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Klíčová slova:  </a:t>
            </a:r>
            <a:r>
              <a:rPr lang="cs-CZ" sz="1500" dirty="0" smtClean="0">
                <a:solidFill>
                  <a:prstClr val="black"/>
                </a:solidFill>
              </a:rPr>
              <a:t>slova se skupinami </a:t>
            </a:r>
            <a:r>
              <a:rPr lang="cs-CZ" sz="1500" dirty="0" err="1" smtClean="0">
                <a:solidFill>
                  <a:prstClr val="black"/>
                </a:solidFill>
              </a:rPr>
              <a:t>dě</a:t>
            </a:r>
            <a:r>
              <a:rPr lang="cs-CZ" sz="1500" dirty="0" smtClean="0">
                <a:solidFill>
                  <a:prstClr val="black"/>
                </a:solidFill>
              </a:rPr>
              <a:t>, tě, ně, </a:t>
            </a:r>
            <a:r>
              <a:rPr lang="cs-CZ" sz="1500" dirty="0" err="1" smtClean="0">
                <a:solidFill>
                  <a:prstClr val="black"/>
                </a:solidFill>
              </a:rPr>
              <a:t>bě</a:t>
            </a:r>
            <a:r>
              <a:rPr lang="cs-CZ" sz="1500" dirty="0" smtClean="0">
                <a:solidFill>
                  <a:prstClr val="black"/>
                </a:solidFill>
              </a:rPr>
              <a:t>, </a:t>
            </a:r>
            <a:r>
              <a:rPr lang="cs-CZ" sz="1500" dirty="0" err="1" smtClean="0">
                <a:solidFill>
                  <a:prstClr val="black"/>
                </a:solidFill>
              </a:rPr>
              <a:t>pě</a:t>
            </a:r>
            <a:r>
              <a:rPr lang="cs-CZ" sz="1500" dirty="0" smtClean="0">
                <a:solidFill>
                  <a:prstClr val="black"/>
                </a:solidFill>
              </a:rPr>
              <a:t>, </a:t>
            </a:r>
            <a:r>
              <a:rPr lang="cs-CZ" sz="1500" dirty="0" err="1" smtClean="0">
                <a:solidFill>
                  <a:prstClr val="black"/>
                </a:solidFill>
              </a:rPr>
              <a:t>vě</a:t>
            </a:r>
            <a:r>
              <a:rPr lang="cs-CZ" sz="1500" dirty="0" smtClean="0">
                <a:solidFill>
                  <a:prstClr val="black"/>
                </a:solidFill>
              </a:rPr>
              <a:t>, mě</a:t>
            </a:r>
            <a:endParaRPr lang="cs-CZ" sz="15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500" b="1" dirty="0">
                <a:solidFill>
                  <a:prstClr val="black"/>
                </a:solidFill>
              </a:rPr>
              <a:t>Zdroje:  </a:t>
            </a:r>
            <a:r>
              <a:rPr lang="cs-CZ" sz="1500" dirty="0" smtClean="0">
                <a:solidFill>
                  <a:prstClr val="black"/>
                </a:solidFill>
              </a:rPr>
              <a:t>www.microsoft.office.com</a:t>
            </a:r>
            <a:endParaRPr lang="cs-CZ" sz="15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93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547" y="127399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Doplň slova k obrázkům – mláďata zvířat. </a:t>
            </a:r>
            <a:endParaRPr lang="cs-CZ" sz="28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3547" y="116632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Skupiny DĚ, TĚ, NĚ, BĚ, PĚ, VĚ, MĚ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99162"/>
            <a:ext cx="4752528" cy="84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821507" cy="1821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269" y="1700808"/>
            <a:ext cx="1969368" cy="1969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675457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75084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43" y="3670176"/>
            <a:ext cx="1893515" cy="1959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269" y="3556485"/>
            <a:ext cx="1922909" cy="1922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356" y="3125578"/>
            <a:ext cx="1850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SLŮ</a:t>
            </a:r>
            <a:r>
              <a:rPr lang="cs-CZ" sz="2800" b="1" dirty="0" smtClean="0">
                <a:solidFill>
                  <a:srgbClr val="FF0000"/>
                </a:solidFill>
              </a:rPr>
              <a:t>NĚ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58728" y="3212976"/>
            <a:ext cx="1922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HŘÍ</a:t>
            </a:r>
            <a:r>
              <a:rPr lang="cs-CZ" sz="2800" b="1" dirty="0" smtClean="0">
                <a:solidFill>
                  <a:srgbClr val="FF0000"/>
                </a:solidFill>
              </a:rPr>
              <a:t>BĚ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321297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KACH</a:t>
            </a:r>
            <a:r>
              <a:rPr lang="cs-CZ" sz="2800" b="1" dirty="0" smtClean="0">
                <a:solidFill>
                  <a:srgbClr val="FF0000"/>
                </a:solidFill>
              </a:rPr>
              <a:t>NĚ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30120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MEDVÍ</a:t>
            </a:r>
            <a:r>
              <a:rPr lang="cs-CZ" sz="2800" b="1" dirty="0" smtClean="0">
                <a:solidFill>
                  <a:srgbClr val="FF0000"/>
                </a:solidFill>
              </a:rPr>
              <a:t>DĚ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58728" y="5301208"/>
            <a:ext cx="19229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JEH</a:t>
            </a:r>
            <a:r>
              <a:rPr lang="cs-CZ" sz="2800" b="1" dirty="0" smtClean="0">
                <a:solidFill>
                  <a:srgbClr val="FF0000"/>
                </a:solidFill>
              </a:rPr>
              <a:t>NĚ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524256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Š</a:t>
            </a:r>
            <a:r>
              <a:rPr lang="cs-CZ" sz="2800" b="1" dirty="0" smtClean="0">
                <a:solidFill>
                  <a:srgbClr val="FF0000"/>
                </a:solidFill>
              </a:rPr>
              <a:t>TĚNĚ</a:t>
            </a:r>
            <a:r>
              <a:rPr lang="cs-CZ" sz="2800" b="1" dirty="0" smtClean="0"/>
              <a:t> A KO</a:t>
            </a:r>
            <a:r>
              <a:rPr lang="cs-CZ" sz="2800" b="1" dirty="0" smtClean="0">
                <a:solidFill>
                  <a:srgbClr val="FF0000"/>
                </a:solidFill>
              </a:rPr>
              <a:t>TĚ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868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6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9085148"/>
              </p:ext>
            </p:extLst>
          </p:nvPr>
        </p:nvGraphicFramePr>
        <p:xfrm>
          <a:off x="251519" y="1602080"/>
          <a:ext cx="8640961" cy="3627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4423"/>
                <a:gridCol w="1234423"/>
                <a:gridCol w="1234423"/>
                <a:gridCol w="1234423"/>
                <a:gridCol w="1234423"/>
                <a:gridCol w="1234423"/>
                <a:gridCol w="1234423"/>
              </a:tblGrid>
              <a:tr h="452622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DĚ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TĚ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NĚ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BĚ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PĚ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VĚ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MĚ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  <a:tr h="452622"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0811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Skupiny DĚ, TĚ, NĚ, BĚ, PĚ, VĚ, MĚ</a:t>
            </a:r>
            <a:endParaRPr lang="cs-CZ" sz="2800" b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5266" y="6036568"/>
            <a:ext cx="4752528" cy="821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5229200"/>
            <a:ext cx="9252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KÁDĚ,KOLOBĚH,VĚRA,DÍTĚ,ŽÁKYNĚ,OBĚD,DOSPĚLÁ,SVĚTLO,MĚSÍC,VĚNO,PĚNA,HRÁBĚ,ZEMĚ, LODĚ,ZBYNĚK,PĚST,MÁMĚ,MĚŠEC,BĚTA,SUKNĚ,HVĚZDA,ZÁSTĚRA, DĚDA,KOŠTĚ, PĚŠINA, VĚDEC  PĚTKA,MĚSTO,POUŠTĚ,DĚLO,TĚLO,DĚKUJI,TĚSTO,SÁNĚ,POUPĚ, BĚŽEC, VĚTA, TEPLOMĚR, DĚTI, VŮNĚ,BĚLÁSEK,SKŘÍNĚ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543" y="1052736"/>
            <a:ext cx="3629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Zařaď slova do tabulky.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5939" y="3669348"/>
            <a:ext cx="1208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DĚLO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3338" y="471340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DĚTI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196" y="316827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DĚDA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9890" y="418866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DĚKUJI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338" y="2649999"/>
            <a:ext cx="1208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LODĚ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9234" y="2132856"/>
            <a:ext cx="12080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KÁDĚ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95500" y="4190345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TĚLO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316827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KOŠTĚ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212766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DÍTĚ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68165" y="471313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TĚSTO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96157" y="2649999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ZÁSTĚRA 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01230" y="366934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POUŠTĚ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25366" y="366934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SÁNĚ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05522" y="212766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ŽÁKYNĚ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714278" y="3171721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SUKNĚ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725366" y="431302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VŮNĚ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34866" y="4754877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SKŘÍNĚ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05522" y="263691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ZBYNĚK</a:t>
            </a:r>
            <a:endParaRPr lang="cs-CZ" sz="2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53458" y="3168273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HRÁBĚ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953483" y="419909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BĚŽEC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87366" y="263691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OBĚD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59932" y="366934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BĚTA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48361" y="4721915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BĚLÁSEK</a:t>
            </a:r>
            <a:endParaRPr lang="cs-CZ" sz="2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59932" y="213285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KOLOBĚH</a:t>
            </a:r>
            <a:endParaRPr lang="cs-CZ" sz="2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84068" y="417114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PĚTKA</a:t>
            </a:r>
            <a:endParaRPr lang="cs-CZ" sz="20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220072" y="264503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PĚNA</a:t>
            </a:r>
            <a:endParaRPr lang="cs-CZ" sz="2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186697" y="473750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POUPĚ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220072" y="364502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PĚŠINA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184068" y="213285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DOSPĚLÁ</a:t>
            </a:r>
            <a:endParaRPr lang="cs-CZ" sz="2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164782" y="3171721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PĚST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432351" y="417114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VĚDEC</a:t>
            </a:r>
            <a:endParaRPr lang="cs-CZ" sz="2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432351" y="3171721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VĚNO</a:t>
            </a:r>
            <a:endParaRPr lang="cs-CZ" sz="2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432351" y="4731187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VĚTA</a:t>
            </a:r>
            <a:endParaRPr lang="cs-CZ" sz="2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409506" y="212766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VĚRA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432351" y="366934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HVĚZDA</a:t>
            </a:r>
            <a:endParaRPr lang="cs-CZ" sz="20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444208" y="264503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SVĚTLO</a:t>
            </a:r>
            <a:endParaRPr lang="cs-CZ" sz="20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656487" y="368115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MĚŠEC</a:t>
            </a:r>
            <a:endParaRPr lang="cs-CZ" sz="2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656487" y="264503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ZEMĚ</a:t>
            </a:r>
            <a:endParaRPr lang="cs-CZ" sz="2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684193" y="3261718"/>
            <a:ext cx="11746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MÁMĚ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647817" y="418510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MĚSTO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656487" y="212703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MĚSÍC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530727" y="4713134"/>
            <a:ext cx="14756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TEPLOMĚR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99979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278</Words>
  <Application>Microsoft Office PowerPoint</Application>
  <PresentationFormat>Předvádění na obrazovce (4:3)</PresentationFormat>
  <Paragraphs>77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Skupiny DĚ, TĚ, NĚ, BĚ, PĚ, VĚ, MĚ</vt:lpstr>
      <vt:lpstr>Skupiny DĚ, TĚ, NĚ, BĚ, PĚ, VĚ, MĚ</vt:lpstr>
      <vt:lpstr>Skupiny DĚ, TĚ, NĚ, BĚ, PĚ, VĚ, MĚ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Abeceda</dc:title>
  <dc:creator>Zaneta</dc:creator>
  <cp:lastModifiedBy>PC-0C4S</cp:lastModifiedBy>
  <cp:revision>23</cp:revision>
  <dcterms:created xsi:type="dcterms:W3CDTF">2012-09-30T19:56:26Z</dcterms:created>
  <dcterms:modified xsi:type="dcterms:W3CDTF">2012-11-10T11:08:53Z</dcterms:modified>
</cp:coreProperties>
</file>