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4" r:id="rId3"/>
    <p:sldId id="265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Samohlásky u-ů-ú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VY_32_INOVACE_03_SAMOHLÁSKY U-Ů-Ú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3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6. 11.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 slov se samohláskami u, ů, </a:t>
            </a:r>
            <a:r>
              <a:rPr lang="cs-CZ" sz="1500" dirty="0" err="1" smtClean="0">
                <a:solidFill>
                  <a:prstClr val="black"/>
                </a:solidFill>
              </a:rPr>
              <a:t>ú.</a:t>
            </a:r>
            <a:endParaRPr lang="cs-CZ" sz="15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dirty="0" smtClean="0">
                <a:solidFill>
                  <a:prstClr val="black"/>
                </a:solidFill>
              </a:rPr>
              <a:t> 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 </a:t>
            </a:r>
            <a:r>
              <a:rPr lang="cs-CZ" sz="1500" dirty="0" smtClean="0">
                <a:solidFill>
                  <a:prstClr val="black"/>
                </a:solidFill>
              </a:rPr>
              <a:t>slova se samohláskami u-ů-ú</a:t>
            </a:r>
          </a:p>
          <a:p>
            <a:pPr marL="0" lvl="0" indent="0">
              <a:buNone/>
            </a:pPr>
            <a:r>
              <a:rPr lang="cs-CZ" sz="1500" b="1" dirty="0" smtClean="0">
                <a:solidFill>
                  <a:prstClr val="black"/>
                </a:solidFill>
              </a:rPr>
              <a:t>Zdroje</a:t>
            </a:r>
            <a:r>
              <a:rPr lang="cs-CZ" sz="1500" b="1" dirty="0">
                <a:solidFill>
                  <a:prstClr val="black"/>
                </a:solidFill>
              </a:rPr>
              <a:t>:  </a:t>
            </a:r>
            <a:r>
              <a:rPr lang="cs-CZ" sz="15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r>
              <a:rPr lang="cs-CZ" sz="1500" dirty="0" smtClean="0">
                <a:solidFill>
                  <a:prstClr val="black"/>
                </a:solidFill>
              </a:rPr>
              <a:t> </a:t>
            </a:r>
            <a:endParaRPr lang="cs-CZ" sz="15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99162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Písmeno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Ú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 (s čárkou) </a:t>
            </a:r>
            <a:r>
              <a:rPr lang="cs-CZ" sz="2800" b="1" dirty="0" smtClean="0"/>
              <a:t>píšeme na začátku slova.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11941" y="260648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Samohlásky u-ů-ú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99162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74" y="2082552"/>
            <a:ext cx="1490464" cy="1490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362332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/>
              <a:t>L</a:t>
            </a:r>
            <a:endParaRPr lang="cs-CZ" sz="28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32856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51820" y="362332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/>
              <a:t>STA</a:t>
            </a:r>
            <a:endParaRPr lang="cs-CZ" sz="28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705" y="2132856"/>
            <a:ext cx="1490464" cy="1490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158705" y="3623320"/>
            <a:ext cx="15735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/>
              <a:t>PLNĚK</a:t>
            </a:r>
            <a:endParaRPr lang="cs-CZ" sz="28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167771"/>
            <a:ext cx="1370330" cy="137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057365" y="362332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/>
              <a:t>RAZ</a:t>
            </a:r>
            <a:endParaRPr lang="cs-CZ" sz="2800" b="1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94" y="4084987"/>
            <a:ext cx="1468760" cy="1468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90253" y="5445224"/>
            <a:ext cx="18215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/>
              <a:t>HEL</a:t>
            </a:r>
            <a:endParaRPr lang="cs-CZ" sz="2800" b="1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43883"/>
            <a:ext cx="1324744" cy="13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973524" y="5373216"/>
            <a:ext cx="1454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Ú</a:t>
            </a:r>
            <a:r>
              <a:rPr lang="cs-CZ" sz="2400" b="1" dirty="0" smtClean="0"/>
              <a:t>HOŘ</a:t>
            </a:r>
            <a:endParaRPr lang="cs-CZ" sz="2400" b="1" dirty="0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547" y="4207696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158705" y="5443056"/>
            <a:ext cx="1417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/>
              <a:t>KOL</a:t>
            </a:r>
            <a:endParaRPr lang="cs-CZ" sz="2800" b="1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207696"/>
            <a:ext cx="1274440" cy="127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187480" y="5482136"/>
            <a:ext cx="15362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Ú</a:t>
            </a:r>
            <a:r>
              <a:rPr lang="cs-CZ" sz="2400" b="1" dirty="0" smtClean="0"/>
              <a:t>STŘICE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33784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2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496" y="1549940"/>
            <a:ext cx="9108504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</a:rPr>
              <a:t>Písmeno </a:t>
            </a:r>
            <a:r>
              <a:rPr lang="cs-CZ" b="1" dirty="0" smtClean="0">
                <a:solidFill>
                  <a:srgbClr val="9BBB59">
                    <a:lumMod val="50000"/>
                  </a:srgbClr>
                </a:solidFill>
              </a:rPr>
              <a:t>Ů </a:t>
            </a:r>
            <a:r>
              <a:rPr lang="cs-CZ" sz="2800" b="1" dirty="0" smtClean="0">
                <a:solidFill>
                  <a:srgbClr val="9BBB59">
                    <a:lumMod val="50000"/>
                  </a:srgbClr>
                </a:solidFill>
              </a:rPr>
              <a:t>(s kroužkem) </a:t>
            </a:r>
            <a:r>
              <a:rPr lang="cs-CZ" sz="2800" b="1" dirty="0">
                <a:solidFill>
                  <a:prstClr val="black"/>
                </a:solidFill>
              </a:rPr>
              <a:t>píšeme uvnitř nebo na konci slova.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Samohlásky u-ů-ú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99162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00" y="2182019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3356992"/>
            <a:ext cx="1346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/>
              <a:t>ŽE</a:t>
            </a:r>
            <a:endParaRPr lang="cs-CZ" sz="28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132856"/>
            <a:ext cx="1490464" cy="1490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24944" y="3429000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ST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/>
              <a:t>L</a:t>
            </a:r>
            <a:endParaRPr lang="cs-CZ" sz="28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3" y="2028478"/>
            <a:ext cx="1499989" cy="1499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08003" y="3379619"/>
            <a:ext cx="1716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/>
              <a:t>LKA</a:t>
            </a:r>
            <a:endParaRPr lang="cs-CZ" sz="28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521" y="2204864"/>
            <a:ext cx="1565895" cy="1565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597364" y="355131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/>
              <a:t>RA</a:t>
            </a:r>
            <a:endParaRPr lang="cs-CZ" sz="2800" b="1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80212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5536" y="544522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KR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/>
              <a:t>TA</a:t>
            </a:r>
            <a:endParaRPr lang="cs-CZ" sz="2800" b="1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26528"/>
            <a:ext cx="129614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616746" y="544522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DOM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8109" y="3939650"/>
            <a:ext cx="1565907" cy="1565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696569" y="544522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/>
              <a:t>DA</a:t>
            </a:r>
            <a:endParaRPr lang="cs-CZ" sz="2800" b="1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119" y="4026528"/>
            <a:ext cx="1479029" cy="1479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164288" y="5505557"/>
            <a:ext cx="13368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/>
              <a:t>RA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41835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2" grpId="0"/>
      <p:bldP spid="6" grpId="0"/>
      <p:bldP spid="7" grpId="0"/>
      <p:bldP spid="8" grpId="0"/>
      <p:bldP spid="9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Doplňuj a zdůvodňuj.</a:t>
            </a:r>
          </a:p>
          <a:p>
            <a:pPr marL="0" indent="0" algn="just">
              <a:buNone/>
            </a:pPr>
            <a:r>
              <a:rPr lang="cs-CZ" sz="2800" b="1" dirty="0" err="1"/>
              <a:t>p</a:t>
            </a:r>
            <a:r>
              <a:rPr lang="cs-CZ" sz="2800" b="1" dirty="0" err="1" smtClean="0"/>
              <a:t>_jdu</a:t>
            </a:r>
            <a:r>
              <a:rPr lang="cs-CZ" sz="2800" b="1" dirty="0" smtClean="0"/>
              <a:t> dom_,  _</a:t>
            </a:r>
            <a:r>
              <a:rPr lang="cs-CZ" sz="2800" b="1" dirty="0" err="1" smtClean="0"/>
              <a:t>lovek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p_lka</a:t>
            </a:r>
            <a:r>
              <a:rPr lang="cs-CZ" sz="2800" b="1" dirty="0" smtClean="0"/>
              <a:t>,  _div divák_,  _tulná </a:t>
            </a:r>
            <a:r>
              <a:rPr lang="cs-CZ" sz="2800" b="1" dirty="0" err="1" smtClean="0"/>
              <a:t>kom_rka</a:t>
            </a:r>
            <a:r>
              <a:rPr lang="cs-CZ" sz="2800" b="1" dirty="0" smtClean="0"/>
              <a:t>,  _nor,  </a:t>
            </a:r>
            <a:r>
              <a:rPr lang="cs-CZ" sz="2800" b="1" dirty="0" err="1" smtClean="0"/>
              <a:t>k_ra</a:t>
            </a:r>
            <a:r>
              <a:rPr lang="cs-CZ" sz="2800" b="1" dirty="0" smtClean="0"/>
              <a:t>  strom_,  _</a:t>
            </a:r>
            <a:r>
              <a:rPr lang="cs-CZ" sz="2800" b="1" dirty="0" err="1" smtClean="0"/>
              <a:t>terý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p_da</a:t>
            </a:r>
            <a:r>
              <a:rPr lang="cs-CZ" sz="2800" b="1" dirty="0" smtClean="0"/>
              <a:t>,  _kryt,  </a:t>
            </a:r>
            <a:r>
              <a:rPr lang="cs-CZ" sz="2800" b="1" dirty="0" err="1" smtClean="0"/>
              <a:t>d_l</a:t>
            </a:r>
            <a:r>
              <a:rPr lang="cs-CZ" sz="2800" b="1" dirty="0" smtClean="0"/>
              <a:t>,  _</a:t>
            </a:r>
            <a:r>
              <a:rPr lang="cs-CZ" sz="2800" b="1" dirty="0" err="1" smtClean="0"/>
              <a:t>dolí</a:t>
            </a:r>
            <a:r>
              <a:rPr lang="cs-CZ" sz="2800" b="1" dirty="0" smtClean="0"/>
              <a:t>, _</a:t>
            </a:r>
            <a:r>
              <a:rPr lang="cs-CZ" sz="2800" b="1" dirty="0" err="1" smtClean="0"/>
              <a:t>lomek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s_l</a:t>
            </a:r>
            <a:r>
              <a:rPr lang="cs-CZ" sz="2800" b="1" dirty="0" smtClean="0"/>
              <a:t>,  _mysl,  </a:t>
            </a:r>
            <a:r>
              <a:rPr lang="cs-CZ" sz="2800" b="1" dirty="0" err="1" smtClean="0"/>
              <a:t>k_l</a:t>
            </a:r>
            <a:r>
              <a:rPr lang="cs-CZ" sz="2800" b="1" dirty="0" smtClean="0"/>
              <a:t>,  pět stan_,  </a:t>
            </a:r>
            <a:r>
              <a:rPr lang="cs-CZ" sz="2800" b="1" dirty="0" err="1" smtClean="0"/>
              <a:t>f_ra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d_chod</a:t>
            </a:r>
            <a:r>
              <a:rPr lang="cs-CZ" sz="2800" b="1" dirty="0" smtClean="0"/>
              <a:t>,  _pal, </a:t>
            </a:r>
            <a:r>
              <a:rPr lang="cs-CZ" sz="2800" b="1" dirty="0" err="1" smtClean="0"/>
              <a:t>kr_ta</a:t>
            </a:r>
            <a:r>
              <a:rPr lang="cs-CZ" sz="2800" b="1" dirty="0" smtClean="0"/>
              <a:t>,  _tok,  </a:t>
            </a:r>
            <a:r>
              <a:rPr lang="cs-CZ" sz="2800" b="1" dirty="0" err="1" smtClean="0"/>
              <a:t>pr_van</a:t>
            </a:r>
            <a:r>
              <a:rPr lang="cs-CZ" sz="2800" b="1" dirty="0" smtClean="0"/>
              <a:t>,  _činek,  </a:t>
            </a:r>
            <a:r>
              <a:rPr lang="cs-CZ" sz="2800" b="1" dirty="0" err="1" smtClean="0"/>
              <a:t>pot_ček</a:t>
            </a:r>
            <a:r>
              <a:rPr lang="cs-CZ" sz="2800" b="1" dirty="0" smtClean="0"/>
              <a:t>,  _plata,  </a:t>
            </a:r>
            <a:r>
              <a:rPr lang="cs-CZ" sz="2800" b="1" dirty="0" err="1" smtClean="0"/>
              <a:t>r_že</a:t>
            </a:r>
            <a:r>
              <a:rPr lang="cs-CZ" sz="2800" b="1" dirty="0" smtClean="0"/>
              <a:t>,  _</a:t>
            </a:r>
            <a:r>
              <a:rPr lang="cs-CZ" sz="2800" b="1" dirty="0" err="1" smtClean="0"/>
              <a:t>ředník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k_že</a:t>
            </a:r>
            <a:r>
              <a:rPr lang="cs-CZ" sz="2800" b="1" dirty="0" smtClean="0"/>
              <a:t>,  _</a:t>
            </a:r>
            <a:r>
              <a:rPr lang="cs-CZ" sz="2800" b="1" dirty="0" err="1" smtClean="0"/>
              <a:t>směv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R_ženka</a:t>
            </a:r>
            <a:r>
              <a:rPr lang="cs-CZ" sz="2800" b="1" dirty="0" smtClean="0"/>
              <a:t>,  _spěšný, </a:t>
            </a:r>
            <a:r>
              <a:rPr lang="cs-CZ" sz="2800" b="1" dirty="0" err="1" smtClean="0"/>
              <a:t>sl_ně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k_zle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sm_la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k_ň</a:t>
            </a:r>
            <a:r>
              <a:rPr lang="cs-CZ" sz="2800" b="1" dirty="0" smtClean="0"/>
              <a:t>,  _skok, </a:t>
            </a:r>
            <a:r>
              <a:rPr lang="cs-CZ" sz="2800" b="1" dirty="0" err="1" smtClean="0"/>
              <a:t>m_ra</a:t>
            </a:r>
            <a:r>
              <a:rPr lang="cs-CZ" sz="2800" b="1" dirty="0" smtClean="0"/>
              <a:t>, _spěch,  </a:t>
            </a:r>
            <a:r>
              <a:rPr lang="cs-CZ" sz="2800" b="1" dirty="0" err="1" smtClean="0"/>
              <a:t>šk_dce</a:t>
            </a:r>
            <a:r>
              <a:rPr lang="cs-CZ" sz="2800" b="1" dirty="0" smtClean="0"/>
              <a:t>,  _pal,  </a:t>
            </a:r>
            <a:r>
              <a:rPr lang="cs-CZ" sz="2800" b="1" dirty="0" err="1" smtClean="0"/>
              <a:t>m_stek</a:t>
            </a:r>
            <a:r>
              <a:rPr lang="cs-CZ" sz="2800" b="1" dirty="0" smtClean="0"/>
              <a:t>,  _činek,  </a:t>
            </a:r>
            <a:r>
              <a:rPr lang="cs-CZ" sz="2800" b="1" dirty="0" err="1" smtClean="0"/>
              <a:t>p_da</a:t>
            </a:r>
            <a:r>
              <a:rPr lang="cs-CZ" sz="2800" b="1" dirty="0" smtClean="0"/>
              <a:t>,   _der, _mrtí,   </a:t>
            </a:r>
            <a:r>
              <a:rPr lang="cs-CZ" sz="2800" b="1" dirty="0" err="1" smtClean="0"/>
              <a:t>dr_bež</a:t>
            </a:r>
            <a:r>
              <a:rPr lang="cs-CZ" sz="2800" b="1" dirty="0" smtClean="0"/>
              <a:t>, hodně král_,  _</a:t>
            </a:r>
            <a:r>
              <a:rPr lang="cs-CZ" sz="2800" b="1" dirty="0" err="1" smtClean="0"/>
              <a:t>těk</a:t>
            </a:r>
            <a:r>
              <a:rPr lang="cs-CZ" sz="2800" b="1" dirty="0" smtClean="0"/>
              <a:t> dom_,  _</a:t>
            </a:r>
            <a:r>
              <a:rPr lang="cs-CZ" sz="2800" b="1" dirty="0" err="1" smtClean="0"/>
              <a:t>plněk</a:t>
            </a:r>
            <a:r>
              <a:rPr lang="cs-CZ" sz="2800" b="1" dirty="0" smtClean="0"/>
              <a:t>,</a:t>
            </a:r>
            <a:endParaRPr lang="cs-CZ" sz="28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Samohlásky u-ů-ú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99162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491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Řešení:</a:t>
            </a:r>
          </a:p>
          <a:p>
            <a:pPr marL="0" lvl="0" indent="0" algn="just">
              <a:buNone/>
            </a:pPr>
            <a:r>
              <a:rPr lang="cs-CZ" sz="2800" b="1" dirty="0" smtClean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jdu dom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lovek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lka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div divák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tulná kom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rka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nor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ra  strom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terý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da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kryt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d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l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dolí</a:t>
            </a:r>
            <a:r>
              <a:rPr lang="cs-CZ" sz="2800" b="1" dirty="0">
                <a:solidFill>
                  <a:prstClr val="black"/>
                </a:solidFill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lomek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l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mysl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l</a:t>
            </a:r>
            <a:r>
              <a:rPr lang="cs-CZ" sz="2800" b="1" dirty="0">
                <a:solidFill>
                  <a:prstClr val="black"/>
                </a:solidFill>
              </a:rPr>
              <a:t>,  pět </a:t>
            </a:r>
            <a:r>
              <a:rPr lang="cs-CZ" sz="2800" b="1" dirty="0" smtClean="0">
                <a:solidFill>
                  <a:prstClr val="black"/>
                </a:solidFill>
              </a:rPr>
              <a:t>stan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,  f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ra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d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chod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pal</a:t>
            </a:r>
            <a:r>
              <a:rPr lang="cs-CZ" sz="2800" b="1" dirty="0">
                <a:solidFill>
                  <a:prstClr val="black"/>
                </a:solidFill>
              </a:rPr>
              <a:t>, </a:t>
            </a:r>
            <a:r>
              <a:rPr lang="cs-CZ" sz="2800" b="1" dirty="0" smtClean="0">
                <a:solidFill>
                  <a:prstClr val="black"/>
                </a:solidFill>
              </a:rPr>
              <a:t>kr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ta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tok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pr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van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činek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pot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ček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plata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r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že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ředník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že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směv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R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ženka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spěšný</a:t>
            </a:r>
            <a:r>
              <a:rPr lang="cs-CZ" sz="2800" b="1" dirty="0">
                <a:solidFill>
                  <a:prstClr val="black"/>
                </a:solidFill>
              </a:rPr>
              <a:t>, </a:t>
            </a:r>
            <a:r>
              <a:rPr lang="cs-CZ" sz="2800" b="1" dirty="0" smtClean="0">
                <a:solidFill>
                  <a:prstClr val="black"/>
                </a:solidFill>
              </a:rPr>
              <a:t>sl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ně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zle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sm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la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ň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skok</a:t>
            </a:r>
            <a:r>
              <a:rPr lang="cs-CZ" sz="2800" b="1" dirty="0">
                <a:solidFill>
                  <a:prstClr val="black"/>
                </a:solidFill>
              </a:rPr>
              <a:t>, </a:t>
            </a:r>
            <a:r>
              <a:rPr lang="cs-CZ" sz="2800" b="1" dirty="0" smtClean="0">
                <a:solidFill>
                  <a:prstClr val="black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ra</a:t>
            </a:r>
            <a:r>
              <a:rPr lang="cs-CZ" sz="2800" b="1" dirty="0">
                <a:solidFill>
                  <a:prstClr val="black"/>
                </a:solidFill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spěch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šk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dce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pal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stek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činek</a:t>
            </a:r>
            <a:r>
              <a:rPr lang="cs-CZ" sz="2800" b="1" dirty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da</a:t>
            </a:r>
            <a:r>
              <a:rPr lang="cs-CZ" sz="2800" b="1" dirty="0">
                <a:solidFill>
                  <a:prstClr val="black"/>
                </a:solidFill>
              </a:rPr>
              <a:t>, 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der,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mrtí</a:t>
            </a:r>
            <a:r>
              <a:rPr lang="cs-CZ" sz="2800" b="1" dirty="0">
                <a:solidFill>
                  <a:prstClr val="black"/>
                </a:solidFill>
              </a:rPr>
              <a:t>,   </a:t>
            </a:r>
            <a:r>
              <a:rPr lang="cs-CZ" sz="2800" b="1" dirty="0" smtClean="0">
                <a:solidFill>
                  <a:prstClr val="black"/>
                </a:solidFill>
              </a:rPr>
              <a:t>dr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bež</a:t>
            </a:r>
            <a:r>
              <a:rPr lang="cs-CZ" sz="2800" b="1" dirty="0">
                <a:solidFill>
                  <a:prstClr val="black"/>
                </a:solidFill>
              </a:rPr>
              <a:t>, hodně </a:t>
            </a:r>
            <a:r>
              <a:rPr lang="cs-CZ" sz="2800" b="1" dirty="0" smtClean="0">
                <a:solidFill>
                  <a:prstClr val="black"/>
                </a:solidFill>
              </a:rPr>
              <a:t>král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těk dom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>
                <a:solidFill>
                  <a:prstClr val="black"/>
                </a:solidFill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prstClr val="black"/>
                </a:solidFill>
              </a:rPr>
              <a:t>plněk,</a:t>
            </a:r>
            <a:endParaRPr lang="cs-CZ" sz="28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Samohlásky u-ů-ú</a:t>
            </a:r>
            <a:endParaRPr lang="cs-CZ" sz="2800" b="1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99162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9090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407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Samohlásky u-ů-ú</vt:lpstr>
      <vt:lpstr>Samohlásky u-ů-ú</vt:lpstr>
      <vt:lpstr>Samohlásky u-ů-ú</vt:lpstr>
      <vt:lpstr>Samohlásky u-ů-ú</vt:lpstr>
      <vt:lpstr>Samohlásky u-ů-ú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32</cp:revision>
  <dcterms:created xsi:type="dcterms:W3CDTF">2012-09-30T19:56:26Z</dcterms:created>
  <dcterms:modified xsi:type="dcterms:W3CDTF">2012-11-10T11:09:30Z</dcterms:modified>
</cp:coreProperties>
</file>