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4" r:id="rId3"/>
    <p:sldId id="265" r:id="rId4"/>
    <p:sldId id="266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10" y="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Souhlásky tvrdé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VY_32_INOVACE_04_SOUHLÁSKY TVRDÉ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4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6. 11.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procvičení  psaní tvrdých souhlásek ve slovech, jejich určování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a zdůvodňování.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 </a:t>
            </a:r>
            <a:r>
              <a:rPr lang="cs-CZ" sz="1500" dirty="0" smtClean="0">
                <a:solidFill>
                  <a:prstClr val="black"/>
                </a:solidFill>
              </a:rPr>
              <a:t>souhlásky tvrdé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Zdroje:  </a:t>
            </a:r>
            <a:r>
              <a:rPr lang="cs-CZ" sz="15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r>
              <a:rPr lang="cs-CZ" sz="1500" dirty="0" smtClean="0">
                <a:solidFill>
                  <a:prstClr val="black"/>
                </a:solidFill>
              </a:rPr>
              <a:t> </a:t>
            </a:r>
            <a:endParaRPr lang="cs-CZ" sz="15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99162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2168797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44177" y="116632"/>
            <a:ext cx="8229600" cy="114300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Souhlásky tvrdé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99162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7cípá hvězda 5"/>
          <p:cNvSpPr/>
          <p:nvPr/>
        </p:nvSpPr>
        <p:spPr>
          <a:xfrm>
            <a:off x="1012404" y="1844824"/>
            <a:ext cx="1584176" cy="1368152"/>
          </a:xfrm>
          <a:prstGeom prst="star7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3707904" y="1843874"/>
            <a:ext cx="1584176" cy="1368152"/>
          </a:xfrm>
          <a:prstGeom prst="star7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6444630" y="1802723"/>
            <a:ext cx="1584176" cy="1368152"/>
          </a:xfrm>
          <a:prstGeom prst="star7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7cípá hvězda 8"/>
          <p:cNvSpPr/>
          <p:nvPr/>
        </p:nvSpPr>
        <p:spPr>
          <a:xfrm>
            <a:off x="467544" y="3747703"/>
            <a:ext cx="1584176" cy="1368152"/>
          </a:xfrm>
          <a:prstGeom prst="star7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7cípá hvězda 9"/>
          <p:cNvSpPr/>
          <p:nvPr/>
        </p:nvSpPr>
        <p:spPr>
          <a:xfrm>
            <a:off x="2699792" y="3747703"/>
            <a:ext cx="1584176" cy="1368152"/>
          </a:xfrm>
          <a:prstGeom prst="star7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4788024" y="3747703"/>
            <a:ext cx="1584176" cy="1368152"/>
          </a:xfrm>
          <a:prstGeom prst="star7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7cípá hvězda 11"/>
          <p:cNvSpPr/>
          <p:nvPr/>
        </p:nvSpPr>
        <p:spPr>
          <a:xfrm>
            <a:off x="6948264" y="3747703"/>
            <a:ext cx="1584176" cy="1368152"/>
          </a:xfrm>
          <a:prstGeom prst="star7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2132856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HY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2132856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CHY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2132856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KY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4005064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RY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400506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DY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4005064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TY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92280" y="4005064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NY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7544" y="1340768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 tvrdých souhláskách píšeme y – 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262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/>
      <p:bldP spid="14" grpId="0"/>
      <p:bldP spid="15" grpId="0"/>
      <p:bldP spid="17" grpId="0"/>
      <p:bldP spid="18" grpId="0"/>
      <p:bldP spid="19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261" y="1539197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0261" y="260648"/>
            <a:ext cx="8229600" cy="114300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Souhlásky tvrdé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99162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81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8478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1035" y="32918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581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526" y="37338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312" y="148478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4630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50926" y="3371292"/>
            <a:ext cx="1104850" cy="420216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200" b="1"/>
          </a:p>
        </p:txBody>
      </p:sp>
      <p:sp>
        <p:nvSpPr>
          <p:cNvPr id="13" name="Obdélník 12"/>
          <p:cNvSpPr/>
          <p:nvPr/>
        </p:nvSpPr>
        <p:spPr>
          <a:xfrm>
            <a:off x="4645943" y="3045768"/>
            <a:ext cx="1104850" cy="420216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200" b="1"/>
          </a:p>
        </p:txBody>
      </p:sp>
      <p:sp>
        <p:nvSpPr>
          <p:cNvPr id="14" name="Obdélník 13"/>
          <p:cNvSpPr/>
          <p:nvPr/>
        </p:nvSpPr>
        <p:spPr>
          <a:xfrm>
            <a:off x="898501" y="5210763"/>
            <a:ext cx="1104850" cy="420216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200" b="1"/>
          </a:p>
        </p:txBody>
      </p:sp>
      <p:sp>
        <p:nvSpPr>
          <p:cNvPr id="15" name="Obdélník 14"/>
          <p:cNvSpPr/>
          <p:nvPr/>
        </p:nvSpPr>
        <p:spPr>
          <a:xfrm>
            <a:off x="3061767" y="5200092"/>
            <a:ext cx="1104850" cy="420216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200" b="1"/>
          </a:p>
        </p:txBody>
      </p:sp>
      <p:sp>
        <p:nvSpPr>
          <p:cNvPr id="16" name="Obdélník 15"/>
          <p:cNvSpPr/>
          <p:nvPr/>
        </p:nvSpPr>
        <p:spPr>
          <a:xfrm>
            <a:off x="5149999" y="5200092"/>
            <a:ext cx="1104850" cy="420216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200" b="1"/>
          </a:p>
        </p:txBody>
      </p:sp>
      <p:sp>
        <p:nvSpPr>
          <p:cNvPr id="17" name="Obdélník 16"/>
          <p:cNvSpPr/>
          <p:nvPr/>
        </p:nvSpPr>
        <p:spPr>
          <a:xfrm>
            <a:off x="7310239" y="5198976"/>
            <a:ext cx="1104850" cy="420216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200" b="1"/>
          </a:p>
        </p:txBody>
      </p:sp>
      <p:sp>
        <p:nvSpPr>
          <p:cNvPr id="6" name="TextovéPole 5"/>
          <p:cNvSpPr txBox="1"/>
          <p:nvPr/>
        </p:nvSpPr>
        <p:spPr>
          <a:xfrm>
            <a:off x="1450926" y="3384782"/>
            <a:ext cx="1104850" cy="43088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200" b="1" dirty="0" smtClean="0"/>
              <a:t>NO</a:t>
            </a:r>
            <a:r>
              <a:rPr lang="cs-CZ" sz="2200" b="1" dirty="0" smtClean="0">
                <a:solidFill>
                  <a:srgbClr val="FF0000"/>
                </a:solidFill>
              </a:rPr>
              <a:t>HY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87267" y="3035097"/>
            <a:ext cx="1222202" cy="43088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200" b="1" dirty="0" smtClean="0"/>
              <a:t>OŘE</a:t>
            </a:r>
            <a:r>
              <a:rPr lang="cs-CZ" sz="2200" b="1" dirty="0" smtClean="0">
                <a:solidFill>
                  <a:srgbClr val="FF0000"/>
                </a:solidFill>
              </a:rPr>
              <a:t>CHY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8501" y="5224593"/>
            <a:ext cx="1104850" cy="43088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FF0000"/>
                </a:solidFill>
              </a:rPr>
              <a:t>RY</a:t>
            </a:r>
            <a:r>
              <a:rPr lang="cs-CZ" sz="2200" b="1" dirty="0" smtClean="0"/>
              <a:t>BA</a:t>
            </a:r>
            <a:endParaRPr lang="cs-CZ" sz="2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94334" y="5196830"/>
            <a:ext cx="1222201" cy="43088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200" b="1" dirty="0" smtClean="0"/>
              <a:t>JAHO</a:t>
            </a:r>
            <a:r>
              <a:rPr lang="cs-CZ" sz="2200" b="1" dirty="0" smtClean="0">
                <a:solidFill>
                  <a:srgbClr val="FF0000"/>
                </a:solidFill>
              </a:rPr>
              <a:t>DY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46948" y="5188305"/>
            <a:ext cx="1104850" cy="43088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200" b="1" dirty="0" smtClean="0"/>
              <a:t>BO</a:t>
            </a:r>
            <a:r>
              <a:rPr lang="cs-CZ" sz="2200" b="1" dirty="0" smtClean="0">
                <a:solidFill>
                  <a:srgbClr val="FF0000"/>
                </a:solidFill>
              </a:rPr>
              <a:t>TY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10239" y="5188304"/>
            <a:ext cx="1104850" cy="43088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200" b="1" dirty="0" smtClean="0"/>
              <a:t>BUB</a:t>
            </a:r>
            <a:r>
              <a:rPr lang="cs-CZ" sz="2200" b="1" dirty="0" smtClean="0">
                <a:solidFill>
                  <a:srgbClr val="FF0000"/>
                </a:solidFill>
              </a:rPr>
              <a:t>NY</a:t>
            </a:r>
            <a:endParaRPr lang="cs-CZ" sz="2200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168158" y="3166519"/>
            <a:ext cx="1104850" cy="420216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168158" y="3169338"/>
            <a:ext cx="1104850" cy="43088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200" b="1" dirty="0" smtClean="0"/>
              <a:t>NŮŽ</a:t>
            </a:r>
            <a:r>
              <a:rPr lang="cs-CZ" sz="2200" b="1" dirty="0" smtClean="0">
                <a:solidFill>
                  <a:srgbClr val="FF0000"/>
                </a:solidFill>
              </a:rPr>
              <a:t>KY</a:t>
            </a:r>
            <a:endParaRPr lang="cs-CZ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463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24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95614"/>
            <a:ext cx="8291264" cy="452596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__tara,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pru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__že,  __ně,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tulipá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zvo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__ba,  __den,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mo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__l,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hvěz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ku__ně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,  __č,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hruš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klá__,  šíp__,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kni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__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chle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,  stře__,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lé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ře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č__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ři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,  vět__,  hod__,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vrá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pokla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vlaštov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hodi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zahra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seši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va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plo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hroma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hra__,  řád__,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ohra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ro__,  koře__,  kru__,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drá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stě__,  tří__,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peři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sto__,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kří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brambo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džbá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so__,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scho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had__,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zvo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su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kabá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věšá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rampou__,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prapo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pru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buch__,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vla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kni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brá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kedlub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salá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ředkvič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paprs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__,  strom__,  lis__ 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4865" y="125760"/>
            <a:ext cx="8229600" cy="114300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Souhlásky tvrdé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99162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196752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Doplň slabiky </a:t>
            </a:r>
            <a:r>
              <a:rPr lang="cs-CZ" sz="2800" b="1" dirty="0" err="1" smtClean="0">
                <a:solidFill>
                  <a:srgbClr val="FF0000"/>
                </a:solidFill>
              </a:rPr>
              <a:t>hy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chy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ky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ry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dy</a:t>
            </a:r>
            <a:r>
              <a:rPr lang="cs-CZ" sz="2800" b="1" dirty="0" smtClean="0">
                <a:solidFill>
                  <a:srgbClr val="FF0000"/>
                </a:solidFill>
              </a:rPr>
              <a:t>, ty, </a:t>
            </a:r>
            <a:r>
              <a:rPr lang="cs-CZ" sz="2800" b="1" dirty="0" err="1" smtClean="0">
                <a:solidFill>
                  <a:srgbClr val="FF0000"/>
                </a:solidFill>
              </a:rPr>
              <a:t>ny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059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435280" cy="4525963"/>
          </a:xfrm>
        </p:spPr>
        <p:txBody>
          <a:bodyPr>
            <a:normAutofit fontScale="92500"/>
          </a:bodyPr>
          <a:lstStyle/>
          <a:p>
            <a:pPr marL="0" lvl="0" indent="0" algn="just">
              <a:buNone/>
            </a:pPr>
            <a:r>
              <a:rPr lang="cs-CZ" sz="3000" b="1" dirty="0" smtClean="0">
                <a:solidFill>
                  <a:srgbClr val="FF0000"/>
                </a:solidFill>
              </a:rPr>
              <a:t>ky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tara</a:t>
            </a:r>
            <a:r>
              <a:rPr lang="cs-CZ" sz="3000" b="1" dirty="0">
                <a:solidFill>
                  <a:srgbClr val="F79646">
                    <a:lumMod val="50000"/>
                  </a:srgbClr>
                </a:solidFill>
              </a:rPr>
              <a:t>,  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pru</a:t>
            </a:r>
            <a:r>
              <a:rPr lang="cs-CZ" sz="3000" b="1" dirty="0" smtClean="0">
                <a:solidFill>
                  <a:srgbClr val="FF0000"/>
                </a:solidFill>
              </a:rPr>
              <a:t>hy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</a:t>
            </a:r>
            <a:r>
              <a:rPr lang="cs-CZ" sz="3000" b="1" dirty="0" smtClean="0">
                <a:solidFill>
                  <a:srgbClr val="FF0000"/>
                </a:solidFill>
              </a:rPr>
              <a:t>rý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že</a:t>
            </a:r>
            <a:r>
              <a:rPr lang="cs-CZ" sz="3000" b="1" dirty="0">
                <a:solidFill>
                  <a:srgbClr val="F79646">
                    <a:lumMod val="50000"/>
                  </a:srgbClr>
                </a:solidFill>
              </a:rPr>
              <a:t>,  </a:t>
            </a:r>
            <a:r>
              <a:rPr lang="cs-CZ" sz="3000" b="1" dirty="0" smtClean="0">
                <a:solidFill>
                  <a:srgbClr val="FF0000"/>
                </a:solidFill>
              </a:rPr>
              <a:t>dý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ně</a:t>
            </a:r>
            <a:r>
              <a:rPr lang="cs-CZ" sz="3000" b="1" dirty="0">
                <a:solidFill>
                  <a:srgbClr val="F79646">
                    <a:lumMod val="50000"/>
                  </a:srgbClr>
                </a:solidFill>
              </a:rPr>
              <a:t>,  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tulipá</a:t>
            </a:r>
            <a:r>
              <a:rPr lang="cs-CZ" sz="3000" b="1" dirty="0" smtClean="0">
                <a:solidFill>
                  <a:srgbClr val="FF0000"/>
                </a:solidFill>
              </a:rPr>
              <a:t>ny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zvo</a:t>
            </a:r>
            <a:r>
              <a:rPr lang="cs-CZ" sz="3000" b="1" dirty="0" smtClean="0">
                <a:solidFill>
                  <a:srgbClr val="FF0000"/>
                </a:solidFill>
              </a:rPr>
              <a:t>ny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</a:t>
            </a:r>
            <a:r>
              <a:rPr lang="cs-CZ" sz="3000" b="1" dirty="0" smtClean="0">
                <a:solidFill>
                  <a:srgbClr val="FF0000"/>
                </a:solidFill>
              </a:rPr>
              <a:t>ry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ba</a:t>
            </a:r>
            <a:r>
              <a:rPr lang="cs-CZ" sz="3000" b="1" dirty="0">
                <a:solidFill>
                  <a:srgbClr val="F79646">
                    <a:lumMod val="50000"/>
                  </a:srgbClr>
                </a:solidFill>
              </a:rPr>
              <a:t>,  </a:t>
            </a:r>
            <a:r>
              <a:rPr lang="cs-CZ" sz="3000" b="1" dirty="0" smtClean="0">
                <a:solidFill>
                  <a:srgbClr val="FF0000"/>
                </a:solidFill>
              </a:rPr>
              <a:t>tý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den</a:t>
            </a:r>
            <a:r>
              <a:rPr lang="cs-CZ" sz="3000" b="1" dirty="0">
                <a:solidFill>
                  <a:srgbClr val="F79646">
                    <a:lumMod val="50000"/>
                  </a:srgbClr>
                </a:solidFill>
              </a:rPr>
              <a:t>,  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mo</a:t>
            </a:r>
            <a:r>
              <a:rPr lang="cs-CZ" sz="3000" b="1" dirty="0" smtClean="0">
                <a:solidFill>
                  <a:srgbClr val="FF0000"/>
                </a:solidFill>
              </a:rPr>
              <a:t>tý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l</a:t>
            </a:r>
            <a:r>
              <a:rPr lang="cs-CZ" sz="3000" b="1" dirty="0">
                <a:solidFill>
                  <a:srgbClr val="F79646">
                    <a:lumMod val="50000"/>
                  </a:srgbClr>
                </a:solidFill>
              </a:rPr>
              <a:t>,  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hvěz</a:t>
            </a:r>
            <a:r>
              <a:rPr lang="cs-CZ" sz="3000" b="1" dirty="0" smtClean="0">
                <a:solidFill>
                  <a:srgbClr val="FF0000"/>
                </a:solidFill>
              </a:rPr>
              <a:t>dy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ku</a:t>
            </a:r>
            <a:r>
              <a:rPr lang="cs-CZ" sz="3000" b="1" dirty="0" smtClean="0">
                <a:solidFill>
                  <a:srgbClr val="FF0000"/>
                </a:solidFill>
              </a:rPr>
              <a:t>chy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ně</a:t>
            </a:r>
            <a:r>
              <a:rPr lang="cs-CZ" sz="3000" b="1" dirty="0">
                <a:solidFill>
                  <a:srgbClr val="F79646">
                    <a:lumMod val="50000"/>
                  </a:srgbClr>
                </a:solidFill>
              </a:rPr>
              <a:t>,  </a:t>
            </a:r>
            <a:r>
              <a:rPr lang="cs-CZ" sz="3000" b="1" dirty="0" smtClean="0">
                <a:solidFill>
                  <a:srgbClr val="FF0000"/>
                </a:solidFill>
              </a:rPr>
              <a:t>rý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č</a:t>
            </a:r>
            <a:r>
              <a:rPr lang="cs-CZ" sz="3000" b="1" dirty="0">
                <a:solidFill>
                  <a:srgbClr val="F79646">
                    <a:lumMod val="50000"/>
                  </a:srgbClr>
                </a:solidFill>
              </a:rPr>
              <a:t>,  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hruš</a:t>
            </a:r>
            <a:r>
              <a:rPr lang="cs-CZ" sz="3000" b="1" dirty="0" smtClean="0">
                <a:solidFill>
                  <a:srgbClr val="FF0000"/>
                </a:solidFill>
              </a:rPr>
              <a:t>ky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klá</a:t>
            </a:r>
            <a:r>
              <a:rPr lang="cs-CZ" sz="3000" b="1" dirty="0" smtClean="0">
                <a:solidFill>
                  <a:srgbClr val="FF0000"/>
                </a:solidFill>
              </a:rPr>
              <a:t>dy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šíp</a:t>
            </a:r>
            <a:r>
              <a:rPr lang="cs-CZ" sz="3000" b="1" dirty="0" smtClean="0">
                <a:solidFill>
                  <a:srgbClr val="FF0000"/>
                </a:solidFill>
              </a:rPr>
              <a:t>ky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kni</a:t>
            </a:r>
            <a:r>
              <a:rPr lang="cs-CZ" sz="3000" b="1" dirty="0" smtClean="0">
                <a:solidFill>
                  <a:srgbClr val="FF0000"/>
                </a:solidFill>
              </a:rPr>
              <a:t>hy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</a:t>
            </a:r>
            <a:r>
              <a:rPr lang="cs-CZ" sz="3000" b="1" dirty="0" smtClean="0">
                <a:solidFill>
                  <a:srgbClr val="FF0000"/>
                </a:solidFill>
              </a:rPr>
              <a:t>ry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chle</a:t>
            </a:r>
            <a:r>
              <a:rPr lang="cs-CZ" sz="3000" b="1" dirty="0">
                <a:solidFill>
                  <a:srgbClr val="F79646">
                    <a:lumMod val="50000"/>
                  </a:srgbClr>
                </a:solidFill>
              </a:rPr>
              <a:t>,  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stře</a:t>
            </a:r>
            <a:r>
              <a:rPr lang="cs-CZ" sz="3000" b="1" dirty="0" smtClean="0">
                <a:solidFill>
                  <a:srgbClr val="FF0000"/>
                </a:solidFill>
              </a:rPr>
              <a:t>chy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lé</a:t>
            </a:r>
            <a:r>
              <a:rPr lang="cs-CZ" sz="3000" b="1" dirty="0" smtClean="0">
                <a:solidFill>
                  <a:srgbClr val="FF0000"/>
                </a:solidFill>
              </a:rPr>
              <a:t>ky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ře</a:t>
            </a:r>
            <a:r>
              <a:rPr lang="cs-CZ" sz="3000" b="1" dirty="0" smtClean="0">
                <a:solidFill>
                  <a:srgbClr val="FF0000"/>
                </a:solidFill>
              </a:rPr>
              <a:t>ky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č</a:t>
            </a:r>
            <a:r>
              <a:rPr lang="cs-CZ" sz="3000" b="1" dirty="0" smtClean="0">
                <a:solidFill>
                  <a:srgbClr val="FF0000"/>
                </a:solidFill>
              </a:rPr>
              <a:t>ty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ři</a:t>
            </a:r>
            <a:r>
              <a:rPr lang="cs-CZ" sz="3000" b="1" dirty="0">
                <a:solidFill>
                  <a:srgbClr val="F79646">
                    <a:lumMod val="50000"/>
                  </a:srgbClr>
                </a:solidFill>
              </a:rPr>
              <a:t>,  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vět</a:t>
            </a:r>
            <a:r>
              <a:rPr lang="cs-CZ" sz="3000" b="1" dirty="0" smtClean="0">
                <a:solidFill>
                  <a:srgbClr val="FF0000"/>
                </a:solidFill>
              </a:rPr>
              <a:t>ry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hod</a:t>
            </a:r>
            <a:r>
              <a:rPr lang="cs-CZ" sz="3000" b="1" dirty="0" smtClean="0">
                <a:solidFill>
                  <a:srgbClr val="FF0000"/>
                </a:solidFill>
              </a:rPr>
              <a:t>ný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vrá</a:t>
            </a:r>
            <a:r>
              <a:rPr lang="cs-CZ" sz="3000" b="1" dirty="0" smtClean="0">
                <a:solidFill>
                  <a:srgbClr val="FF0000"/>
                </a:solidFill>
              </a:rPr>
              <a:t>ny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pokla</a:t>
            </a:r>
            <a:r>
              <a:rPr lang="cs-CZ" sz="3000" b="1" dirty="0" smtClean="0">
                <a:solidFill>
                  <a:srgbClr val="FF0000"/>
                </a:solidFill>
              </a:rPr>
              <a:t>dy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vlaštov</a:t>
            </a:r>
            <a:r>
              <a:rPr lang="cs-CZ" sz="3000" b="1" dirty="0" smtClean="0">
                <a:solidFill>
                  <a:srgbClr val="FF0000"/>
                </a:solidFill>
              </a:rPr>
              <a:t>ky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hodi</a:t>
            </a:r>
            <a:r>
              <a:rPr lang="cs-CZ" sz="3000" b="1" dirty="0" smtClean="0">
                <a:solidFill>
                  <a:srgbClr val="FF0000"/>
                </a:solidFill>
              </a:rPr>
              <a:t>ny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zahra</a:t>
            </a:r>
            <a:r>
              <a:rPr lang="cs-CZ" sz="3000" b="1" dirty="0" smtClean="0">
                <a:solidFill>
                  <a:srgbClr val="FF0000"/>
                </a:solidFill>
              </a:rPr>
              <a:t>dy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seši</a:t>
            </a:r>
            <a:r>
              <a:rPr lang="cs-CZ" sz="3000" b="1" dirty="0" smtClean="0">
                <a:solidFill>
                  <a:srgbClr val="FF0000"/>
                </a:solidFill>
              </a:rPr>
              <a:t>ty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va</a:t>
            </a:r>
            <a:r>
              <a:rPr lang="cs-CZ" sz="3000" b="1" dirty="0" smtClean="0">
                <a:solidFill>
                  <a:srgbClr val="FF0000"/>
                </a:solidFill>
              </a:rPr>
              <a:t>ny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plo</a:t>
            </a:r>
            <a:r>
              <a:rPr lang="cs-CZ" sz="3000" b="1" dirty="0" smtClean="0">
                <a:solidFill>
                  <a:srgbClr val="FF0000"/>
                </a:solidFill>
              </a:rPr>
              <a:t>ty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hroma</a:t>
            </a:r>
            <a:r>
              <a:rPr lang="cs-CZ" sz="3000" b="1" dirty="0" smtClean="0">
                <a:solidFill>
                  <a:srgbClr val="FF0000"/>
                </a:solidFill>
              </a:rPr>
              <a:t>dy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hra</a:t>
            </a:r>
            <a:r>
              <a:rPr lang="cs-CZ" sz="3000" b="1" dirty="0" smtClean="0">
                <a:solidFill>
                  <a:srgbClr val="FF0000"/>
                </a:solidFill>
              </a:rPr>
              <a:t>dy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řád</a:t>
            </a:r>
            <a:r>
              <a:rPr lang="cs-CZ" sz="3000" b="1" dirty="0" smtClean="0">
                <a:solidFill>
                  <a:srgbClr val="FF0000"/>
                </a:solidFill>
              </a:rPr>
              <a:t>ky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ohra</a:t>
            </a:r>
            <a:r>
              <a:rPr lang="cs-CZ" sz="3000" b="1" dirty="0" smtClean="0">
                <a:solidFill>
                  <a:srgbClr val="FF0000"/>
                </a:solidFill>
              </a:rPr>
              <a:t>dy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ro</a:t>
            </a:r>
            <a:r>
              <a:rPr lang="cs-CZ" sz="3000" b="1" dirty="0" smtClean="0">
                <a:solidFill>
                  <a:srgbClr val="FF0000"/>
                </a:solidFill>
              </a:rPr>
              <a:t>ky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koře</a:t>
            </a:r>
            <a:r>
              <a:rPr lang="cs-CZ" sz="3000" b="1" dirty="0" smtClean="0">
                <a:solidFill>
                  <a:srgbClr val="FF0000"/>
                </a:solidFill>
              </a:rPr>
              <a:t>ny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kru</a:t>
            </a:r>
            <a:r>
              <a:rPr lang="cs-CZ" sz="3000" b="1" dirty="0" smtClean="0">
                <a:solidFill>
                  <a:srgbClr val="FF0000"/>
                </a:solidFill>
              </a:rPr>
              <a:t>hy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drá</a:t>
            </a:r>
            <a:r>
              <a:rPr lang="cs-CZ" sz="3000" b="1" dirty="0" smtClean="0">
                <a:solidFill>
                  <a:srgbClr val="FF0000"/>
                </a:solidFill>
              </a:rPr>
              <a:t>ty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stě</a:t>
            </a:r>
            <a:r>
              <a:rPr lang="cs-CZ" sz="3000" b="1" dirty="0" smtClean="0">
                <a:solidFill>
                  <a:srgbClr val="FF0000"/>
                </a:solidFill>
              </a:rPr>
              <a:t>ny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tří</a:t>
            </a:r>
            <a:r>
              <a:rPr lang="cs-CZ" sz="3000" b="1" dirty="0" smtClean="0">
                <a:solidFill>
                  <a:srgbClr val="FF0000"/>
                </a:solidFill>
              </a:rPr>
              <a:t>dy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peři</a:t>
            </a:r>
            <a:r>
              <a:rPr lang="cs-CZ" sz="3000" b="1" dirty="0" smtClean="0">
                <a:solidFill>
                  <a:srgbClr val="FF0000"/>
                </a:solidFill>
              </a:rPr>
              <a:t>ny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sto</a:t>
            </a:r>
            <a:r>
              <a:rPr lang="cs-CZ" sz="3000" b="1" dirty="0" smtClean="0">
                <a:solidFill>
                  <a:srgbClr val="FF0000"/>
                </a:solidFill>
              </a:rPr>
              <a:t>hy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kří</a:t>
            </a:r>
            <a:r>
              <a:rPr lang="cs-CZ" sz="3000" b="1" dirty="0" smtClean="0">
                <a:solidFill>
                  <a:srgbClr val="FF0000"/>
                </a:solidFill>
              </a:rPr>
              <a:t>dy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brambo</a:t>
            </a:r>
            <a:r>
              <a:rPr lang="cs-CZ" sz="3000" b="1" dirty="0" smtClean="0">
                <a:solidFill>
                  <a:srgbClr val="FF0000"/>
                </a:solidFill>
              </a:rPr>
              <a:t>ry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džbá</a:t>
            </a:r>
            <a:r>
              <a:rPr lang="cs-CZ" sz="3000" b="1" dirty="0" smtClean="0">
                <a:solidFill>
                  <a:srgbClr val="FF0000"/>
                </a:solidFill>
              </a:rPr>
              <a:t>ny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so</a:t>
            </a:r>
            <a:r>
              <a:rPr lang="cs-CZ" sz="3000" b="1" dirty="0" smtClean="0">
                <a:solidFill>
                  <a:srgbClr val="FF0000"/>
                </a:solidFill>
              </a:rPr>
              <a:t>chy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scho</a:t>
            </a:r>
            <a:r>
              <a:rPr lang="cs-CZ" sz="3000" b="1" dirty="0" smtClean="0">
                <a:solidFill>
                  <a:srgbClr val="FF0000"/>
                </a:solidFill>
              </a:rPr>
              <a:t>dy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had</a:t>
            </a:r>
            <a:r>
              <a:rPr lang="cs-CZ" sz="3000" b="1" dirty="0" smtClean="0">
                <a:solidFill>
                  <a:srgbClr val="FF0000"/>
                </a:solidFill>
              </a:rPr>
              <a:t>ry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zvu</a:t>
            </a:r>
            <a:r>
              <a:rPr lang="cs-CZ" sz="3000" b="1" dirty="0" smtClean="0">
                <a:solidFill>
                  <a:srgbClr val="FF0000"/>
                </a:solidFill>
              </a:rPr>
              <a:t>ky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su</a:t>
            </a:r>
            <a:r>
              <a:rPr lang="cs-CZ" sz="3000" b="1" dirty="0" smtClean="0">
                <a:solidFill>
                  <a:srgbClr val="FF0000"/>
                </a:solidFill>
              </a:rPr>
              <a:t>dy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kabá</a:t>
            </a:r>
            <a:r>
              <a:rPr lang="cs-CZ" sz="3000" b="1" dirty="0" smtClean="0">
                <a:solidFill>
                  <a:srgbClr val="FF0000"/>
                </a:solidFill>
              </a:rPr>
              <a:t>ty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věšá</a:t>
            </a:r>
            <a:r>
              <a:rPr lang="cs-CZ" sz="3000" b="1" dirty="0" smtClean="0">
                <a:solidFill>
                  <a:srgbClr val="FF0000"/>
                </a:solidFill>
              </a:rPr>
              <a:t>ky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rampou</a:t>
            </a:r>
            <a:r>
              <a:rPr lang="cs-CZ" sz="3000" b="1" dirty="0" smtClean="0">
                <a:solidFill>
                  <a:srgbClr val="FF0000"/>
                </a:solidFill>
              </a:rPr>
              <a:t>chy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prapo</a:t>
            </a:r>
            <a:r>
              <a:rPr lang="cs-CZ" sz="3000" b="1" dirty="0" smtClean="0">
                <a:solidFill>
                  <a:srgbClr val="FF0000"/>
                </a:solidFill>
              </a:rPr>
              <a:t>ry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pru</a:t>
            </a:r>
            <a:r>
              <a:rPr lang="cs-CZ" sz="3000" b="1" dirty="0" smtClean="0">
                <a:solidFill>
                  <a:srgbClr val="FF0000"/>
                </a:solidFill>
              </a:rPr>
              <a:t>hy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buch</a:t>
            </a:r>
            <a:r>
              <a:rPr lang="cs-CZ" sz="3000" b="1" dirty="0" smtClean="0">
                <a:solidFill>
                  <a:srgbClr val="FF0000"/>
                </a:solidFill>
              </a:rPr>
              <a:t>ty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vla</a:t>
            </a:r>
            <a:r>
              <a:rPr lang="cs-CZ" sz="3000" b="1" dirty="0" smtClean="0">
                <a:solidFill>
                  <a:srgbClr val="FF0000"/>
                </a:solidFill>
              </a:rPr>
              <a:t>ky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kni</a:t>
            </a:r>
            <a:r>
              <a:rPr lang="cs-CZ" sz="3000" b="1" dirty="0" smtClean="0">
                <a:solidFill>
                  <a:srgbClr val="FF0000"/>
                </a:solidFill>
              </a:rPr>
              <a:t>hy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brá</a:t>
            </a:r>
            <a:r>
              <a:rPr lang="cs-CZ" sz="3000" b="1" dirty="0" smtClean="0">
                <a:solidFill>
                  <a:srgbClr val="FF0000"/>
                </a:solidFill>
              </a:rPr>
              <a:t>ny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kedlub</a:t>
            </a:r>
            <a:r>
              <a:rPr lang="cs-CZ" sz="3000" b="1" dirty="0" smtClean="0">
                <a:solidFill>
                  <a:srgbClr val="FF0000"/>
                </a:solidFill>
              </a:rPr>
              <a:t>ny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salá</a:t>
            </a:r>
            <a:r>
              <a:rPr lang="cs-CZ" sz="3000" b="1" dirty="0" smtClean="0">
                <a:solidFill>
                  <a:srgbClr val="FF0000"/>
                </a:solidFill>
              </a:rPr>
              <a:t>ty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ředkvič</a:t>
            </a:r>
            <a:r>
              <a:rPr lang="cs-CZ" sz="3000" b="1" dirty="0" smtClean="0">
                <a:solidFill>
                  <a:srgbClr val="FF0000"/>
                </a:solidFill>
              </a:rPr>
              <a:t>ky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paprs</a:t>
            </a:r>
            <a:r>
              <a:rPr lang="cs-CZ" sz="3000" b="1" dirty="0" smtClean="0">
                <a:solidFill>
                  <a:srgbClr val="FF0000"/>
                </a:solidFill>
              </a:rPr>
              <a:t>ky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strom</a:t>
            </a:r>
            <a:r>
              <a:rPr lang="cs-CZ" sz="3000" b="1" dirty="0" smtClean="0">
                <a:solidFill>
                  <a:srgbClr val="FF0000"/>
                </a:solidFill>
              </a:rPr>
              <a:t>ky</a:t>
            </a:r>
            <a:r>
              <a:rPr lang="cs-CZ" sz="3000" b="1" dirty="0" smtClean="0">
                <a:solidFill>
                  <a:srgbClr val="F79646">
                    <a:lumMod val="50000"/>
                  </a:srgbClr>
                </a:solidFill>
              </a:rPr>
              <a:t>,  lis</a:t>
            </a:r>
            <a:r>
              <a:rPr lang="cs-CZ" sz="3000" b="1" dirty="0" smtClean="0">
                <a:solidFill>
                  <a:srgbClr val="FF0000"/>
                </a:solidFill>
              </a:rPr>
              <a:t>ty </a:t>
            </a:r>
            <a:endParaRPr lang="cs-CZ" sz="30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Souhlásky tvrdé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268760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Řešení: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17815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442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Souhlásky tvrdé</vt:lpstr>
      <vt:lpstr>Souhlásky tvrdé</vt:lpstr>
      <vt:lpstr>Souhlásky tvrdé</vt:lpstr>
      <vt:lpstr>Souhlásky tvrdé</vt:lpstr>
      <vt:lpstr>Souhlásky tvrdé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34</cp:revision>
  <dcterms:created xsi:type="dcterms:W3CDTF">2012-09-30T19:56:26Z</dcterms:created>
  <dcterms:modified xsi:type="dcterms:W3CDTF">2012-11-10T11:10:17Z</dcterms:modified>
</cp:coreProperties>
</file>