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68" r:id="rId3"/>
    <p:sldId id="269" r:id="rId4"/>
    <p:sldId id="270" r:id="rId5"/>
    <p:sldId id="27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100" d="100"/>
          <a:sy n="100" d="100"/>
        </p:scale>
        <p:origin x="-510" y="8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Souhlásky měkké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7637"/>
            <a:ext cx="8229600" cy="4525963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lvl="0" indent="0" algn="ctr">
              <a:buNone/>
            </a:pPr>
            <a:r>
              <a:rPr lang="cs-CZ" sz="15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VY_32_INOVACE_05_SOUHLÁSKY MĚKKÉ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 </a:t>
            </a:r>
            <a:r>
              <a:rPr lang="cs-CZ" sz="1500" dirty="0">
                <a:solidFill>
                  <a:prstClr val="black"/>
                </a:solidFill>
              </a:rPr>
              <a:t>DUM ČJ č. </a:t>
            </a:r>
            <a:r>
              <a:rPr lang="cs-CZ" sz="1500" dirty="0" smtClean="0">
                <a:solidFill>
                  <a:prstClr val="black"/>
                </a:solidFill>
              </a:rPr>
              <a:t>5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dirty="0" smtClean="0">
                <a:solidFill>
                  <a:prstClr val="black"/>
                </a:solidFill>
              </a:rPr>
              <a:t>7. 11. </a:t>
            </a:r>
            <a:r>
              <a:rPr lang="cs-CZ" sz="1500" smtClean="0">
                <a:solidFill>
                  <a:prstClr val="black"/>
                </a:solidFill>
              </a:rPr>
              <a:t>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</a:t>
            </a:r>
            <a:r>
              <a:rPr lang="cs-CZ" sz="1500" dirty="0" smtClean="0">
                <a:solidFill>
                  <a:prstClr val="black"/>
                </a:solidFill>
              </a:rPr>
              <a:t>procvičení  psaní měkkých souhlásek ve slovech, jejich určování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a zdůvodňování.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 </a:t>
            </a:r>
            <a:r>
              <a:rPr lang="cs-CZ" sz="1500" dirty="0" smtClean="0">
                <a:solidFill>
                  <a:prstClr val="black"/>
                </a:solidFill>
              </a:rPr>
              <a:t>souhlásky měkké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Zdroje:  </a:t>
            </a:r>
            <a:r>
              <a:rPr lang="cs-CZ" sz="15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r>
              <a:rPr lang="cs-CZ" sz="1500" dirty="0" smtClean="0">
                <a:solidFill>
                  <a:prstClr val="black"/>
                </a:solidFill>
              </a:rPr>
              <a:t> </a:t>
            </a:r>
            <a:endParaRPr lang="cs-CZ" sz="15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Souhlásky měkké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láček 5"/>
          <p:cNvSpPr/>
          <p:nvPr/>
        </p:nvSpPr>
        <p:spPr>
          <a:xfrm>
            <a:off x="526480" y="1732945"/>
            <a:ext cx="1728192" cy="1008112"/>
          </a:xfrm>
          <a:prstGeom prst="cloud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7" name="Obláček 6"/>
          <p:cNvSpPr/>
          <p:nvPr/>
        </p:nvSpPr>
        <p:spPr>
          <a:xfrm>
            <a:off x="1259632" y="3022838"/>
            <a:ext cx="1728192" cy="1008112"/>
          </a:xfrm>
          <a:prstGeom prst="cloud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8" name="Obláček 7"/>
          <p:cNvSpPr/>
          <p:nvPr/>
        </p:nvSpPr>
        <p:spPr>
          <a:xfrm>
            <a:off x="6729958" y="4581128"/>
            <a:ext cx="1728192" cy="1008112"/>
          </a:xfrm>
          <a:prstGeom prst="cloud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9" name="Obláček 8"/>
          <p:cNvSpPr/>
          <p:nvPr/>
        </p:nvSpPr>
        <p:spPr>
          <a:xfrm>
            <a:off x="3455876" y="1732945"/>
            <a:ext cx="1728192" cy="1008112"/>
          </a:xfrm>
          <a:prstGeom prst="cloud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10" name="Obláček 9"/>
          <p:cNvSpPr/>
          <p:nvPr/>
        </p:nvSpPr>
        <p:spPr>
          <a:xfrm>
            <a:off x="6516216" y="1781200"/>
            <a:ext cx="1728192" cy="1008112"/>
          </a:xfrm>
          <a:prstGeom prst="cloud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11" name="Obláček 10"/>
          <p:cNvSpPr/>
          <p:nvPr/>
        </p:nvSpPr>
        <p:spPr>
          <a:xfrm>
            <a:off x="6156523" y="3140968"/>
            <a:ext cx="1728192" cy="1008112"/>
          </a:xfrm>
          <a:prstGeom prst="cloud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12" name="Obláček 11"/>
          <p:cNvSpPr/>
          <p:nvPr/>
        </p:nvSpPr>
        <p:spPr>
          <a:xfrm>
            <a:off x="3637793" y="3140968"/>
            <a:ext cx="1728192" cy="1008112"/>
          </a:xfrm>
          <a:prstGeom prst="cloud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13" name="Obláček 12"/>
          <p:cNvSpPr/>
          <p:nvPr/>
        </p:nvSpPr>
        <p:spPr>
          <a:xfrm>
            <a:off x="3485406" y="4730130"/>
            <a:ext cx="1728192" cy="1008112"/>
          </a:xfrm>
          <a:prstGeom prst="cloud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14" name="Obláček 13"/>
          <p:cNvSpPr/>
          <p:nvPr/>
        </p:nvSpPr>
        <p:spPr>
          <a:xfrm>
            <a:off x="555973" y="4730130"/>
            <a:ext cx="1728192" cy="1008112"/>
          </a:xfrm>
          <a:prstGeom prst="cloud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15" name="TextovéPole 14"/>
          <p:cNvSpPr txBox="1"/>
          <p:nvPr/>
        </p:nvSpPr>
        <p:spPr>
          <a:xfrm>
            <a:off x="827584" y="1916832"/>
            <a:ext cx="11456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ŽI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35896" y="1988840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ŠI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23087" y="1931313"/>
            <a:ext cx="15144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ČI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87823" y="3172951"/>
            <a:ext cx="14237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ŘI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35710" y="3298309"/>
            <a:ext cx="15323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CI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00539" y="3298309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JI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3786" y="4882812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DI</a:t>
            </a:r>
            <a:endParaRPr lang="cs-CZ" sz="4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606750" y="4932372"/>
            <a:ext cx="14855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TI</a:t>
            </a:r>
            <a:endParaRPr lang="cs-CZ" sz="4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31632" y="4730130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NI</a:t>
            </a:r>
            <a:endParaRPr lang="cs-CZ" sz="4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1268760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>
                <a:solidFill>
                  <a:srgbClr val="FF0000"/>
                </a:solidFill>
              </a:rPr>
              <a:t>Po </a:t>
            </a:r>
            <a:r>
              <a:rPr lang="cs-CZ" sz="2800" b="1" dirty="0" smtClean="0">
                <a:solidFill>
                  <a:srgbClr val="FF0000"/>
                </a:solidFill>
              </a:rPr>
              <a:t>měkkých </a:t>
            </a:r>
            <a:r>
              <a:rPr lang="cs-CZ" sz="2800" b="1" dirty="0">
                <a:solidFill>
                  <a:srgbClr val="FF0000"/>
                </a:solidFill>
              </a:rPr>
              <a:t>souhláskách píšeme y – ý.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866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8296" y="1548729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Souhlásky měkké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204" y="1309129"/>
            <a:ext cx="1371500" cy="137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352388"/>
            <a:ext cx="1373485" cy="1373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9349" y="1548729"/>
            <a:ext cx="892299" cy="892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6511" y="1537679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316247"/>
            <a:ext cx="1445765" cy="1445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07" y="3319982"/>
            <a:ext cx="1346448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3355627"/>
            <a:ext cx="1457722" cy="1457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339" y="3400052"/>
            <a:ext cx="1368871" cy="1368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267" y="3319982"/>
            <a:ext cx="1448941" cy="14489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447453"/>
            <a:ext cx="1371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61256" y="2686134"/>
            <a:ext cx="1346448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19" name="Obdélník 18"/>
          <p:cNvSpPr/>
          <p:nvPr/>
        </p:nvSpPr>
        <p:spPr>
          <a:xfrm>
            <a:off x="2429644" y="2710927"/>
            <a:ext cx="1346448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20" name="Obdélník 19"/>
          <p:cNvSpPr/>
          <p:nvPr/>
        </p:nvSpPr>
        <p:spPr>
          <a:xfrm>
            <a:off x="4378424" y="2700889"/>
            <a:ext cx="1346448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21" name="Obdélník 20"/>
          <p:cNvSpPr/>
          <p:nvPr/>
        </p:nvSpPr>
        <p:spPr>
          <a:xfrm>
            <a:off x="6853906" y="2686134"/>
            <a:ext cx="1346448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22" name="Obdélník 21"/>
          <p:cNvSpPr/>
          <p:nvPr/>
        </p:nvSpPr>
        <p:spPr>
          <a:xfrm>
            <a:off x="480207" y="4819053"/>
            <a:ext cx="1346448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23" name="Obdélník 22"/>
          <p:cNvSpPr/>
          <p:nvPr/>
        </p:nvSpPr>
        <p:spPr>
          <a:xfrm>
            <a:off x="2129992" y="4819053"/>
            <a:ext cx="1346448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24" name="Obdélník 23"/>
          <p:cNvSpPr/>
          <p:nvPr/>
        </p:nvSpPr>
        <p:spPr>
          <a:xfrm>
            <a:off x="3741762" y="4819053"/>
            <a:ext cx="1346448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25" name="Obdélník 24"/>
          <p:cNvSpPr/>
          <p:nvPr/>
        </p:nvSpPr>
        <p:spPr>
          <a:xfrm>
            <a:off x="5581191" y="4819053"/>
            <a:ext cx="1346448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26" name="Obdélník 25"/>
          <p:cNvSpPr/>
          <p:nvPr/>
        </p:nvSpPr>
        <p:spPr>
          <a:xfrm>
            <a:off x="7380312" y="4819053"/>
            <a:ext cx="1346448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6" name="TextovéPole 5"/>
          <p:cNvSpPr txBox="1"/>
          <p:nvPr/>
        </p:nvSpPr>
        <p:spPr>
          <a:xfrm>
            <a:off x="571203" y="2700889"/>
            <a:ext cx="14020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ŽÍ</a:t>
            </a:r>
            <a:r>
              <a:rPr lang="cs-CZ" sz="2400" b="1" dirty="0" smtClean="0"/>
              <a:t>ŽALA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95389" y="2713703"/>
            <a:ext cx="1346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ŠI</a:t>
            </a:r>
            <a:r>
              <a:rPr lang="cs-CZ" sz="2400" b="1" dirty="0" smtClean="0"/>
              <a:t>ŠKA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78424" y="2713703"/>
            <a:ext cx="1202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</a:t>
            </a:r>
            <a:r>
              <a:rPr lang="cs-CZ" sz="2400" b="1" dirty="0" smtClean="0">
                <a:solidFill>
                  <a:srgbClr val="FF0000"/>
                </a:solidFill>
              </a:rPr>
              <a:t>ČI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66309" y="2717246"/>
            <a:ext cx="1334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TYG</a:t>
            </a:r>
            <a:r>
              <a:rPr lang="cs-CZ" sz="2400" b="1" dirty="0" smtClean="0">
                <a:solidFill>
                  <a:srgbClr val="FF0000"/>
                </a:solidFill>
              </a:rPr>
              <a:t>ŘI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0207" y="4813349"/>
            <a:ext cx="1346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CI</a:t>
            </a:r>
            <a:r>
              <a:rPr lang="cs-CZ" sz="2400" b="1" dirty="0" smtClean="0"/>
              <a:t>BULE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29992" y="4819053"/>
            <a:ext cx="1346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JÍ</a:t>
            </a:r>
            <a:r>
              <a:rPr lang="cs-CZ" sz="2400" b="1" dirty="0" smtClean="0"/>
              <a:t>DLO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81784" y="4813349"/>
            <a:ext cx="14439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DI</a:t>
            </a:r>
            <a:r>
              <a:rPr lang="cs-CZ" sz="2400" b="1" dirty="0" smtClean="0"/>
              <a:t>VADLO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81191" y="4819053"/>
            <a:ext cx="1346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KVĚ</a:t>
            </a:r>
            <a:r>
              <a:rPr lang="cs-CZ" sz="2400" b="1" dirty="0" smtClean="0">
                <a:solidFill>
                  <a:srgbClr val="FF0000"/>
                </a:solidFill>
              </a:rPr>
              <a:t>TI</a:t>
            </a:r>
            <a:r>
              <a:rPr lang="cs-CZ" sz="2400" b="1" dirty="0" smtClean="0"/>
              <a:t>NA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80312" y="4819053"/>
            <a:ext cx="1346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</a:t>
            </a:r>
            <a:r>
              <a:rPr lang="cs-CZ" sz="2400" b="1" dirty="0" smtClean="0">
                <a:solidFill>
                  <a:srgbClr val="FF0000"/>
                </a:solidFill>
              </a:rPr>
              <a:t>NI</a:t>
            </a:r>
            <a:r>
              <a:rPr lang="cs-CZ" sz="2400" b="1" dirty="0" smtClean="0"/>
              <a:t>HA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96429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7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4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1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8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5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1206" y="1719972"/>
            <a:ext cx="8229600" cy="452596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slu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čko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__žala,  dra__,  p__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roda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k__ha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__vadlo,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kvě__na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rafa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ška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o__,  __bule,  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skárna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ko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__k,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ko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šile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hla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zek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tr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ce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pe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__ze,  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pky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tron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h__bek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ryb__k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vka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kla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vo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slu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čko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dlo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lek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__n,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zele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__na,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t__da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sk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__ň,  __dle,  klu__,  h__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ště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t__,  skle__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ce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teku__na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čtená__,  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vot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ho__na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kadlo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ře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__cha,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pše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ce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na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mo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kocou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__,  kap__,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špač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__, 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droz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__,  jež__,  tule__,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vl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kroca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mro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papouš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vrab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medvě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vep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tyg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kloka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__ni,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te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čka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dě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__,    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Souhlásky měkké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5546" y="1268760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Doplň slabiky </a:t>
            </a:r>
            <a:r>
              <a:rPr lang="cs-CZ" sz="2800" b="1" dirty="0" err="1" smtClean="0"/>
              <a:t>ži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ši</a:t>
            </a:r>
            <a:r>
              <a:rPr lang="cs-CZ" sz="2800" b="1" dirty="0" smtClean="0"/>
              <a:t>, či, </a:t>
            </a:r>
            <a:r>
              <a:rPr lang="cs-CZ" sz="2800" b="1" dirty="0" err="1" smtClean="0"/>
              <a:t>ři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ci</a:t>
            </a:r>
            <a:r>
              <a:rPr lang="cs-CZ" sz="2800" b="1" dirty="0" smtClean="0"/>
              <a:t>, ji, di, ti, ni.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258831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" y="1863988"/>
            <a:ext cx="8229600" cy="4525963"/>
          </a:xfrm>
        </p:spPr>
        <p:txBody>
          <a:bodyPr/>
          <a:lstStyle/>
          <a:p>
            <a:pPr marL="0" indent="0" algn="just">
              <a:buNone/>
            </a:pP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slu</a:t>
            </a:r>
            <a:r>
              <a:rPr lang="cs-CZ" sz="2800" b="1" dirty="0" smtClean="0">
                <a:solidFill>
                  <a:srgbClr val="FF0000"/>
                </a:solidFill>
              </a:rPr>
              <a:t>ní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čko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ží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žala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dra</a:t>
            </a:r>
            <a:r>
              <a:rPr lang="cs-CZ" sz="2800" b="1" dirty="0" smtClean="0">
                <a:solidFill>
                  <a:srgbClr val="FF0000"/>
                </a:solidFill>
              </a:rPr>
              <a:t>ci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p</a:t>
            </a:r>
            <a:r>
              <a:rPr lang="cs-CZ" sz="2800" b="1" dirty="0" smtClean="0">
                <a:solidFill>
                  <a:srgbClr val="FF0000"/>
                </a:solidFill>
              </a:rPr>
              <a:t>ří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roda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ni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ha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di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vadlo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kvě</a:t>
            </a:r>
            <a:r>
              <a:rPr lang="cs-CZ" sz="2800" b="1" dirty="0" smtClean="0">
                <a:solidFill>
                  <a:srgbClr val="FF0000"/>
                </a:solidFill>
              </a:rPr>
              <a:t>ti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na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ži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rafa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ši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ška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o</a:t>
            </a:r>
            <a:r>
              <a:rPr lang="cs-CZ" sz="2800" b="1" dirty="0" smtClean="0">
                <a:solidFill>
                  <a:srgbClr val="FF0000"/>
                </a:solidFill>
              </a:rPr>
              <a:t>či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ci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bule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</a:rPr>
              <a:t>ti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skárna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ko</a:t>
            </a:r>
            <a:r>
              <a:rPr lang="cs-CZ" sz="2800" b="1" dirty="0" smtClean="0">
                <a:solidFill>
                  <a:srgbClr val="FF0000"/>
                </a:solidFill>
              </a:rPr>
              <a:t>ní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k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ko</a:t>
            </a:r>
            <a:r>
              <a:rPr lang="cs-CZ" sz="2800" b="1" dirty="0" smtClean="0">
                <a:solidFill>
                  <a:srgbClr val="FF0000"/>
                </a:solidFill>
              </a:rPr>
              <a:t>ši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le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ci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hla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ří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zek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ji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tr</a:t>
            </a:r>
            <a:r>
              <a:rPr lang="cs-CZ" sz="2800" b="1" dirty="0" smtClean="0">
                <a:solidFill>
                  <a:srgbClr val="FF0000"/>
                </a:solidFill>
              </a:rPr>
              <a:t>ni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ce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pe</a:t>
            </a:r>
            <a:r>
              <a:rPr lang="cs-CZ" sz="2800" b="1" dirty="0" smtClean="0">
                <a:solidFill>
                  <a:srgbClr val="FF0000"/>
                </a:solidFill>
              </a:rPr>
              <a:t>ní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ze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ši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pky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ci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tron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h</a:t>
            </a:r>
            <a:r>
              <a:rPr lang="cs-CZ" sz="2800" b="1" dirty="0" smtClean="0">
                <a:solidFill>
                  <a:srgbClr val="FF0000"/>
                </a:solidFill>
              </a:rPr>
              <a:t>ří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bek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ryb</a:t>
            </a:r>
            <a:r>
              <a:rPr lang="cs-CZ" sz="2800" b="1" dirty="0" smtClean="0">
                <a:solidFill>
                  <a:srgbClr val="FF0000"/>
                </a:solidFill>
              </a:rPr>
              <a:t>ní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k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dí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vka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kla</a:t>
            </a:r>
            <a:r>
              <a:rPr lang="cs-CZ" sz="2800" b="1" dirty="0" smtClean="0">
                <a:solidFill>
                  <a:srgbClr val="FF0000"/>
                </a:solidFill>
              </a:rPr>
              <a:t>di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vo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slu</a:t>
            </a:r>
            <a:r>
              <a:rPr lang="cs-CZ" sz="2800" b="1" dirty="0" smtClean="0">
                <a:solidFill>
                  <a:srgbClr val="FF0000"/>
                </a:solidFill>
              </a:rPr>
              <a:t>ní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čko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</a:rPr>
              <a:t>jí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dlo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lek</a:t>
            </a:r>
            <a:r>
              <a:rPr lang="cs-CZ" sz="2800" b="1" dirty="0" smtClean="0">
                <a:solidFill>
                  <a:srgbClr val="FF0000"/>
                </a:solidFill>
              </a:rPr>
              <a:t>ní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n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zele</a:t>
            </a:r>
            <a:r>
              <a:rPr lang="cs-CZ" sz="2800" b="1" dirty="0" smtClean="0">
                <a:solidFill>
                  <a:srgbClr val="FF0000"/>
                </a:solidFill>
              </a:rPr>
              <a:t>ni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na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ří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da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sk</a:t>
            </a:r>
            <a:r>
              <a:rPr lang="cs-CZ" sz="2800" b="1" dirty="0" smtClean="0">
                <a:solidFill>
                  <a:srgbClr val="FF0000"/>
                </a:solidFill>
              </a:rPr>
              <a:t>ří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ň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ži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dle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klu</a:t>
            </a:r>
            <a:r>
              <a:rPr lang="cs-CZ" sz="2800" b="1" dirty="0" smtClean="0">
                <a:solidFill>
                  <a:srgbClr val="FF0000"/>
                </a:solidFill>
              </a:rPr>
              <a:t>ci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h</a:t>
            </a:r>
            <a:r>
              <a:rPr lang="cs-CZ" sz="2800" b="1" dirty="0" smtClean="0">
                <a:solidFill>
                  <a:srgbClr val="FF0000"/>
                </a:solidFill>
              </a:rPr>
              <a:t>ři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ště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ři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skle</a:t>
            </a:r>
            <a:r>
              <a:rPr lang="cs-CZ" sz="2800" b="1" dirty="0" smtClean="0">
                <a:solidFill>
                  <a:srgbClr val="FF0000"/>
                </a:solidFill>
              </a:rPr>
              <a:t>ni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ce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teku</a:t>
            </a:r>
            <a:r>
              <a:rPr lang="cs-CZ" sz="2800" b="1" dirty="0" smtClean="0">
                <a:solidFill>
                  <a:srgbClr val="FF0000"/>
                </a:solidFill>
              </a:rPr>
              <a:t>ti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na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čtená</a:t>
            </a:r>
            <a:r>
              <a:rPr lang="cs-CZ" sz="2800" b="1" dirty="0" smtClean="0">
                <a:solidFill>
                  <a:srgbClr val="FF0000"/>
                </a:solidFill>
              </a:rPr>
              <a:t>ři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ži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vot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ho</a:t>
            </a:r>
            <a:r>
              <a:rPr lang="cs-CZ" sz="2800" b="1" dirty="0" smtClean="0">
                <a:solidFill>
                  <a:srgbClr val="FF0000"/>
                </a:solidFill>
              </a:rPr>
              <a:t>di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na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ří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kadlo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ře</a:t>
            </a:r>
            <a:r>
              <a:rPr lang="cs-CZ" sz="2800" b="1" dirty="0" smtClean="0">
                <a:solidFill>
                  <a:srgbClr val="FF0000"/>
                </a:solidFill>
              </a:rPr>
              <a:t>ři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cha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pše</a:t>
            </a:r>
            <a:r>
              <a:rPr lang="cs-CZ" sz="2800" b="1" dirty="0" smtClean="0">
                <a:solidFill>
                  <a:srgbClr val="FF0000"/>
                </a:solidFill>
              </a:rPr>
              <a:t>ni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ce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na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mo</a:t>
            </a:r>
            <a:r>
              <a:rPr lang="cs-CZ" sz="2800" b="1" dirty="0" smtClean="0">
                <a:solidFill>
                  <a:srgbClr val="FF0000"/>
                </a:solidFill>
              </a:rPr>
              <a:t>ři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kocou</a:t>
            </a:r>
            <a:r>
              <a:rPr lang="cs-CZ" sz="2800" b="1" dirty="0" smtClean="0">
                <a:solidFill>
                  <a:srgbClr val="FF0000"/>
                </a:solidFill>
              </a:rPr>
              <a:t>ři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kap</a:t>
            </a:r>
            <a:r>
              <a:rPr lang="cs-CZ" sz="2800" b="1" dirty="0" smtClean="0">
                <a:solidFill>
                  <a:srgbClr val="FF0000"/>
                </a:solidFill>
              </a:rPr>
              <a:t>ři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špač</a:t>
            </a:r>
            <a:r>
              <a:rPr lang="cs-CZ" sz="2800" b="1" dirty="0" smtClean="0">
                <a:solidFill>
                  <a:srgbClr val="FF0000"/>
                </a:solidFill>
              </a:rPr>
              <a:t>ci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 droz</a:t>
            </a:r>
            <a:r>
              <a:rPr lang="cs-CZ" sz="2800" b="1" dirty="0" smtClean="0">
                <a:solidFill>
                  <a:srgbClr val="FF0000"/>
                </a:solidFill>
              </a:rPr>
              <a:t>di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jež</a:t>
            </a:r>
            <a:r>
              <a:rPr lang="cs-CZ" sz="2800" b="1" dirty="0" smtClean="0">
                <a:solidFill>
                  <a:srgbClr val="FF0000"/>
                </a:solidFill>
              </a:rPr>
              <a:t>ci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tule</a:t>
            </a:r>
            <a:r>
              <a:rPr lang="cs-CZ" sz="2800" b="1" dirty="0" smtClean="0">
                <a:solidFill>
                  <a:srgbClr val="FF0000"/>
                </a:solidFill>
              </a:rPr>
              <a:t>ni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vl</a:t>
            </a:r>
            <a:r>
              <a:rPr lang="cs-CZ" sz="2800" b="1" dirty="0" smtClean="0">
                <a:solidFill>
                  <a:srgbClr val="FF0000"/>
                </a:solidFill>
              </a:rPr>
              <a:t>ci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kroca</a:t>
            </a:r>
            <a:r>
              <a:rPr lang="cs-CZ" sz="2800" b="1" dirty="0" smtClean="0">
                <a:solidFill>
                  <a:srgbClr val="FF0000"/>
                </a:solidFill>
              </a:rPr>
              <a:t>ni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mro</a:t>
            </a:r>
            <a:r>
              <a:rPr lang="cs-CZ" sz="2800" b="1" dirty="0" smtClean="0">
                <a:solidFill>
                  <a:srgbClr val="FF0000"/>
                </a:solidFill>
              </a:rPr>
              <a:t>ži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papouš</a:t>
            </a:r>
            <a:r>
              <a:rPr lang="cs-CZ" sz="2800" b="1" dirty="0" smtClean="0">
                <a:solidFill>
                  <a:srgbClr val="FF0000"/>
                </a:solidFill>
              </a:rPr>
              <a:t>ci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vrab</a:t>
            </a:r>
            <a:r>
              <a:rPr lang="cs-CZ" sz="2800" b="1" dirty="0" smtClean="0">
                <a:solidFill>
                  <a:srgbClr val="FF0000"/>
                </a:solidFill>
              </a:rPr>
              <a:t>ci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medvě</a:t>
            </a:r>
            <a:r>
              <a:rPr lang="cs-CZ" sz="2800" b="1" dirty="0" smtClean="0">
                <a:solidFill>
                  <a:srgbClr val="FF0000"/>
                </a:solidFill>
              </a:rPr>
              <a:t>di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vep</a:t>
            </a:r>
            <a:r>
              <a:rPr lang="cs-CZ" sz="2800" b="1" dirty="0" smtClean="0">
                <a:solidFill>
                  <a:srgbClr val="FF0000"/>
                </a:solidFill>
              </a:rPr>
              <a:t>ři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tyg</a:t>
            </a:r>
            <a:r>
              <a:rPr lang="cs-CZ" sz="2800" b="1" dirty="0" smtClean="0">
                <a:solidFill>
                  <a:srgbClr val="FF0000"/>
                </a:solidFill>
              </a:rPr>
              <a:t>ři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kloka</a:t>
            </a:r>
            <a:r>
              <a:rPr lang="cs-CZ" sz="2800" b="1" dirty="0" smtClean="0">
                <a:solidFill>
                  <a:srgbClr val="FF0000"/>
                </a:solidFill>
              </a:rPr>
              <a:t>ni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  te</a:t>
            </a:r>
            <a:r>
              <a:rPr lang="cs-CZ" sz="2800" b="1" dirty="0" smtClean="0">
                <a:solidFill>
                  <a:srgbClr val="FF0000"/>
                </a:solidFill>
              </a:rPr>
              <a:t>ti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čka</a:t>
            </a:r>
            <a:r>
              <a:rPr lang="cs-CZ" sz="2800" b="1" dirty="0">
                <a:solidFill>
                  <a:srgbClr val="F79646">
                    <a:lumMod val="75000"/>
                  </a:srgbClr>
                </a:solidFill>
              </a:rPr>
              <a:t>,  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dě</a:t>
            </a:r>
            <a:r>
              <a:rPr lang="cs-CZ" sz="2800" b="1" dirty="0" smtClean="0">
                <a:solidFill>
                  <a:srgbClr val="FF0000"/>
                </a:solidFill>
              </a:rPr>
              <a:t>ti</a:t>
            </a:r>
            <a:r>
              <a:rPr lang="cs-CZ" sz="2800" b="1" dirty="0" smtClean="0">
                <a:solidFill>
                  <a:srgbClr val="F79646">
                    <a:lumMod val="75000"/>
                  </a:srgbClr>
                </a:solidFill>
              </a:rPr>
              <a:t>,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Souhlásky měkké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134076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Řešení: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65837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480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Souhlásky měkké</vt:lpstr>
      <vt:lpstr>Souhlásky měkké</vt:lpstr>
      <vt:lpstr>Souhlásky měkké</vt:lpstr>
      <vt:lpstr>Souhlásky měkké</vt:lpstr>
      <vt:lpstr>Souhlásky měkké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41</cp:revision>
  <dcterms:created xsi:type="dcterms:W3CDTF">2012-09-30T19:56:26Z</dcterms:created>
  <dcterms:modified xsi:type="dcterms:W3CDTF">2012-11-10T11:11:01Z</dcterms:modified>
</cp:coreProperties>
</file>