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72" r:id="rId3"/>
    <p:sldId id="273" r:id="rId4"/>
    <p:sldId id="274" r:id="rId5"/>
    <p:sldId id="275" r:id="rId6"/>
    <p:sldId id="276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7F9E1F-03DB-4D23-8D5F-E6DC05B47D6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034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Párové souhlásky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VY_32_INOVACE_06_PÁROVÉ SOUHLÁSKY 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8. 11.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 psaní </a:t>
            </a: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párových souhlásek uvnitř slov</a:t>
            </a:r>
            <a:r>
              <a:rPr lang="cs-CZ" sz="1500" dirty="0">
                <a:solidFill>
                  <a:prstClr val="black"/>
                </a:solidFill>
              </a:rPr>
              <a:t>.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 </a:t>
            </a:r>
            <a:r>
              <a:rPr lang="cs-CZ" sz="1500" dirty="0" smtClean="0">
                <a:solidFill>
                  <a:prstClr val="black"/>
                </a:solidFill>
              </a:rPr>
              <a:t>párové souhlásky uvnitř slov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</a:rPr>
              <a:t>archiv autorky </a:t>
            </a:r>
            <a:endParaRPr lang="cs-CZ" sz="15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585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Párové souhlásky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hnutý roh 1"/>
          <p:cNvSpPr/>
          <p:nvPr/>
        </p:nvSpPr>
        <p:spPr>
          <a:xfrm>
            <a:off x="2627784" y="1844824"/>
            <a:ext cx="1944216" cy="1008112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rgbClr val="7030A0"/>
              </a:solidFill>
            </a:endParaRPr>
          </a:p>
        </p:txBody>
      </p:sp>
      <p:sp>
        <p:nvSpPr>
          <p:cNvPr id="6" name="Ohnutý roh 5"/>
          <p:cNvSpPr/>
          <p:nvPr/>
        </p:nvSpPr>
        <p:spPr>
          <a:xfrm>
            <a:off x="6795095" y="1844824"/>
            <a:ext cx="1944216" cy="1008112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rgbClr val="7030A0"/>
              </a:solidFill>
            </a:endParaRPr>
          </a:p>
        </p:txBody>
      </p:sp>
      <p:sp>
        <p:nvSpPr>
          <p:cNvPr id="7" name="Ohnutý roh 6"/>
          <p:cNvSpPr/>
          <p:nvPr/>
        </p:nvSpPr>
        <p:spPr>
          <a:xfrm>
            <a:off x="463749" y="1844824"/>
            <a:ext cx="1944216" cy="1008112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rgbClr val="7030A0"/>
              </a:solidFill>
            </a:endParaRPr>
          </a:p>
        </p:txBody>
      </p:sp>
      <p:sp>
        <p:nvSpPr>
          <p:cNvPr id="8" name="Ohnutý roh 7"/>
          <p:cNvSpPr/>
          <p:nvPr/>
        </p:nvSpPr>
        <p:spPr>
          <a:xfrm>
            <a:off x="4716016" y="1844824"/>
            <a:ext cx="1944216" cy="1008112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rgbClr val="7030A0"/>
              </a:solidFill>
            </a:endParaRPr>
          </a:p>
        </p:txBody>
      </p:sp>
      <p:sp>
        <p:nvSpPr>
          <p:cNvPr id="9" name="Ohnutý roh 8"/>
          <p:cNvSpPr/>
          <p:nvPr/>
        </p:nvSpPr>
        <p:spPr>
          <a:xfrm>
            <a:off x="1625985" y="3861048"/>
            <a:ext cx="1944216" cy="1008112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rgbClr val="7030A0"/>
              </a:solidFill>
            </a:endParaRPr>
          </a:p>
        </p:txBody>
      </p:sp>
      <p:sp>
        <p:nvSpPr>
          <p:cNvPr id="10" name="Ohnutý roh 9"/>
          <p:cNvSpPr/>
          <p:nvPr/>
        </p:nvSpPr>
        <p:spPr>
          <a:xfrm>
            <a:off x="3743908" y="3861048"/>
            <a:ext cx="1944216" cy="1008112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rgbClr val="7030A0"/>
              </a:solidFill>
            </a:endParaRPr>
          </a:p>
        </p:txBody>
      </p:sp>
      <p:sp>
        <p:nvSpPr>
          <p:cNvPr id="11" name="Ohnutý roh 10"/>
          <p:cNvSpPr/>
          <p:nvPr/>
        </p:nvSpPr>
        <p:spPr>
          <a:xfrm>
            <a:off x="5836282" y="3861048"/>
            <a:ext cx="1944216" cy="1008112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3749" y="1844824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P x B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844824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T x D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1844824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Ť x Ď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95095" y="1844824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T x V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25985" y="3861048"/>
            <a:ext cx="19739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S x Z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43908" y="386104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Š x Ž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36282" y="386104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CH x H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84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B nebo P ?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ža_ka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klu_ko</a:t>
            </a:r>
            <a:r>
              <a:rPr lang="cs-CZ" sz="4000" b="1" dirty="0" smtClean="0">
                <a:solidFill>
                  <a:srgbClr val="7030A0"/>
                </a:solidFill>
              </a:rPr>
              <a:t>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holu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tla_ka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šrou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co_</a:t>
            </a: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d</a:t>
            </a:r>
            <a:r>
              <a:rPr lang="cs-CZ" sz="4000" b="1" dirty="0" err="1" smtClean="0">
                <a:solidFill>
                  <a:srgbClr val="7030A0"/>
                </a:solidFill>
              </a:rPr>
              <a:t>rá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du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chalou_ka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h</a:t>
            </a:r>
            <a:r>
              <a:rPr lang="cs-CZ" sz="4000" b="1" dirty="0" err="1" smtClean="0">
                <a:solidFill>
                  <a:srgbClr val="7030A0"/>
                </a:solidFill>
              </a:rPr>
              <a:t>ři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chlé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Jaku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ka_ka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hlou_ka</a:t>
            </a:r>
            <a:r>
              <a:rPr lang="cs-CZ" sz="4000" b="1" dirty="0" smtClean="0">
                <a:solidFill>
                  <a:srgbClr val="7030A0"/>
                </a:solidFill>
              </a:rPr>
              <a:t>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jeřá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Párové souhlásky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2361074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068960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05486" y="2361074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4509120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1470" y="3776846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2361074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37559" y="3068960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8034" y="4484732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31410" y="4511030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44616" y="5275192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52978" y="5275192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49388" y="3787130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79984" y="5275192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48264" y="3054856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20036" y="3806547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52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372" y="1531311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D, Ď nebo T, Ť ?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bu_ka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su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ma_ka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plo</a:t>
            </a:r>
            <a:r>
              <a:rPr lang="cs-CZ" sz="4000" b="1" dirty="0" smtClean="0">
                <a:solidFill>
                  <a:srgbClr val="7030A0"/>
                </a:solidFill>
              </a:rPr>
              <a:t>_ (jabloně)      ha_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lo_ka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p</a:t>
            </a:r>
            <a:r>
              <a:rPr lang="cs-CZ" sz="4000" b="1" dirty="0" err="1" smtClean="0">
                <a:solidFill>
                  <a:srgbClr val="7030A0"/>
                </a:solidFill>
              </a:rPr>
              <a:t>ru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odpově</a:t>
            </a:r>
            <a:r>
              <a:rPr lang="cs-CZ" sz="4000" b="1" dirty="0" smtClean="0">
                <a:solidFill>
                  <a:srgbClr val="7030A0"/>
                </a:solidFill>
              </a:rPr>
              <a:t>_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hla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pohá_ka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praví_ko</a:t>
            </a:r>
            <a:r>
              <a:rPr lang="cs-CZ" sz="4000" b="1" dirty="0" smtClean="0">
                <a:solidFill>
                  <a:srgbClr val="7030A0"/>
                </a:solidFill>
              </a:rPr>
              <a:t>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zahrá_ka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p</a:t>
            </a:r>
            <a:r>
              <a:rPr lang="cs-CZ" sz="4000" b="1" dirty="0" err="1" smtClean="0">
                <a:solidFill>
                  <a:srgbClr val="7030A0"/>
                </a:solidFill>
              </a:rPr>
              <a:t>lo</a:t>
            </a:r>
            <a:r>
              <a:rPr lang="cs-CZ" sz="4000" b="1" dirty="0" smtClean="0">
                <a:solidFill>
                  <a:srgbClr val="7030A0"/>
                </a:solidFill>
              </a:rPr>
              <a:t>_ (u domu)      </a:t>
            </a:r>
            <a:r>
              <a:rPr lang="cs-CZ" sz="4000" b="1" dirty="0" err="1" smtClean="0">
                <a:solidFill>
                  <a:srgbClr val="7030A0"/>
                </a:solidFill>
              </a:rPr>
              <a:t>pamě</a:t>
            </a:r>
            <a:r>
              <a:rPr lang="cs-CZ" sz="4000" b="1" dirty="0" smtClean="0">
                <a:solidFill>
                  <a:srgbClr val="7030A0"/>
                </a:solidFill>
              </a:rPr>
              <a:t>_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lou_ka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Párové souhlásky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21757" y="2308121"/>
            <a:ext cx="216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45757" y="4457737"/>
            <a:ext cx="216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3764652"/>
            <a:ext cx="216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20394" y="3008000"/>
            <a:ext cx="216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20394" y="2308121"/>
            <a:ext cx="216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23628" y="3036957"/>
            <a:ext cx="216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4496866"/>
            <a:ext cx="2160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92813" y="3016007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371588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219722" y="3744843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26332" y="521272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34694" y="4444045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28617" y="5208739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364796" y="5157192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45027" y="230011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24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V nebo F ?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hlá_ka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fotogra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kone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dí_ka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 čer_   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o_ce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Jose_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žáro_ka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le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l</a:t>
            </a:r>
            <a:r>
              <a:rPr lang="cs-CZ" sz="4000" b="1" dirty="0" err="1" smtClean="0">
                <a:solidFill>
                  <a:srgbClr val="7030A0"/>
                </a:solidFill>
              </a:rPr>
              <a:t>áhe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Rudol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polé_ka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g</a:t>
            </a:r>
            <a:r>
              <a:rPr lang="cs-CZ" sz="4000" b="1" dirty="0" err="1" smtClean="0">
                <a:solidFill>
                  <a:srgbClr val="7030A0"/>
                </a:solidFill>
              </a:rPr>
              <a:t>ol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křížo_ka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domo_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Párové souhlásky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43647" y="2346603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89204" y="3762375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3054489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31679" y="4509120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14481" y="3041928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2346603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16416" y="5217006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946729" y="4470261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52320" y="3801234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3057942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33220" y="5217006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40063" y="3798198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202513" y="5217006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350056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845627" y="4496559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325239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139" y="153631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Z, Ž nebo S, Š ?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7030A0"/>
                </a:solidFill>
              </a:rPr>
              <a:t>o</a:t>
            </a:r>
            <a:r>
              <a:rPr lang="cs-CZ" sz="4000" b="1" dirty="0" smtClean="0">
                <a:solidFill>
                  <a:srgbClr val="7030A0"/>
                </a:solidFill>
              </a:rPr>
              <a:t>bra_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le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  kalu_</a:t>
            </a: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zkou_ka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roho_ka</a:t>
            </a:r>
            <a:r>
              <a:rPr lang="cs-CZ" sz="4000" b="1" dirty="0" smtClean="0">
                <a:solidFill>
                  <a:srgbClr val="7030A0"/>
                </a:solidFill>
              </a:rPr>
              <a:t>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pro_ba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 smtClean="0">
                <a:solidFill>
                  <a:srgbClr val="7030A0"/>
                </a:solidFill>
              </a:rPr>
              <a:t>de_ka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rů_ky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ta_ka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ú</a:t>
            </a:r>
            <a:r>
              <a:rPr lang="cs-CZ" sz="4000" b="1" dirty="0" err="1" smtClean="0">
                <a:solidFill>
                  <a:srgbClr val="7030A0"/>
                </a:solidFill>
              </a:rPr>
              <a:t>ra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 no_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kní_ka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v</a:t>
            </a:r>
            <a:r>
              <a:rPr lang="cs-CZ" sz="4000" b="1" dirty="0" err="1" smtClean="0">
                <a:solidFill>
                  <a:srgbClr val="7030A0"/>
                </a:solidFill>
              </a:rPr>
              <a:t>ě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výkre</a:t>
            </a:r>
            <a:r>
              <a:rPr lang="cs-CZ" sz="4000" b="1" dirty="0" smtClean="0">
                <a:solidFill>
                  <a:srgbClr val="7030A0"/>
                </a:solidFill>
              </a:rPr>
              <a:t>_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nů_ky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Párové souhlásky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32079" y="2297832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10769" y="2297832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391697" y="2297832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08351" y="2996952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55304" y="4426613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90553" y="3704838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100711" y="4433444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757142" y="5214539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206030" y="2996952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142906" y="4412724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934497" y="5217006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007346" y="3693378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011729" y="5127668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404095" y="2996952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57239" y="3704838"/>
            <a:ext cx="4975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š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1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H nebo CH ?</a:t>
            </a:r>
          </a:p>
          <a:p>
            <a:pPr marL="0" indent="0">
              <a:buNone/>
            </a:pPr>
            <a:r>
              <a:rPr lang="cs-CZ" sz="4000" b="1" dirty="0" err="1">
                <a:solidFill>
                  <a:srgbClr val="7030A0"/>
                </a:solidFill>
              </a:rPr>
              <a:t>t</a:t>
            </a:r>
            <a:r>
              <a:rPr lang="cs-CZ" sz="4000" b="1" dirty="0" err="1" smtClean="0">
                <a:solidFill>
                  <a:srgbClr val="7030A0"/>
                </a:solidFill>
              </a:rPr>
              <a:t>varo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zápa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ne_ty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rgbClr val="7030A0"/>
                </a:solidFill>
              </a:rPr>
              <a:t>o</a:t>
            </a:r>
            <a:r>
              <a:rPr lang="cs-CZ" sz="4000" b="1" dirty="0" smtClean="0">
                <a:solidFill>
                  <a:srgbClr val="7030A0"/>
                </a:solidFill>
              </a:rPr>
              <a:t>ře_                    bře_                 de_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</a:rPr>
              <a:t>kru_                    hro_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výta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7030A0"/>
                </a:solidFill>
              </a:rPr>
              <a:t>s</a:t>
            </a:r>
            <a:r>
              <a:rPr lang="cs-CZ" sz="4000" b="1" dirty="0" smtClean="0">
                <a:solidFill>
                  <a:srgbClr val="7030A0"/>
                </a:solidFill>
              </a:rPr>
              <a:t>tra_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bato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pla</a:t>
            </a:r>
            <a:r>
              <a:rPr lang="cs-CZ" sz="4000" b="1" dirty="0" smtClean="0">
                <a:solidFill>
                  <a:srgbClr val="7030A0"/>
                </a:solidFill>
              </a:rPr>
              <a:t> _ ta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7030A0"/>
                </a:solidFill>
              </a:rPr>
              <a:t>s</a:t>
            </a:r>
            <a:r>
              <a:rPr lang="cs-CZ" sz="4000" b="1" dirty="0" smtClean="0">
                <a:solidFill>
                  <a:srgbClr val="7030A0"/>
                </a:solidFill>
              </a:rPr>
              <a:t>ní_    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me</a:t>
            </a:r>
            <a:r>
              <a:rPr lang="cs-CZ" sz="4000" b="1" dirty="0" smtClean="0">
                <a:solidFill>
                  <a:srgbClr val="7030A0"/>
                </a:solidFill>
              </a:rPr>
              <a:t>_                 </a:t>
            </a:r>
            <a:r>
              <a:rPr lang="cs-CZ" sz="4000" b="1" dirty="0" err="1" smtClean="0">
                <a:solidFill>
                  <a:srgbClr val="7030A0"/>
                </a:solidFill>
              </a:rPr>
              <a:t>pru</a:t>
            </a:r>
            <a:r>
              <a:rPr lang="cs-CZ" sz="4000" b="1" dirty="0" smtClean="0">
                <a:solidFill>
                  <a:srgbClr val="7030A0"/>
                </a:solidFill>
              </a:rPr>
              <a:t>_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Párové souhlásky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71328" y="233859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8362" y="4566000"/>
            <a:ext cx="7950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38983" y="3067467"/>
            <a:ext cx="696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26099" y="449580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55887" y="527388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39280" y="378791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10075" y="308002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07410" y="5286562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63705" y="378791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233707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10075" y="3787914"/>
            <a:ext cx="7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78027" y="5273886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03740" y="3080028"/>
            <a:ext cx="9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44419" y="4525873"/>
            <a:ext cx="8243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26099" y="2338596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ch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78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382</Words>
  <Application>Microsoft Office PowerPoint</Application>
  <PresentationFormat>Předvádění na obrazovce (4:3)</PresentationFormat>
  <Paragraphs>136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Párové souhlásky </vt:lpstr>
      <vt:lpstr>Párové souhlásky </vt:lpstr>
      <vt:lpstr>Párové souhlásky </vt:lpstr>
      <vt:lpstr>Párové souhlásky </vt:lpstr>
      <vt:lpstr>Párové souhlásky </vt:lpstr>
      <vt:lpstr>Párové souhlásky </vt:lpstr>
      <vt:lpstr>Párové souhlásky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51</cp:revision>
  <dcterms:created xsi:type="dcterms:W3CDTF">2012-09-30T19:56:26Z</dcterms:created>
  <dcterms:modified xsi:type="dcterms:W3CDTF">2012-11-10T11:11:42Z</dcterms:modified>
</cp:coreProperties>
</file>