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7" r:id="rId10"/>
    <p:sldId id="266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>
      <p:cViewPr>
        <p:scale>
          <a:sx n="100" d="100"/>
          <a:sy n="100" d="100"/>
        </p:scale>
        <p:origin x="-510" y="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8C07D6-560C-4C9F-8181-084FBFEA7327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7F9E1F-03DB-4D23-8D5F-E6DC05B47D6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6946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3036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6149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4049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509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358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6676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29894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6864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7418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857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8403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4DD35-9B28-4802-AC4A-61347FF10775}" type="datetimeFigureOut">
              <a:rPr lang="cs-CZ" smtClean="0"/>
              <a:t>10.11.2012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00DB9F-8C2C-4031-AEDD-349BAF7E17E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0838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2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3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5.png"/><Relationship Id="rId7" Type="http://schemas.openxmlformats.org/officeDocument/2006/relationships/image" Target="../media/image3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Slova mnohoznačná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47637"/>
            <a:ext cx="8229600" cy="4525963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marL="0" lvl="0" indent="0" algn="ctr">
              <a:buNone/>
            </a:pPr>
            <a:r>
              <a:rPr lang="cs-CZ" sz="1500" b="1" dirty="0">
                <a:solidFill>
                  <a:prstClr val="black"/>
                </a:solidFill>
              </a:rPr>
              <a:t>Jazyk a jazyková komunikace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Číslo projektu:  </a:t>
            </a:r>
            <a:r>
              <a:rPr lang="cs-CZ" sz="1500" dirty="0">
                <a:solidFill>
                  <a:prstClr val="black"/>
                </a:solidFill>
              </a:rPr>
              <a:t>CZ.1.07/1.4.00/21.0866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Šablona:  </a:t>
            </a:r>
            <a:r>
              <a:rPr lang="cs-CZ" sz="1500" dirty="0">
                <a:solidFill>
                  <a:prstClr val="black"/>
                </a:solidFill>
              </a:rPr>
              <a:t>III/2 Inovace a zkvalitnění výuky prostřednictvím ICT</a:t>
            </a:r>
            <a:endParaRPr lang="cs-CZ" sz="15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Název:  </a:t>
            </a:r>
            <a:r>
              <a:rPr lang="cs-CZ" sz="1500" dirty="0" smtClean="0">
                <a:solidFill>
                  <a:prstClr val="black"/>
                </a:solidFill>
              </a:rPr>
              <a:t>VY_32_INOVACE_07_SLOVA MNOHOZNAČNÁ 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Sada: </a:t>
            </a:r>
            <a:r>
              <a:rPr lang="cs-CZ" sz="1500" dirty="0" smtClean="0">
                <a:solidFill>
                  <a:prstClr val="black"/>
                </a:solidFill>
              </a:rPr>
              <a:t>3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Druh materiálu:  </a:t>
            </a:r>
            <a:r>
              <a:rPr lang="cs-CZ" sz="1500" dirty="0">
                <a:solidFill>
                  <a:prstClr val="black"/>
                </a:solidFill>
              </a:rPr>
              <a:t>DUM ČJ č. </a:t>
            </a:r>
            <a:r>
              <a:rPr lang="cs-CZ" sz="1500" dirty="0" smtClean="0">
                <a:solidFill>
                  <a:prstClr val="black"/>
                </a:solidFill>
              </a:rPr>
              <a:t>7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Jméno autora:  </a:t>
            </a:r>
            <a:r>
              <a:rPr lang="cs-CZ" sz="1500" dirty="0">
                <a:solidFill>
                  <a:prstClr val="black"/>
                </a:solidFill>
              </a:rPr>
              <a:t>Mgr. Žaneta Gruntová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Škola: </a:t>
            </a:r>
            <a:r>
              <a:rPr lang="cs-CZ" sz="1500" dirty="0">
                <a:solidFill>
                  <a:prstClr val="black"/>
                </a:solidFill>
              </a:rPr>
              <a:t>ZŠ A MŠ Cholina, okres Olomouc, příspěvková organizace, Cholina 35, 783 22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Datum vytvoření: </a:t>
            </a:r>
            <a:r>
              <a:rPr lang="cs-CZ" sz="1500" dirty="0" smtClean="0">
                <a:solidFill>
                  <a:prstClr val="black"/>
                </a:solidFill>
              </a:rPr>
              <a:t>8. 11. </a:t>
            </a:r>
            <a:r>
              <a:rPr lang="cs-CZ" sz="1500" smtClean="0">
                <a:solidFill>
                  <a:prstClr val="black"/>
                </a:solidFill>
              </a:rPr>
              <a:t>2011</a:t>
            </a:r>
            <a:endParaRPr lang="cs-CZ" sz="15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Předmět:  </a:t>
            </a:r>
            <a:r>
              <a:rPr lang="cs-CZ" sz="1500" dirty="0">
                <a:solidFill>
                  <a:prstClr val="black"/>
                </a:solidFill>
              </a:rPr>
              <a:t>Český jazyk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Ročník:  </a:t>
            </a:r>
            <a:r>
              <a:rPr lang="cs-CZ" sz="1500" dirty="0">
                <a:solidFill>
                  <a:prstClr val="black"/>
                </a:solidFill>
              </a:rPr>
              <a:t>třetí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Anotace:  </a:t>
            </a:r>
            <a:r>
              <a:rPr lang="cs-CZ" sz="1500" dirty="0">
                <a:solidFill>
                  <a:prstClr val="black"/>
                </a:solidFill>
              </a:rPr>
              <a:t>Materiál  (DUM) určený k </a:t>
            </a:r>
            <a:r>
              <a:rPr lang="cs-CZ" sz="1500" dirty="0" smtClean="0">
                <a:solidFill>
                  <a:prstClr val="black"/>
                </a:solidFill>
              </a:rPr>
              <a:t>procvičení  významu mnohoznačných slov.</a:t>
            </a:r>
          </a:p>
          <a:p>
            <a:pPr marL="0" lvl="0" indent="0">
              <a:buNone/>
            </a:pPr>
            <a:r>
              <a:rPr lang="cs-CZ" sz="1500" dirty="0">
                <a:solidFill>
                  <a:prstClr val="black"/>
                </a:solidFill>
              </a:rPr>
              <a:t> </a:t>
            </a:r>
            <a:r>
              <a:rPr lang="cs-CZ" sz="1500" dirty="0" smtClean="0">
                <a:solidFill>
                  <a:prstClr val="black"/>
                </a:solidFill>
              </a:rPr>
              <a:t>                  Je </a:t>
            </a:r>
            <a:r>
              <a:rPr lang="cs-CZ" sz="1500" dirty="0">
                <a:solidFill>
                  <a:prstClr val="black"/>
                </a:solidFill>
              </a:rPr>
              <a:t>určen ke společné práci,  která proběhne na interaktivní tabuli. </a:t>
            </a: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Klíčová slova:  </a:t>
            </a:r>
            <a:r>
              <a:rPr lang="cs-CZ" sz="1500" dirty="0" smtClean="0">
                <a:solidFill>
                  <a:prstClr val="black"/>
                </a:solidFill>
              </a:rPr>
              <a:t>význam mnohoznačného slova</a:t>
            </a:r>
            <a:endParaRPr lang="cs-CZ" sz="15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500" b="1" dirty="0">
                <a:solidFill>
                  <a:prstClr val="black"/>
                </a:solidFill>
              </a:rPr>
              <a:t>Zdroje:  </a:t>
            </a:r>
            <a:r>
              <a:rPr lang="cs-CZ" sz="1500" dirty="0" smtClean="0">
                <a:solidFill>
                  <a:prstClr val="black"/>
                </a:solidFill>
                <a:hlinkClick r:id="rId2"/>
              </a:rPr>
              <a:t>www.microsoft.office.com</a:t>
            </a:r>
            <a:r>
              <a:rPr lang="cs-CZ" sz="1500" dirty="0" smtClean="0">
                <a:solidFill>
                  <a:prstClr val="black"/>
                </a:solidFill>
              </a:rPr>
              <a:t> </a:t>
            </a:r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38" y="5997599"/>
            <a:ext cx="4752528" cy="84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2931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12776"/>
            <a:ext cx="8507288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chemeClr val="accent6">
                    <a:lumMod val="75000"/>
                  </a:schemeClr>
                </a:solidFill>
              </a:rPr>
              <a:t>Slova mnohoznačná jsou slova, která mají více významů.</a:t>
            </a:r>
            <a:endParaRPr lang="cs-CZ" sz="28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Slova mnohoznačná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38" y="5997599"/>
            <a:ext cx="4752528" cy="84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190" y="350100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0520" y="206084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872" y="388964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Výbuch 1 5"/>
          <p:cNvSpPr/>
          <p:nvPr/>
        </p:nvSpPr>
        <p:spPr>
          <a:xfrm>
            <a:off x="251520" y="2210961"/>
            <a:ext cx="2520280" cy="1872208"/>
          </a:xfrm>
          <a:prstGeom prst="irregularSeal1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719572" y="2793122"/>
            <a:ext cx="15841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LIST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2356655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6" grpId="0" animBg="1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Slova mnohoznačná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38" y="5997599"/>
            <a:ext cx="4752528" cy="84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3528392" cy="1981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43608" y="2276872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KORUNA</a:t>
            </a:r>
            <a:endParaRPr lang="cs-CZ" sz="4000" b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502" y="1716415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702" y="378904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094" y="328498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5985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Slova mnohoznačná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38" y="5997599"/>
            <a:ext cx="4752528" cy="84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444" y="1564979"/>
            <a:ext cx="2633700" cy="1981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043608" y="2114957"/>
            <a:ext cx="16561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OKO</a:t>
            </a:r>
            <a:endParaRPr lang="cs-CZ" sz="4000" b="1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57301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174421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253" y="335699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626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Slova mnohoznačná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938" y="6093296"/>
            <a:ext cx="4752528" cy="84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762" y="1447628"/>
            <a:ext cx="3168352" cy="1981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87810" y="2060848"/>
            <a:ext cx="23042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KOHOUT</a:t>
            </a:r>
            <a:endParaRPr lang="cs-CZ" sz="4000" b="1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66" y="3590925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762125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42900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3150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Slova mnohoznačná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938" y="6014442"/>
            <a:ext cx="4752528" cy="84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26" y="1352097"/>
            <a:ext cx="2633700" cy="1981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685156" y="1988840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JAZYK</a:t>
            </a:r>
            <a:endParaRPr lang="cs-CZ" sz="40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5133" y="370562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422" y="198884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81764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78232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4657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Slova mnohoznačná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938" y="6014417"/>
            <a:ext cx="4752528" cy="84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52097"/>
            <a:ext cx="2633700" cy="1981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755576" y="1988840"/>
            <a:ext cx="1872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UCHO</a:t>
            </a:r>
            <a:endParaRPr lang="cs-CZ" sz="40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61112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78232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8540" y="175985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172" y="3611126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5023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Slova mnohoznačná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938" y="6014417"/>
            <a:ext cx="4752528" cy="84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2633700" cy="1981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2132856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ZUB</a:t>
            </a:r>
            <a:endParaRPr lang="cs-CZ" sz="4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909564"/>
            <a:ext cx="20162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88823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100" y="371703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666" y="380618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8219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800" dirty="0" smtClean="0"/>
              <a:t>.</a:t>
            </a:r>
            <a:endParaRPr lang="cs-CZ" sz="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3240360" cy="1981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35596" y="2132856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RUČIČKY</a:t>
            </a:r>
            <a:endParaRPr lang="cs-CZ" sz="4000" b="1" dirty="0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Slova mnohoznačná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938" y="6014417"/>
            <a:ext cx="4752528" cy="84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869" y="3356992"/>
            <a:ext cx="2268252" cy="2268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082552"/>
            <a:ext cx="2408566" cy="2408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2002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Slova mnohoznačná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938" y="6014417"/>
            <a:ext cx="4752528" cy="84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56792"/>
            <a:ext cx="2633700" cy="1981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827584" y="2125623"/>
            <a:ext cx="18722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KLÍČ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184785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84785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3120" y="3708251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320" y="3861048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228184" y="5373216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KLÍČ KE CVIČENÍ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818162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solidFill>
                  <a:schemeClr val="tx1"/>
                </a:solidFill>
              </a:rPr>
              <a:t>Slova mnohoznačná</a:t>
            </a:r>
            <a:endParaRPr lang="cs-CZ" sz="2800" b="1" dirty="0">
              <a:solidFill>
                <a:schemeClr val="tx1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1079" y="6014442"/>
            <a:ext cx="4752528" cy="843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2633700" cy="1981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42838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1043608" y="1988840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MYŠ</a:t>
            </a:r>
            <a:endParaRPr lang="cs-CZ" sz="4000" b="1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428383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01008"/>
            <a:ext cx="3456384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043608" y="4077072"/>
            <a:ext cx="24482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MOTÝLEK</a:t>
            </a:r>
            <a:endParaRPr lang="cs-CZ" sz="4000" b="1" dirty="0"/>
          </a:p>
        </p:txBody>
      </p:sp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78904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789040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4595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/>
      <p:bldP spid="9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516</TotalTime>
  <Words>154</Words>
  <Application>Microsoft Office PowerPoint</Application>
  <PresentationFormat>Předvádění na obrazovce (4:3)</PresentationFormat>
  <Paragraphs>40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Slova mnohoznačná</vt:lpstr>
      <vt:lpstr>Slova mnohoznačná</vt:lpstr>
      <vt:lpstr>Slova mnohoznačná</vt:lpstr>
      <vt:lpstr>Slova mnohoznačná</vt:lpstr>
      <vt:lpstr>Slova mnohoznačná</vt:lpstr>
      <vt:lpstr>Slova mnohoznačná</vt:lpstr>
      <vt:lpstr>Slova mnohoznačná</vt:lpstr>
      <vt:lpstr>Slova mnohoznačná</vt:lpstr>
      <vt:lpstr>Slova mnohoznačná</vt:lpstr>
      <vt:lpstr>Slova mnohoznačná</vt:lpstr>
      <vt:lpstr>Slova mnohoznačná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Abeceda</dc:title>
  <dc:creator>Zaneta</dc:creator>
  <cp:lastModifiedBy>PC-0C4S</cp:lastModifiedBy>
  <cp:revision>61</cp:revision>
  <dcterms:created xsi:type="dcterms:W3CDTF">2012-09-30T19:56:26Z</dcterms:created>
  <dcterms:modified xsi:type="dcterms:W3CDTF">2012-11-10T11:13:20Z</dcterms:modified>
</cp:coreProperties>
</file>