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5/Zv%C3%ADkov_2.jpg" TargetMode="External"/><Relationship Id="rId2" Type="http://schemas.openxmlformats.org/officeDocument/2006/relationships/hyperlink" Target="http://upload.wikimedia.org/wikipedia/commons/3/31/Burgkarlstein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www.microsoft.office.com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FF7C8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 obecná a vlastní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656831"/>
          </a:xfrm>
          <a:solidFill>
            <a:srgbClr val="FF7C8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Číslo projektu:  </a:t>
            </a:r>
            <a:r>
              <a:rPr lang="cs-CZ" sz="14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Šablona:  </a:t>
            </a:r>
            <a:r>
              <a:rPr lang="cs-CZ" sz="14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Název:  </a:t>
            </a:r>
            <a:r>
              <a:rPr lang="cs-CZ" sz="1400" dirty="0" smtClean="0">
                <a:solidFill>
                  <a:prstClr val="black"/>
                </a:solidFill>
              </a:rPr>
              <a:t>VY_32_INOVACE_10_PODSTATNÁ JMÉNA OBECNÁ A VLASTNÍ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Sada: </a:t>
            </a:r>
            <a:r>
              <a:rPr lang="cs-CZ" sz="1400" dirty="0">
                <a:solidFill>
                  <a:prstClr val="black"/>
                </a:solidFill>
              </a:rPr>
              <a:t>3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Druh materiálu:  </a:t>
            </a:r>
            <a:r>
              <a:rPr lang="cs-CZ" sz="1400" dirty="0">
                <a:solidFill>
                  <a:prstClr val="black"/>
                </a:solidFill>
              </a:rPr>
              <a:t>DUM ČJ č. </a:t>
            </a:r>
            <a:r>
              <a:rPr lang="cs-CZ" sz="1400" dirty="0" smtClean="0">
                <a:solidFill>
                  <a:prstClr val="black"/>
                </a:solidFill>
              </a:rPr>
              <a:t>10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Jméno autora:  </a:t>
            </a:r>
            <a:r>
              <a:rPr lang="cs-CZ" sz="14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Škola: </a:t>
            </a:r>
            <a:r>
              <a:rPr lang="cs-CZ" sz="14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Datum vytvoření: 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r>
              <a:rPr lang="cs-CZ" sz="1400" dirty="0" smtClean="0">
                <a:solidFill>
                  <a:prstClr val="black"/>
                </a:solidFill>
              </a:rPr>
              <a:t>10. 11. </a:t>
            </a:r>
            <a:r>
              <a:rPr lang="cs-CZ" sz="1400" smtClean="0">
                <a:solidFill>
                  <a:prstClr val="black"/>
                </a:solidFill>
              </a:rPr>
              <a:t>2011</a:t>
            </a:r>
            <a:endParaRPr lang="cs-CZ" sz="1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Předmět:  </a:t>
            </a:r>
            <a:r>
              <a:rPr lang="cs-CZ" sz="14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Ročník:  </a:t>
            </a:r>
            <a:r>
              <a:rPr lang="cs-CZ" sz="14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Anotace:  </a:t>
            </a:r>
            <a:r>
              <a:rPr lang="cs-CZ" sz="1400" dirty="0">
                <a:solidFill>
                  <a:prstClr val="black"/>
                </a:solidFill>
              </a:rPr>
              <a:t>Materiál  (DUM) určený k procvičení  </a:t>
            </a:r>
            <a:r>
              <a:rPr lang="cs-CZ" sz="1400" dirty="0" smtClean="0">
                <a:solidFill>
                  <a:prstClr val="black"/>
                </a:solidFill>
              </a:rPr>
              <a:t>rozlišení  podstatných jmen obecných a vlastních. 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 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Klíčová slova: </a:t>
            </a:r>
            <a:r>
              <a:rPr lang="cs-CZ" sz="1400" dirty="0" smtClean="0">
                <a:solidFill>
                  <a:prstClr val="black"/>
                </a:solidFill>
              </a:rPr>
              <a:t>podstatná jména obecná a vlastní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b="1" dirty="0">
                <a:solidFill>
                  <a:prstClr val="black"/>
                </a:solidFill>
              </a:rPr>
              <a:t>Zdroje</a:t>
            </a:r>
            <a:r>
              <a:rPr lang="cs-CZ" sz="1400" b="1" dirty="0" smtClean="0">
                <a:solidFill>
                  <a:prstClr val="black"/>
                </a:solidFill>
              </a:rPr>
              <a:t>: </a:t>
            </a:r>
            <a:r>
              <a:rPr lang="cs-CZ" sz="1400" dirty="0">
                <a:hlinkClick r:id="rId2"/>
              </a:rPr>
              <a:t>http://upload.wikimedia.org/wikipedia/commons/3/31/Burgkarlstein02.jpg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  <a:r>
              <a:rPr lang="cs-CZ" sz="1400" dirty="0">
                <a:hlinkClick r:id="rId3"/>
              </a:rPr>
              <a:t>http://upload.wikimedia.org/wikipedia/commons/8/85/Zv%C3%ADkov_2.jpg</a:t>
            </a:r>
            <a:r>
              <a:rPr lang="cs-CZ" sz="1400" b="1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  <a:hlinkClick r:id="rId4"/>
              </a:rPr>
              <a:t>www.microsoft.office.com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endParaRPr lang="cs-CZ" sz="1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6022010"/>
            <a:ext cx="4614986" cy="819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0756" y="1412776"/>
            <a:ext cx="8964488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800" b="1" dirty="0" smtClean="0"/>
              <a:t>Podstatná jména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7C80"/>
                </a:solidFill>
              </a:rPr>
              <a:t>jsou názvy osob, zvířat, věcí, vlastností a dějů.</a:t>
            </a:r>
          </a:p>
          <a:p>
            <a:pPr marL="0" indent="0">
              <a:buNone/>
            </a:pPr>
            <a:r>
              <a:rPr lang="cs-CZ" b="1" i="1" dirty="0" smtClean="0"/>
              <a:t>Osoby, obce, města, potoky, řeky, rybníky, hory, pohoří, státy</a:t>
            </a:r>
            <a:r>
              <a:rPr lang="cs-CZ" b="1" dirty="0" smtClean="0"/>
              <a:t> mají svá jména – VLASTNÍ PODSTATNÁ JMÉNA.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Píšeme je s velkým počátečním písmenem. </a:t>
            </a:r>
          </a:p>
          <a:p>
            <a:pPr marL="0" indent="0">
              <a:buNone/>
            </a:pPr>
            <a:r>
              <a:rPr lang="cs-CZ" b="1" i="1" dirty="0" smtClean="0"/>
              <a:t>Osoby, zvířata, věci </a:t>
            </a:r>
            <a:r>
              <a:rPr lang="cs-CZ" b="1" dirty="0" smtClean="0"/>
              <a:t>téhož druhu jsou – </a:t>
            </a:r>
          </a:p>
          <a:p>
            <a:pPr marL="0" indent="0">
              <a:buNone/>
            </a:pPr>
            <a:r>
              <a:rPr lang="cs-CZ" b="1" dirty="0" smtClean="0"/>
              <a:t>OBECNÁ PODSTATNÁ JMÉNA.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Píšeme je s malým počátečním písmenem.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 obecná a vlastní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65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28600" y="116632"/>
            <a:ext cx="8229600" cy="1143000"/>
          </a:xfrm>
          <a:solidFill>
            <a:srgbClr val="FF7C8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 obecná a vlastní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68" y="380557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9366" y="558924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6699"/>
                </a:solidFill>
              </a:rPr>
              <a:t>papoušek Alfons 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59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96630" y="5589240"/>
            <a:ext cx="2037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6699"/>
                </a:solidFill>
              </a:rPr>
              <a:t>štěně Alík 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672" y="38659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28184" y="5589240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6699"/>
                </a:solidFill>
              </a:rPr>
              <a:t>k</a:t>
            </a:r>
            <a:r>
              <a:rPr lang="cs-CZ" sz="2800" b="1" dirty="0" smtClean="0">
                <a:solidFill>
                  <a:srgbClr val="FF6699"/>
                </a:solidFill>
              </a:rPr>
              <a:t>očka Micka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39" y="126051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6471" y="3089315"/>
            <a:ext cx="22343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6699"/>
                </a:solidFill>
              </a:rPr>
              <a:t>p</a:t>
            </a:r>
            <a:r>
              <a:rPr lang="cs-CZ" sz="2800" b="1" dirty="0" smtClean="0">
                <a:solidFill>
                  <a:srgbClr val="FF6699"/>
                </a:solidFill>
              </a:rPr>
              <a:t>an František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2687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171292" y="3097560"/>
            <a:ext cx="2037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6699"/>
                </a:solidFill>
              </a:rPr>
              <a:t>s</a:t>
            </a:r>
            <a:r>
              <a:rPr lang="cs-CZ" sz="2800" b="1" dirty="0" smtClean="0">
                <a:solidFill>
                  <a:srgbClr val="FF6699"/>
                </a:solidFill>
              </a:rPr>
              <a:t>lečna Sarah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77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300192" y="3089315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6699"/>
                </a:solidFill>
              </a:rPr>
              <a:t>t</a:t>
            </a:r>
            <a:r>
              <a:rPr lang="cs-CZ" sz="2800" b="1" dirty="0" smtClean="0">
                <a:solidFill>
                  <a:srgbClr val="FF6699"/>
                </a:solidFill>
              </a:rPr>
              <a:t>eta Slávka</a:t>
            </a:r>
            <a:endParaRPr lang="cs-CZ" sz="2800" b="1" dirty="0">
              <a:solidFill>
                <a:srgbClr val="FF66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98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Podstatná jména obecná a vlastní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2" y="150471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99695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6699"/>
                </a:solidFill>
              </a:rPr>
              <a:t>h</a:t>
            </a:r>
            <a:r>
              <a:rPr lang="cs-CZ" sz="2800" b="1" dirty="0" smtClean="0">
                <a:solidFill>
                  <a:srgbClr val="FF6699"/>
                </a:solidFill>
              </a:rPr>
              <a:t>ora </a:t>
            </a:r>
            <a:r>
              <a:rPr lang="cs-CZ" sz="2800" b="1" dirty="0" err="1" smtClean="0">
                <a:solidFill>
                  <a:srgbClr val="FF6699"/>
                </a:solidFill>
              </a:rPr>
              <a:t>Fudži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8603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002124" y="325856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6699"/>
                </a:solidFill>
              </a:rPr>
              <a:t>ř</a:t>
            </a:r>
            <a:r>
              <a:rPr lang="cs-CZ" sz="2800" b="1" dirty="0" smtClean="0">
                <a:solidFill>
                  <a:srgbClr val="FF6699"/>
                </a:solidFill>
              </a:rPr>
              <a:t>eka Vltava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9714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10436" y="316433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6699"/>
                </a:solidFill>
              </a:rPr>
              <a:t>m</a:t>
            </a:r>
            <a:r>
              <a:rPr lang="cs-CZ" sz="2800" b="1" dirty="0" smtClean="0">
                <a:solidFill>
                  <a:srgbClr val="FF6699"/>
                </a:solidFill>
              </a:rPr>
              <a:t>ěsto Praha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634" y="3708494"/>
            <a:ext cx="1734455" cy="1679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01340" y="5465632"/>
            <a:ext cx="26705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6699"/>
                </a:solidFill>
              </a:rPr>
              <a:t>hrad Karlštejn </a:t>
            </a:r>
            <a:endParaRPr lang="cs-CZ" sz="2800" b="1" dirty="0">
              <a:solidFill>
                <a:srgbClr val="FF6699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25" y="3781782"/>
            <a:ext cx="2466214" cy="1418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444126" y="5204022"/>
            <a:ext cx="2794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6699"/>
                </a:solidFill>
              </a:rPr>
              <a:t>v</a:t>
            </a:r>
            <a:r>
              <a:rPr lang="cs-CZ" sz="2800" b="1" dirty="0" smtClean="0">
                <a:solidFill>
                  <a:srgbClr val="FF6699"/>
                </a:solidFill>
              </a:rPr>
              <a:t>odní nádrž Orlík</a:t>
            </a:r>
            <a:endParaRPr lang="cs-CZ" sz="2800" b="1" dirty="0">
              <a:solidFill>
                <a:srgbClr val="FF66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2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/>
      <p:bldP spid="8" grpId="0"/>
      <p:bldP spid="2" grpId="0"/>
      <p:bldP spid="6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552</TotalTime>
  <Words>232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Podstatná jména obecná a vlastní</vt:lpstr>
      <vt:lpstr>Podstatná jména obecná a vlastní</vt:lpstr>
      <vt:lpstr>Podstatná jména obecná a vlastní</vt:lpstr>
      <vt:lpstr>Podstatná jména obecná a vlastní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65</cp:revision>
  <dcterms:created xsi:type="dcterms:W3CDTF">2012-09-30T19:56:26Z</dcterms:created>
  <dcterms:modified xsi:type="dcterms:W3CDTF">2012-11-10T11:15:47Z</dcterms:modified>
</cp:coreProperties>
</file>