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7" r:id="rId2"/>
    <p:sldId id="262" r:id="rId3"/>
    <p:sldId id="263" r:id="rId4"/>
    <p:sldId id="265" r:id="rId5"/>
    <p:sldId id="264" r:id="rId6"/>
    <p:sldId id="266" r:id="rId7"/>
    <p:sldId id="267" r:id="rId8"/>
    <p:sldId id="268" r:id="rId9"/>
    <p:sldId id="269" r:id="rId10"/>
    <p:sldId id="270" r:id="rId11"/>
    <p:sldId id="271" r:id="rId12"/>
    <p:sldId id="272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99"/>
    <a:srgbClr val="FF7C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62" autoAdjust="0"/>
    <p:restoredTop sz="94660"/>
  </p:normalViewPr>
  <p:slideViewPr>
    <p:cSldViewPr>
      <p:cViewPr>
        <p:scale>
          <a:sx n="100" d="100"/>
          <a:sy n="100" d="100"/>
        </p:scale>
        <p:origin x="-510" y="85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48C07D6-560C-4C9F-8181-084FBFEA7327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67F9E1F-03DB-4D23-8D5F-E6DC05B47D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69463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30363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96149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40490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5095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33586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66763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29894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68648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74187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8574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84032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08387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tx1"/>
                </a:solidFill>
              </a:rPr>
              <a:t>Slovní druhy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47637"/>
            <a:ext cx="8229600" cy="4525963"/>
          </a:xfr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marL="0" lvl="0" indent="0" algn="ctr">
              <a:buNone/>
            </a:pPr>
            <a:r>
              <a:rPr lang="cs-CZ" sz="1500" b="1" dirty="0">
                <a:solidFill>
                  <a:prstClr val="black"/>
                </a:solidFill>
              </a:rPr>
              <a:t>Jazyk a jazyková komunikace</a:t>
            </a: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Číslo projektu:  </a:t>
            </a:r>
            <a:r>
              <a:rPr lang="cs-CZ" sz="1500" dirty="0">
                <a:solidFill>
                  <a:prstClr val="black"/>
                </a:solidFill>
              </a:rPr>
              <a:t>CZ.1.07/1.4.00/21.0866</a:t>
            </a: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Šablona:  </a:t>
            </a:r>
            <a:r>
              <a:rPr lang="cs-CZ" sz="1500" dirty="0">
                <a:solidFill>
                  <a:prstClr val="black"/>
                </a:solidFill>
              </a:rPr>
              <a:t>III/2 Inovace a zkvalitnění výuky prostřednictvím ICT</a:t>
            </a:r>
            <a:endParaRPr lang="cs-CZ" sz="15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Název:  </a:t>
            </a:r>
            <a:r>
              <a:rPr lang="cs-CZ" sz="1500" dirty="0" smtClean="0">
                <a:solidFill>
                  <a:prstClr val="black"/>
                </a:solidFill>
              </a:rPr>
              <a:t>VY_32_INOVACE_13_SLOVNÍ DRUHY</a:t>
            </a:r>
            <a:endParaRPr lang="cs-CZ" sz="15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Sada: </a:t>
            </a:r>
            <a:r>
              <a:rPr lang="cs-CZ" sz="1500" dirty="0" smtClean="0">
                <a:solidFill>
                  <a:prstClr val="black"/>
                </a:solidFill>
              </a:rPr>
              <a:t>3</a:t>
            </a:r>
            <a:endParaRPr lang="cs-CZ" sz="15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Druh materiálu:  </a:t>
            </a:r>
            <a:r>
              <a:rPr lang="cs-CZ" sz="1500" dirty="0">
                <a:solidFill>
                  <a:prstClr val="black"/>
                </a:solidFill>
              </a:rPr>
              <a:t>DUM ČJ č. </a:t>
            </a:r>
            <a:r>
              <a:rPr lang="cs-CZ" sz="1500" dirty="0" smtClean="0">
                <a:solidFill>
                  <a:prstClr val="black"/>
                </a:solidFill>
              </a:rPr>
              <a:t>13</a:t>
            </a:r>
            <a:endParaRPr lang="cs-CZ" sz="15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Jméno autora:  </a:t>
            </a:r>
            <a:r>
              <a:rPr lang="cs-CZ" sz="1500" dirty="0">
                <a:solidFill>
                  <a:prstClr val="black"/>
                </a:solidFill>
              </a:rPr>
              <a:t>Mgr. Žaneta Gruntová</a:t>
            </a: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Škola: </a:t>
            </a:r>
            <a:r>
              <a:rPr lang="cs-CZ" sz="1500" dirty="0">
                <a:solidFill>
                  <a:prstClr val="black"/>
                </a:solidFill>
              </a:rPr>
              <a:t>ZŠ A MŠ Cholina, okres Olomouc, příspěvková organizace, Cholina 35, 783 22</a:t>
            </a: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Datum vytvoření: </a:t>
            </a:r>
            <a:r>
              <a:rPr lang="cs-CZ" sz="1500" dirty="0" smtClean="0">
                <a:solidFill>
                  <a:prstClr val="black"/>
                </a:solidFill>
              </a:rPr>
              <a:t>12. 11. 2011</a:t>
            </a:r>
            <a:endParaRPr lang="cs-CZ" sz="15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Předmět:  </a:t>
            </a:r>
            <a:r>
              <a:rPr lang="cs-CZ" sz="1500" dirty="0">
                <a:solidFill>
                  <a:prstClr val="black"/>
                </a:solidFill>
              </a:rPr>
              <a:t>Český jazyk</a:t>
            </a: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Ročník:  </a:t>
            </a:r>
            <a:r>
              <a:rPr lang="cs-CZ" sz="1500" dirty="0">
                <a:solidFill>
                  <a:prstClr val="black"/>
                </a:solidFill>
              </a:rPr>
              <a:t>třetí</a:t>
            </a: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Anotace:  </a:t>
            </a:r>
            <a:r>
              <a:rPr lang="cs-CZ" sz="1500" dirty="0">
                <a:solidFill>
                  <a:prstClr val="black"/>
                </a:solidFill>
              </a:rPr>
              <a:t>Materiál  (DUM) určený k </a:t>
            </a:r>
            <a:r>
              <a:rPr lang="cs-CZ" sz="1500" dirty="0" smtClean="0">
                <a:solidFill>
                  <a:prstClr val="black"/>
                </a:solidFill>
              </a:rPr>
              <a:t>seznámení s řadou slovních druhů.</a:t>
            </a:r>
          </a:p>
          <a:p>
            <a:pPr marL="0" lvl="0" indent="0">
              <a:buNone/>
            </a:pPr>
            <a:r>
              <a:rPr lang="cs-CZ" sz="1500" dirty="0">
                <a:solidFill>
                  <a:prstClr val="black"/>
                </a:solidFill>
              </a:rPr>
              <a:t> </a:t>
            </a:r>
            <a:r>
              <a:rPr lang="cs-CZ" sz="1500" dirty="0" smtClean="0">
                <a:solidFill>
                  <a:prstClr val="black"/>
                </a:solidFill>
              </a:rPr>
              <a:t>                  Je </a:t>
            </a:r>
            <a:r>
              <a:rPr lang="cs-CZ" sz="1500" dirty="0">
                <a:solidFill>
                  <a:prstClr val="black"/>
                </a:solidFill>
              </a:rPr>
              <a:t>určen ke společné práci,  která proběhne na interaktivní tabuli. </a:t>
            </a: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Klíčová slova: </a:t>
            </a:r>
            <a:r>
              <a:rPr lang="cs-CZ" sz="1500" dirty="0" smtClean="0">
                <a:solidFill>
                  <a:prstClr val="black"/>
                </a:solidFill>
              </a:rPr>
              <a:t>slovní druhy</a:t>
            </a:r>
            <a:endParaRPr lang="cs-CZ" sz="15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Zdroje:  </a:t>
            </a:r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3238" y="5997599"/>
            <a:ext cx="4752528" cy="8435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29310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85775" y="1400175"/>
            <a:ext cx="8229600" cy="4525963"/>
          </a:xfrm>
        </p:spPr>
        <p:txBody>
          <a:bodyPr>
            <a:noAutofit/>
          </a:bodyPr>
          <a:lstStyle/>
          <a:p>
            <a:pPr marL="514350" indent="-514350">
              <a:buAutoNum type="arabicPeriod"/>
            </a:pP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PODSTATNÁ JMÉNA</a:t>
            </a:r>
          </a:p>
          <a:p>
            <a:pPr marL="514350" indent="-514350">
              <a:buAutoNum type="arabicPeriod"/>
            </a:pP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PŘÍDAVNÁ JMÉNA</a:t>
            </a:r>
          </a:p>
          <a:p>
            <a:pPr marL="514350" indent="-514350">
              <a:buAutoNum type="arabicPeriod"/>
            </a:pP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ZÁJMENA</a:t>
            </a:r>
          </a:p>
          <a:p>
            <a:pPr marL="514350" indent="-514350">
              <a:buAutoNum type="arabicPeriod"/>
            </a:pP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ČÍSLOVKY</a:t>
            </a:r>
          </a:p>
          <a:p>
            <a:pPr marL="514350" indent="-514350">
              <a:buAutoNum type="arabicPeriod"/>
            </a:pP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SLOVESA</a:t>
            </a:r>
          </a:p>
          <a:p>
            <a:pPr marL="514350" indent="-514350">
              <a:buAutoNum type="arabicPeriod"/>
            </a:pP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PŘÍSLOVCE</a:t>
            </a:r>
          </a:p>
          <a:p>
            <a:pPr marL="514350" indent="-514350">
              <a:buAutoNum type="arabicPeriod"/>
            </a:pP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PŘEDLOŽKY</a:t>
            </a:r>
          </a:p>
          <a:p>
            <a:pPr marL="514350" indent="-514350">
              <a:buAutoNum type="arabicPeriod"/>
            </a:pP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SPOJKY</a:t>
            </a:r>
          </a:p>
          <a:p>
            <a:pPr marL="514350" indent="-514350">
              <a:buAutoNum type="arabicPeriod"/>
            </a:pP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ČÁSTICE</a:t>
            </a:r>
          </a:p>
          <a:p>
            <a:pPr marL="514350" indent="-514350">
              <a:buAutoNum type="arabicPeriod"/>
            </a:pP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CITOSLOVCE</a:t>
            </a:r>
          </a:p>
        </p:txBody>
      </p:sp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3238" y="5997599"/>
            <a:ext cx="4752528" cy="8435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tx1"/>
                </a:solidFill>
              </a:rPr>
              <a:t>Slovní druhy</a:t>
            </a:r>
            <a:endParaRPr lang="cs-CZ" sz="28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88804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1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268760"/>
            <a:ext cx="8964488" cy="4525963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PODSTATNÁ JMÉNA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j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sou názvy osob, zvířat, věcí, vlastností a dějů. </a:t>
            </a:r>
          </a:p>
          <a:p>
            <a:pPr marL="0" indent="0">
              <a:buNone/>
            </a:pPr>
            <a:r>
              <a:rPr lang="cs-CZ" b="1" dirty="0" smtClean="0"/>
              <a:t>Ukazujeme na ně slovy </a:t>
            </a:r>
            <a:r>
              <a:rPr lang="cs-CZ" b="1" dirty="0" smtClean="0">
                <a:solidFill>
                  <a:srgbClr val="FF0000"/>
                </a:solidFill>
              </a:rPr>
              <a:t>TEN, TA, TO, TY, TI, TA.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OSOBY – </a:t>
            </a:r>
            <a:r>
              <a:rPr lang="cs-CZ" b="1" i="1" dirty="0" smtClean="0"/>
              <a:t>maminka, kominík, kamarád, učitelka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ZVÍŘATA – </a:t>
            </a:r>
            <a:r>
              <a:rPr lang="cs-CZ" b="1" i="1" dirty="0" smtClean="0"/>
              <a:t>kočka, křeček, medvěd, myš, tuleň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VĚCI – </a:t>
            </a:r>
            <a:r>
              <a:rPr lang="cs-CZ" b="1" i="1" dirty="0" smtClean="0"/>
              <a:t>sešit, věšák, okno, polštář, židle, dům, strom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VLASTNOSTI – </a:t>
            </a:r>
            <a:r>
              <a:rPr lang="cs-CZ" b="1" i="1" dirty="0" smtClean="0"/>
              <a:t>snaživost, krása, statečnost, stáří, pýcha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DĚJE – </a:t>
            </a:r>
            <a:r>
              <a:rPr lang="cs-CZ" b="1" i="1" dirty="0" smtClean="0"/>
              <a:t>plavání, kreslení, učení, hraní, chůze, běhání</a:t>
            </a:r>
          </a:p>
          <a:p>
            <a:pPr marL="0" indent="0">
              <a:buNone/>
            </a:pPr>
            <a:r>
              <a:rPr lang="cs-CZ" b="1" i="1" dirty="0" smtClean="0">
                <a:solidFill>
                  <a:srgbClr val="FF0000"/>
                </a:solidFill>
              </a:rPr>
              <a:t>PODSTATNÁ JMÉNA SKLOŇUJEME, JE TO OHEBNÝ SLOVNÍ DRUH. </a:t>
            </a: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3238" y="5997599"/>
            <a:ext cx="4752528" cy="8435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tx1"/>
                </a:solidFill>
              </a:rPr>
              <a:t>Slovní druhy</a:t>
            </a:r>
            <a:endParaRPr lang="cs-CZ" sz="28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61464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229600" cy="4525963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PŘÍDAVNÁ JMÉNA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v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yjadřují vlastnosti osob, zvířat a věcí.</a:t>
            </a:r>
          </a:p>
          <a:p>
            <a:pPr marL="0" indent="0">
              <a:buNone/>
            </a:pPr>
            <a:r>
              <a:rPr lang="cs-CZ" dirty="0" smtClean="0"/>
              <a:t>Ptáme se na ně otázkami: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Jaký? Jaká? Jaké?      Který? Která? Které?      Čí?</a:t>
            </a:r>
          </a:p>
          <a:p>
            <a:pPr marL="0" indent="0">
              <a:buNone/>
            </a:pPr>
            <a:r>
              <a:rPr lang="cs-CZ" b="1" dirty="0" smtClean="0"/>
              <a:t>Jaký?   </a:t>
            </a:r>
            <a:r>
              <a:rPr lang="cs-CZ" b="1" i="1" dirty="0"/>
              <a:t>p</a:t>
            </a:r>
            <a:r>
              <a:rPr lang="cs-CZ" b="1" i="1" dirty="0" smtClean="0"/>
              <a:t>ěkný,  papírový, silný</a:t>
            </a:r>
          </a:p>
          <a:p>
            <a:pPr marL="0" indent="0">
              <a:buNone/>
            </a:pPr>
            <a:r>
              <a:rPr lang="cs-CZ" b="1" dirty="0" smtClean="0"/>
              <a:t>Který?  </a:t>
            </a:r>
            <a:r>
              <a:rPr lang="cs-CZ" b="1" i="1" dirty="0"/>
              <a:t>l</a:t>
            </a:r>
            <a:r>
              <a:rPr lang="cs-CZ" b="1" i="1" dirty="0" smtClean="0"/>
              <a:t>etní,  zimní, </a:t>
            </a:r>
          </a:p>
          <a:p>
            <a:pPr marL="0" indent="0">
              <a:buNone/>
            </a:pPr>
            <a:r>
              <a:rPr lang="cs-CZ" b="1" dirty="0" smtClean="0"/>
              <a:t>Čí?  </a:t>
            </a:r>
            <a:r>
              <a:rPr lang="cs-CZ" b="1" i="1" dirty="0" smtClean="0"/>
              <a:t>babiččina,  Pepíkův, maminčin</a:t>
            </a:r>
          </a:p>
          <a:p>
            <a:pPr marL="0" indent="0">
              <a:buNone/>
            </a:pPr>
            <a:r>
              <a:rPr lang="cs-CZ" b="1" i="1" dirty="0" smtClean="0">
                <a:solidFill>
                  <a:srgbClr val="FF0000"/>
                </a:solidFill>
              </a:rPr>
              <a:t>PŘÍDAVNÁ JMÉNA SKLOŇUJEME, JE TO OHEBNÝ SLOVNÍ DRUH.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3238" y="5997599"/>
            <a:ext cx="4752528" cy="8435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tx1"/>
                </a:solidFill>
              </a:rPr>
              <a:t>Slovní druhy</a:t>
            </a:r>
            <a:endParaRPr lang="cs-CZ" sz="28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3445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600200"/>
            <a:ext cx="8856984" cy="4525963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ZÁJMENA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z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astupují podstatná jména nebo na ně ukazují.</a:t>
            </a:r>
          </a:p>
          <a:p>
            <a:pPr marL="0" indent="0">
              <a:buNone/>
            </a:pPr>
            <a:r>
              <a:rPr lang="cs-CZ" b="1" dirty="0" smtClean="0"/>
              <a:t>ZASTUPUJÍ:</a:t>
            </a:r>
          </a:p>
          <a:p>
            <a:pPr marL="0" indent="0">
              <a:buNone/>
            </a:pPr>
            <a:r>
              <a:rPr lang="cs-CZ" b="1" dirty="0" smtClean="0"/>
              <a:t>chlapec – </a:t>
            </a:r>
            <a:r>
              <a:rPr lang="cs-CZ" b="1" i="1" dirty="0" smtClean="0">
                <a:solidFill>
                  <a:srgbClr val="FF0000"/>
                </a:solidFill>
              </a:rPr>
              <a:t>ON</a:t>
            </a:r>
            <a:r>
              <a:rPr lang="cs-CZ" b="1" dirty="0" smtClean="0"/>
              <a:t>, žákyně – </a:t>
            </a:r>
            <a:r>
              <a:rPr lang="cs-CZ" b="1" i="1" dirty="0" smtClean="0">
                <a:solidFill>
                  <a:srgbClr val="FF0000"/>
                </a:solidFill>
              </a:rPr>
              <a:t>ONA</a:t>
            </a:r>
            <a:r>
              <a:rPr lang="cs-CZ" b="1" dirty="0" smtClean="0"/>
              <a:t>, kotě – </a:t>
            </a:r>
            <a:r>
              <a:rPr lang="cs-CZ" b="1" i="1" dirty="0" smtClean="0">
                <a:solidFill>
                  <a:srgbClr val="FF0000"/>
                </a:solidFill>
              </a:rPr>
              <a:t>ONO</a:t>
            </a:r>
          </a:p>
          <a:p>
            <a:pPr marL="0" indent="0">
              <a:buNone/>
            </a:pPr>
            <a:r>
              <a:rPr lang="cs-CZ" b="1" dirty="0" smtClean="0"/>
              <a:t>UKAZUJÍ:</a:t>
            </a:r>
          </a:p>
          <a:p>
            <a:pPr marL="0" indent="0">
              <a:buNone/>
            </a:pPr>
            <a:r>
              <a:rPr lang="cs-CZ" b="1" i="1" dirty="0" smtClean="0">
                <a:solidFill>
                  <a:srgbClr val="FF0000"/>
                </a:solidFill>
              </a:rPr>
              <a:t>TEN, TA, TO, TATO, TENTO, TOTO …</a:t>
            </a:r>
          </a:p>
          <a:p>
            <a:pPr marL="0" indent="0">
              <a:buNone/>
            </a:pPr>
            <a:endParaRPr lang="cs-CZ" b="1" i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b="1" i="1" dirty="0" smtClean="0">
                <a:solidFill>
                  <a:srgbClr val="FF0000"/>
                </a:solidFill>
              </a:rPr>
              <a:t>ZÁJMENA SKLOŇUJEME, JE TO OHEBNÝ SLOVNÍ DRUH. </a:t>
            </a:r>
            <a:endParaRPr lang="cs-CZ" b="1" i="1" dirty="0">
              <a:solidFill>
                <a:srgbClr val="FF0000"/>
              </a:solidFill>
            </a:endParaRP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3238" y="5997599"/>
            <a:ext cx="4752528" cy="8435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tx1"/>
                </a:solidFill>
              </a:rPr>
              <a:t>Slovní druhy</a:t>
            </a:r>
            <a:endParaRPr lang="cs-CZ" sz="28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214999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268760"/>
            <a:ext cx="8712968" cy="4824536"/>
          </a:xfrm>
        </p:spPr>
        <p:txBody>
          <a:bodyPr>
            <a:normAutofit fontScale="92500" lnSpcReduction="10000"/>
          </a:bodyPr>
          <a:lstStyle/>
          <a:p>
            <a:pPr marL="0" lvl="0" indent="0">
              <a:buNone/>
            </a:pPr>
            <a:r>
              <a:rPr lang="cs-CZ" sz="3500" b="1" dirty="0" smtClean="0">
                <a:solidFill>
                  <a:srgbClr val="F79646">
                    <a:lumMod val="50000"/>
                  </a:srgbClr>
                </a:solidFill>
              </a:rPr>
              <a:t>ČÍSLOVKY</a:t>
            </a:r>
          </a:p>
          <a:p>
            <a:pPr marL="0" lvl="0" indent="0">
              <a:buNone/>
            </a:pPr>
            <a:r>
              <a:rPr lang="cs-CZ" sz="3500" b="1" dirty="0">
                <a:solidFill>
                  <a:schemeClr val="accent6">
                    <a:lumMod val="75000"/>
                  </a:schemeClr>
                </a:solidFill>
              </a:rPr>
              <a:t>v</a:t>
            </a:r>
            <a:r>
              <a:rPr lang="cs-CZ" sz="3500" b="1" dirty="0" smtClean="0">
                <a:solidFill>
                  <a:schemeClr val="accent6">
                    <a:lumMod val="75000"/>
                  </a:schemeClr>
                </a:solidFill>
              </a:rPr>
              <a:t>yjadřují počet nebo pořadí.</a:t>
            </a:r>
          </a:p>
          <a:p>
            <a:pPr marL="0" lvl="0" indent="0">
              <a:buNone/>
            </a:pPr>
            <a:r>
              <a:rPr lang="cs-CZ" sz="3500" b="1" dirty="0" smtClean="0"/>
              <a:t>Ptáme se na ně otázkami:</a:t>
            </a:r>
          </a:p>
          <a:p>
            <a:pPr marL="0" lvl="0" indent="0">
              <a:buNone/>
            </a:pPr>
            <a:r>
              <a:rPr lang="cs-CZ" sz="3500" b="1" dirty="0" smtClean="0">
                <a:solidFill>
                  <a:srgbClr val="FF0000"/>
                </a:solidFill>
              </a:rPr>
              <a:t>Kolik?  </a:t>
            </a:r>
            <a:r>
              <a:rPr lang="cs-CZ" sz="3500" b="1" i="1" dirty="0"/>
              <a:t>p</a:t>
            </a:r>
            <a:r>
              <a:rPr lang="cs-CZ" sz="3500" b="1" i="1" dirty="0" smtClean="0"/>
              <a:t>ět, sto, tisíc</a:t>
            </a:r>
          </a:p>
          <a:p>
            <a:pPr marL="0" lvl="0" indent="0">
              <a:buNone/>
            </a:pPr>
            <a:r>
              <a:rPr lang="cs-CZ" sz="3500" b="1" dirty="0" smtClean="0">
                <a:solidFill>
                  <a:srgbClr val="FF0000"/>
                </a:solidFill>
              </a:rPr>
              <a:t>Kolikátý?  </a:t>
            </a:r>
            <a:r>
              <a:rPr lang="cs-CZ" sz="3500" b="1" i="1" dirty="0"/>
              <a:t>š</a:t>
            </a:r>
            <a:r>
              <a:rPr lang="cs-CZ" sz="3500" b="1" i="1" dirty="0" smtClean="0"/>
              <a:t>estý, devadesátý </a:t>
            </a:r>
          </a:p>
          <a:p>
            <a:pPr marL="0" lvl="0" indent="0">
              <a:buNone/>
            </a:pPr>
            <a:r>
              <a:rPr lang="cs-CZ" sz="3500" b="1" dirty="0" smtClean="0">
                <a:solidFill>
                  <a:srgbClr val="FF0000"/>
                </a:solidFill>
              </a:rPr>
              <a:t>Kolikery?  </a:t>
            </a:r>
            <a:r>
              <a:rPr lang="cs-CZ" sz="3500" b="1" i="1" dirty="0" smtClean="0"/>
              <a:t>sedmery, desatery</a:t>
            </a:r>
          </a:p>
          <a:p>
            <a:pPr marL="0" lvl="0" indent="0">
              <a:buNone/>
            </a:pPr>
            <a:r>
              <a:rPr lang="cs-CZ" sz="3500" b="1" dirty="0" smtClean="0">
                <a:solidFill>
                  <a:srgbClr val="FF0000"/>
                </a:solidFill>
              </a:rPr>
              <a:t>Kolikrát?  </a:t>
            </a:r>
            <a:r>
              <a:rPr lang="cs-CZ" sz="3500" b="1" i="1" dirty="0" smtClean="0"/>
              <a:t>dvacetkrát, stokrát</a:t>
            </a:r>
          </a:p>
          <a:p>
            <a:pPr marL="0" lvl="0" indent="0">
              <a:buNone/>
            </a:pPr>
            <a:r>
              <a:rPr lang="cs-CZ" sz="3500" b="1" dirty="0" smtClean="0">
                <a:solidFill>
                  <a:srgbClr val="FF0000"/>
                </a:solidFill>
              </a:rPr>
              <a:t>Kolikanásobný?  </a:t>
            </a:r>
            <a:r>
              <a:rPr lang="cs-CZ" sz="3500" b="1" i="1" dirty="0" smtClean="0"/>
              <a:t>dvojnásobný, třináctinásobný</a:t>
            </a:r>
          </a:p>
          <a:p>
            <a:pPr marL="0" lvl="0" indent="0">
              <a:buNone/>
            </a:pPr>
            <a:r>
              <a:rPr lang="cs-CZ" b="1" i="1" dirty="0" smtClean="0">
                <a:solidFill>
                  <a:srgbClr val="FF0000"/>
                </a:solidFill>
              </a:rPr>
              <a:t>ČÍSLOVKY SKLOŇUJEME, JE TO OHEBNÝ SLOVNÍ DRUH.</a:t>
            </a:r>
            <a:endParaRPr lang="cs-CZ" b="1" i="1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1143000"/>
          </a:xfr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tx1"/>
                </a:solidFill>
              </a:rPr>
              <a:t>Slovní druhy</a:t>
            </a:r>
            <a:endParaRPr lang="cs-CZ" sz="2800" b="1" dirty="0">
              <a:solidFill>
                <a:schemeClr val="tx1"/>
              </a:solidFill>
            </a:endParaRP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3238" y="5997599"/>
            <a:ext cx="4752528" cy="8435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506416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712968" cy="4525963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cs-CZ" b="1" dirty="0" smtClean="0">
                <a:solidFill>
                  <a:srgbClr val="F79646">
                    <a:lumMod val="50000"/>
                  </a:srgbClr>
                </a:solidFill>
              </a:rPr>
              <a:t>SLOVESA</a:t>
            </a:r>
          </a:p>
          <a:p>
            <a:pPr marL="0" lvl="0" indent="0">
              <a:buNone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v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yjadřují co osoby, zvířata a věci dělají nebo co se s nimi děje.</a:t>
            </a:r>
          </a:p>
          <a:p>
            <a:pPr marL="0" lvl="0" indent="0">
              <a:buNone/>
            </a:pPr>
            <a:endParaRPr lang="cs-CZ" b="1" dirty="0" smtClean="0">
              <a:solidFill>
                <a:schemeClr val="accent6">
                  <a:lumMod val="75000"/>
                </a:schemeClr>
              </a:solidFill>
            </a:endParaRPr>
          </a:p>
          <a:p>
            <a:pPr lvl="0">
              <a:buFontTx/>
              <a:buChar char="-"/>
            </a:pPr>
            <a:r>
              <a:rPr lang="cs-CZ" sz="3600" b="1" i="1" dirty="0" smtClean="0"/>
              <a:t>píše, dívá se, běží, bubnuje, prší, vadne</a:t>
            </a:r>
          </a:p>
          <a:p>
            <a:pPr marL="0" lvl="0" indent="0">
              <a:buNone/>
            </a:pPr>
            <a:endParaRPr lang="cs-CZ" sz="3600" b="1" i="1" dirty="0"/>
          </a:p>
          <a:p>
            <a:pPr marL="0" lvl="0" indent="0">
              <a:buNone/>
            </a:pPr>
            <a:r>
              <a:rPr lang="cs-CZ" b="1" i="1" dirty="0" smtClean="0">
                <a:solidFill>
                  <a:srgbClr val="FF0000"/>
                </a:solidFill>
              </a:rPr>
              <a:t>SLOVESA ČASUJEME, JE TO OHEBNÝ SLOVNÍ DRUH. 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tx1"/>
                </a:solidFill>
              </a:rPr>
              <a:t>Slovní druhy</a:t>
            </a:r>
            <a:endParaRPr lang="cs-CZ" sz="2800" b="1" dirty="0">
              <a:solidFill>
                <a:schemeClr val="tx1"/>
              </a:solidFill>
            </a:endParaRP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3238" y="5997599"/>
            <a:ext cx="4752528" cy="8435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19122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lvl="0" indent="0">
              <a:buNone/>
            </a:pPr>
            <a:r>
              <a:rPr lang="cs-CZ" b="1" dirty="0" smtClean="0">
                <a:solidFill>
                  <a:srgbClr val="F79646">
                    <a:lumMod val="50000"/>
                  </a:srgbClr>
                </a:solidFill>
              </a:rPr>
              <a:t>PŘÍSLOVCE</a:t>
            </a:r>
          </a:p>
          <a:p>
            <a:pPr marL="0" lvl="0" indent="0">
              <a:buNone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j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sou slova určující místo, způsob a čas.</a:t>
            </a:r>
          </a:p>
          <a:p>
            <a:pPr marL="0" lvl="0" indent="0">
              <a:buNone/>
            </a:pPr>
            <a:r>
              <a:rPr lang="cs-CZ" b="1" dirty="0" smtClean="0"/>
              <a:t>Ptáme se na ně otázkami:</a:t>
            </a:r>
          </a:p>
          <a:p>
            <a:pPr marL="0" lv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Jak?  </a:t>
            </a:r>
            <a:r>
              <a:rPr lang="cs-CZ" b="1" i="1" dirty="0" smtClean="0"/>
              <a:t>Dobře.</a:t>
            </a:r>
          </a:p>
          <a:p>
            <a:pPr marL="0" lv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Kde?  </a:t>
            </a:r>
            <a:r>
              <a:rPr lang="cs-CZ" b="1" i="1" dirty="0" smtClean="0"/>
              <a:t>Nahoře.</a:t>
            </a:r>
          </a:p>
          <a:p>
            <a:pPr marL="0" lv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Kdy?  </a:t>
            </a:r>
            <a:r>
              <a:rPr lang="cs-CZ" b="1" i="1" dirty="0" smtClean="0"/>
              <a:t>Zítra.</a:t>
            </a:r>
          </a:p>
          <a:p>
            <a:pPr marL="0" lv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Kam?  </a:t>
            </a:r>
            <a:r>
              <a:rPr lang="cs-CZ" b="1" i="1" dirty="0" smtClean="0"/>
              <a:t>Tam. </a:t>
            </a:r>
          </a:p>
          <a:p>
            <a:pPr marL="0" lvl="0" indent="0">
              <a:buNone/>
            </a:pPr>
            <a:r>
              <a:rPr lang="cs-CZ" b="1" i="1" dirty="0" smtClean="0">
                <a:solidFill>
                  <a:srgbClr val="FF0000"/>
                </a:solidFill>
              </a:rPr>
              <a:t>PŘÍSLOVCE JSOU NEOHEBNÝ SLOVNÍ DRUH.</a:t>
            </a:r>
            <a:endParaRPr lang="cs-CZ" b="1" i="1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tx1"/>
                </a:solidFill>
              </a:rPr>
              <a:t>Slovní druhy</a:t>
            </a:r>
            <a:endParaRPr lang="cs-CZ" sz="2800" b="1" dirty="0">
              <a:solidFill>
                <a:schemeClr val="tx1"/>
              </a:solidFill>
            </a:endParaRP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3238" y="5997599"/>
            <a:ext cx="4752528" cy="8435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909991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lvl="0" indent="0">
              <a:buNone/>
            </a:pPr>
            <a:r>
              <a:rPr lang="cs-CZ" b="1" dirty="0" smtClean="0">
                <a:solidFill>
                  <a:srgbClr val="F79646">
                    <a:lumMod val="50000"/>
                  </a:srgbClr>
                </a:solidFill>
              </a:rPr>
              <a:t>PŘEDLOŽKY</a:t>
            </a:r>
          </a:p>
          <a:p>
            <a:pPr marL="0" lvl="0" indent="0">
              <a:buNone/>
            </a:pP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Stojí ve větě před podstatnými jmény, přídavnými jmény, zájmeny a číslovkami.</a:t>
            </a:r>
          </a:p>
          <a:p>
            <a:pPr lvl="0">
              <a:buFontTx/>
              <a:buChar char="-"/>
            </a:pPr>
            <a:r>
              <a:rPr lang="cs-CZ" b="1" dirty="0"/>
              <a:t>n</a:t>
            </a:r>
            <a:r>
              <a:rPr lang="cs-CZ" b="1" dirty="0" smtClean="0"/>
              <a:t>eslabičné  - </a:t>
            </a:r>
            <a:r>
              <a:rPr lang="cs-CZ" b="1" i="1" dirty="0" smtClean="0"/>
              <a:t>k, v, s, z</a:t>
            </a:r>
          </a:p>
          <a:p>
            <a:pPr lvl="0">
              <a:buFontTx/>
              <a:buChar char="-"/>
            </a:pPr>
            <a:r>
              <a:rPr lang="cs-CZ" b="1" dirty="0"/>
              <a:t>j</a:t>
            </a:r>
            <a:r>
              <a:rPr lang="cs-CZ" b="1" dirty="0" smtClean="0"/>
              <a:t>ednoslabičné – </a:t>
            </a:r>
            <a:r>
              <a:rPr lang="cs-CZ" b="1" i="1" dirty="0" smtClean="0"/>
              <a:t>na, do, ke, ve, o, u, před, pod</a:t>
            </a:r>
          </a:p>
          <a:p>
            <a:pPr lvl="0">
              <a:buFontTx/>
              <a:buChar char="-"/>
            </a:pPr>
            <a:r>
              <a:rPr lang="cs-CZ" b="1" dirty="0"/>
              <a:t>v</a:t>
            </a:r>
            <a:r>
              <a:rPr lang="cs-CZ" b="1" dirty="0" smtClean="0"/>
              <a:t>íceslabičné – </a:t>
            </a:r>
            <a:r>
              <a:rPr lang="cs-CZ" b="1" i="1" dirty="0" smtClean="0"/>
              <a:t>mezi, vedle, okolo</a:t>
            </a:r>
          </a:p>
          <a:p>
            <a:pPr marL="0" lvl="0" indent="0">
              <a:buNone/>
            </a:pPr>
            <a:endParaRPr lang="cs-CZ" b="1" i="1" dirty="0"/>
          </a:p>
          <a:p>
            <a:pPr marL="0" lvl="0" indent="0">
              <a:buNone/>
            </a:pPr>
            <a:r>
              <a:rPr lang="cs-CZ" b="1" i="1" dirty="0" smtClean="0">
                <a:solidFill>
                  <a:srgbClr val="FF0000"/>
                </a:solidFill>
              </a:rPr>
              <a:t>PŘEDLOŽKY JSOU NEOHEBNÝ SLOVNÍ DRUH.</a:t>
            </a:r>
          </a:p>
          <a:p>
            <a:pPr lvl="0">
              <a:buFontTx/>
              <a:buChar char="-"/>
            </a:pPr>
            <a:endParaRPr lang="cs-CZ" b="1" i="1" dirty="0"/>
          </a:p>
          <a:p>
            <a:pPr marL="0" indent="0">
              <a:buNone/>
            </a:pP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tx1"/>
                </a:solidFill>
              </a:rPr>
              <a:t>Slovní druhy</a:t>
            </a:r>
            <a:endParaRPr lang="cs-CZ" sz="2800" b="1" dirty="0">
              <a:solidFill>
                <a:schemeClr val="tx1"/>
              </a:solidFill>
            </a:endParaRP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3238" y="5997599"/>
            <a:ext cx="4752528" cy="8435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417660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712968" cy="4525963"/>
          </a:xfrm>
        </p:spPr>
        <p:txBody>
          <a:bodyPr/>
          <a:lstStyle/>
          <a:p>
            <a:pPr marL="0" lvl="0" indent="0">
              <a:buNone/>
            </a:pPr>
            <a:r>
              <a:rPr lang="cs-CZ" b="1" dirty="0" smtClean="0">
                <a:solidFill>
                  <a:srgbClr val="F79646">
                    <a:lumMod val="50000"/>
                  </a:srgbClr>
                </a:solidFill>
              </a:rPr>
              <a:t>SPOJKY</a:t>
            </a:r>
          </a:p>
          <a:p>
            <a:pPr marL="0" lvl="0" indent="0">
              <a:buNone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s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pojují slova nebo věty. </a:t>
            </a:r>
          </a:p>
          <a:p>
            <a:pPr marL="0" lvl="0" indent="0">
              <a:buNone/>
            </a:pP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Před spojkami  </a:t>
            </a:r>
            <a:r>
              <a:rPr lang="cs-CZ" b="1" i="1" dirty="0" smtClean="0"/>
              <a:t>a, i , nebo , ani   </a:t>
            </a:r>
            <a:r>
              <a:rPr lang="cs-CZ" b="1" i="1" u="sng" dirty="0" smtClean="0">
                <a:solidFill>
                  <a:srgbClr val="FF0000"/>
                </a:solidFill>
              </a:rPr>
              <a:t>NEPÍŠEME ČÁRKU.</a:t>
            </a:r>
            <a:endParaRPr lang="cs-CZ" b="1" i="1" u="sng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Před ostatními spojkami čárku píšeme. </a:t>
            </a:r>
          </a:p>
          <a:p>
            <a:pPr>
              <a:buFontTx/>
              <a:buChar char="-"/>
            </a:pPr>
            <a:r>
              <a:rPr lang="cs-CZ" b="1" i="1" dirty="0" smtClean="0"/>
              <a:t>když, že, protože, avšak, aby, ale</a:t>
            </a:r>
          </a:p>
          <a:p>
            <a:pPr>
              <a:buFontTx/>
              <a:buChar char="-"/>
            </a:pPr>
            <a:endParaRPr lang="cs-CZ" b="1" i="1" dirty="0"/>
          </a:p>
          <a:p>
            <a:pPr marL="0" indent="0">
              <a:buNone/>
            </a:pPr>
            <a:r>
              <a:rPr lang="cs-CZ" b="1" i="1" dirty="0" smtClean="0">
                <a:solidFill>
                  <a:srgbClr val="FF0000"/>
                </a:solidFill>
              </a:rPr>
              <a:t>SPOJKY JSOU NEOHEBNÝ SLOVNÍ DRUH. </a:t>
            </a: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tx1"/>
                </a:solidFill>
              </a:rPr>
              <a:t>Slovní druhy</a:t>
            </a:r>
            <a:endParaRPr lang="cs-CZ" sz="2800" b="1" dirty="0">
              <a:solidFill>
                <a:schemeClr val="tx1"/>
              </a:solidFill>
            </a:endParaRP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3238" y="5997599"/>
            <a:ext cx="4752528" cy="8435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914398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lang="cs-CZ" b="1" dirty="0" smtClean="0">
                <a:solidFill>
                  <a:srgbClr val="F79646">
                    <a:lumMod val="50000"/>
                  </a:srgbClr>
                </a:solidFill>
              </a:rPr>
              <a:t>ČÁSTICE</a:t>
            </a:r>
          </a:p>
          <a:p>
            <a:pPr marL="0" lvl="0" indent="0">
              <a:buNone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v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yjadřují přání, výzvu, obavu, radost, zvolání…</a:t>
            </a:r>
          </a:p>
          <a:p>
            <a:pPr marL="0" lvl="0" indent="0">
              <a:buNone/>
            </a:pP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Většinou stojí na začátku věty.</a:t>
            </a:r>
          </a:p>
          <a:p>
            <a:pPr lvl="0">
              <a:buFontTx/>
              <a:buChar char="-"/>
            </a:pPr>
            <a:r>
              <a:rPr lang="cs-CZ" b="1" i="1" dirty="0" smtClean="0"/>
              <a:t>ať, kéž, nechť, což, ano, ne</a:t>
            </a:r>
          </a:p>
          <a:p>
            <a:pPr marL="0" lvl="0" indent="0">
              <a:buNone/>
            </a:pPr>
            <a:endParaRPr lang="cs-CZ" b="1" i="1" dirty="0"/>
          </a:p>
          <a:p>
            <a:pPr marL="0" lvl="0" indent="0">
              <a:buNone/>
            </a:pPr>
            <a:r>
              <a:rPr lang="cs-CZ" b="1" i="1" dirty="0" smtClean="0">
                <a:solidFill>
                  <a:srgbClr val="FF0000"/>
                </a:solidFill>
              </a:rPr>
              <a:t>ČÁSTICE JSOU NEOHEBNÝ SLOVNÍ DRUH. </a:t>
            </a:r>
            <a:endParaRPr lang="cs-CZ" b="1" i="1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tx1"/>
                </a:solidFill>
              </a:rPr>
              <a:t>Slovní druhy</a:t>
            </a:r>
            <a:endParaRPr lang="cs-CZ" sz="2800" b="1" dirty="0">
              <a:solidFill>
                <a:schemeClr val="tx1"/>
              </a:solidFill>
            </a:endParaRP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3238" y="5997599"/>
            <a:ext cx="4752528" cy="8435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003574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lang="cs-CZ" b="1" dirty="0" smtClean="0">
                <a:solidFill>
                  <a:srgbClr val="F79646">
                    <a:lumMod val="50000"/>
                  </a:srgbClr>
                </a:solidFill>
              </a:rPr>
              <a:t>CITOSLOVCE</a:t>
            </a:r>
          </a:p>
          <a:p>
            <a:pPr marL="0" lvl="0" indent="0">
              <a:buNone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v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yjadřují city, zvuky, nálady, hlasy a výzvy.</a:t>
            </a:r>
          </a:p>
          <a:p>
            <a:pPr marL="0" lvl="0" indent="0">
              <a:buNone/>
            </a:pPr>
            <a:endParaRPr lang="cs-CZ" b="1" i="1" dirty="0" smtClean="0"/>
          </a:p>
          <a:p>
            <a:pPr lvl="0">
              <a:buFontTx/>
              <a:buChar char="-"/>
            </a:pPr>
            <a:r>
              <a:rPr lang="cs-CZ" b="1" i="1" dirty="0" smtClean="0"/>
              <a:t>au, bum, mňau, haf, cink, bác, </a:t>
            </a:r>
            <a:r>
              <a:rPr lang="cs-CZ" b="1" i="1" dirty="0" err="1" smtClean="0"/>
              <a:t>crrr</a:t>
            </a:r>
            <a:r>
              <a:rPr lang="cs-CZ" b="1" i="1" dirty="0" smtClean="0"/>
              <a:t>, fuj….</a:t>
            </a:r>
          </a:p>
          <a:p>
            <a:pPr lvl="0">
              <a:buFontTx/>
              <a:buChar char="-"/>
            </a:pPr>
            <a:endParaRPr lang="cs-CZ" b="1" i="1" dirty="0"/>
          </a:p>
          <a:p>
            <a:pPr marL="0" lvl="0" indent="0">
              <a:buNone/>
            </a:pPr>
            <a:r>
              <a:rPr lang="cs-CZ" b="1" i="1" dirty="0" smtClean="0">
                <a:solidFill>
                  <a:srgbClr val="FF0000"/>
                </a:solidFill>
              </a:rPr>
              <a:t>CITOSLOVCE JSOU </a:t>
            </a:r>
            <a:r>
              <a:rPr lang="cs-CZ" b="1" i="1" smtClean="0">
                <a:solidFill>
                  <a:srgbClr val="FF0000"/>
                </a:solidFill>
              </a:rPr>
              <a:t>SLOVA NEOHEBNÝ SLOVNÍ DRUH. </a:t>
            </a:r>
            <a:endParaRPr lang="cs-CZ" b="1" i="1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tx1"/>
                </a:solidFill>
              </a:rPr>
              <a:t>Slovní druhy</a:t>
            </a:r>
            <a:endParaRPr lang="cs-CZ" sz="2800" b="1" dirty="0">
              <a:solidFill>
                <a:schemeClr val="tx1"/>
              </a:solidFill>
            </a:endParaRP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3238" y="5997599"/>
            <a:ext cx="4752528" cy="8435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136406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631</TotalTime>
  <Words>634</Words>
  <Application>Microsoft Office PowerPoint</Application>
  <PresentationFormat>Předvádění na obrazovce (4:3)</PresentationFormat>
  <Paragraphs>111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Slovní druhy</vt:lpstr>
      <vt:lpstr>Slovní druhy</vt:lpstr>
      <vt:lpstr>Slovní druhy</vt:lpstr>
      <vt:lpstr>Slovní druhy</vt:lpstr>
      <vt:lpstr>Slovní druhy</vt:lpstr>
      <vt:lpstr>Slovní druhy</vt:lpstr>
      <vt:lpstr>Slovní druhy</vt:lpstr>
      <vt:lpstr>Slovní druhy</vt:lpstr>
      <vt:lpstr>Slovní druhy</vt:lpstr>
      <vt:lpstr>Slovní druhy</vt:lpstr>
      <vt:lpstr>Slovní druhy</vt:lpstr>
      <vt:lpstr>Slovní druhy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Abeceda</dc:title>
  <dc:creator>Zaneta</dc:creator>
  <cp:lastModifiedBy>PC-0C4S</cp:lastModifiedBy>
  <cp:revision>74</cp:revision>
  <dcterms:created xsi:type="dcterms:W3CDTF">2012-09-30T19:56:26Z</dcterms:created>
  <dcterms:modified xsi:type="dcterms:W3CDTF">2012-11-10T11:18:01Z</dcterms:modified>
</cp:coreProperties>
</file>