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62" r:id="rId3"/>
    <p:sldId id="263" r:id="rId4"/>
    <p:sldId id="264" r:id="rId5"/>
    <p:sldId id="265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FFFF66"/>
    <a:srgbClr val="CCFF33"/>
    <a:srgbClr val="CCCC00"/>
    <a:srgbClr val="FFFF99"/>
    <a:srgbClr val="FFCCCC"/>
    <a:srgbClr val="CC99FF"/>
    <a:srgbClr val="FF6699"/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5BE263C-DBD7-4A20-BB59-AAB30ACAA65A}" styleName="Střední styl 3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E3FDE45-AF77-4B5C-9715-49D594BDF05E}" styleName="Světlý styl 1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>
        <p:scale>
          <a:sx n="100" d="100"/>
          <a:sy n="100" d="100"/>
        </p:scale>
        <p:origin x="-51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C07D6-560C-4C9F-8181-084FBFEA7327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7F9E1F-03DB-4D23-8D5F-E6DC05B47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946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036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614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049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09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358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676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989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864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418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57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403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838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chemeClr val="accent2">
              <a:lumMod val="40000"/>
              <a:lumOff val="60000"/>
            </a:schemeClr>
          </a:solidFill>
          <a:ln w="76200"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Podstatná jména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47637"/>
            <a:ext cx="8229600" cy="4525963"/>
          </a:xfrm>
          <a:solidFill>
            <a:schemeClr val="accent2">
              <a:lumMod val="40000"/>
              <a:lumOff val="60000"/>
            </a:schemeClr>
          </a:solidFill>
          <a:ln w="76200"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lvl="0" indent="0" algn="ctr">
              <a:buNone/>
            </a:pPr>
            <a:r>
              <a:rPr lang="cs-CZ" sz="1500" b="1" dirty="0">
                <a:solidFill>
                  <a:prstClr val="black"/>
                </a:solidFill>
              </a:rPr>
              <a:t>Jazyk a jazyková komunikace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Číslo projektu:  </a:t>
            </a:r>
            <a:r>
              <a:rPr lang="cs-CZ" sz="15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Šablona:  </a:t>
            </a:r>
            <a:r>
              <a:rPr lang="cs-CZ" sz="15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Název:  </a:t>
            </a:r>
            <a:r>
              <a:rPr lang="cs-CZ" sz="1500" dirty="0" smtClean="0">
                <a:solidFill>
                  <a:prstClr val="black"/>
                </a:solidFill>
              </a:rPr>
              <a:t>VY_32_INOVACE_14_PODSTATNÁ JMÉNA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Sada: </a:t>
            </a:r>
            <a:r>
              <a:rPr lang="cs-CZ" sz="1500" dirty="0" smtClean="0">
                <a:solidFill>
                  <a:prstClr val="black"/>
                </a:solidFill>
              </a:rPr>
              <a:t>3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Druh materiálu:  </a:t>
            </a:r>
            <a:r>
              <a:rPr lang="cs-CZ" sz="1500" dirty="0">
                <a:solidFill>
                  <a:prstClr val="black"/>
                </a:solidFill>
              </a:rPr>
              <a:t>DUM ČJ č. </a:t>
            </a:r>
            <a:r>
              <a:rPr lang="cs-CZ" sz="1500" dirty="0" smtClean="0">
                <a:solidFill>
                  <a:prstClr val="black"/>
                </a:solidFill>
              </a:rPr>
              <a:t>14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Jméno autora:  </a:t>
            </a:r>
            <a:r>
              <a:rPr lang="cs-CZ" sz="15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Škola: </a:t>
            </a:r>
            <a:r>
              <a:rPr lang="cs-CZ" sz="15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Datum vytvoření: </a:t>
            </a:r>
            <a:r>
              <a:rPr lang="cs-CZ" sz="1500" dirty="0" smtClean="0">
                <a:solidFill>
                  <a:prstClr val="black"/>
                </a:solidFill>
              </a:rPr>
              <a:t>13. 11. </a:t>
            </a:r>
            <a:r>
              <a:rPr lang="cs-CZ" sz="1500" smtClean="0">
                <a:solidFill>
                  <a:prstClr val="black"/>
                </a:solidFill>
              </a:rPr>
              <a:t>2011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Předmět:  </a:t>
            </a:r>
            <a:r>
              <a:rPr lang="cs-CZ" sz="15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Ročník:  </a:t>
            </a:r>
            <a:r>
              <a:rPr lang="cs-CZ" sz="15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Anotace:  </a:t>
            </a:r>
            <a:r>
              <a:rPr lang="cs-CZ" sz="1500" dirty="0">
                <a:solidFill>
                  <a:prstClr val="black"/>
                </a:solidFill>
              </a:rPr>
              <a:t>Materiál  (DUM) určený k </a:t>
            </a:r>
            <a:r>
              <a:rPr lang="cs-CZ" sz="1500" dirty="0" smtClean="0">
                <a:solidFill>
                  <a:prstClr val="black"/>
                </a:solidFill>
              </a:rPr>
              <a:t>seznámení s rodem, číslem, pádem a životností podstatných jmen. 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                  Je </a:t>
            </a:r>
            <a:r>
              <a:rPr lang="cs-CZ" sz="1500" dirty="0">
                <a:solidFill>
                  <a:prstClr val="black"/>
                </a:solidFill>
              </a:rPr>
              <a:t>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Klíčová slova: </a:t>
            </a:r>
            <a:r>
              <a:rPr lang="cs-CZ" sz="1500" dirty="0" smtClean="0">
                <a:solidFill>
                  <a:prstClr val="black"/>
                </a:solidFill>
              </a:rPr>
              <a:t>podstatná jména a jejich rod, číslo, pád a životnost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Zdroje:  </a:t>
            </a:r>
            <a:r>
              <a:rPr lang="cs-CZ" sz="1500" dirty="0" smtClean="0">
                <a:solidFill>
                  <a:prstClr val="black"/>
                </a:solidFill>
              </a:rPr>
              <a:t>archiv autorky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931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j</a:t>
            </a:r>
            <a:r>
              <a:rPr lang="cs-CZ" b="1" dirty="0" smtClean="0">
                <a:solidFill>
                  <a:srgbClr val="C00000"/>
                </a:solidFill>
              </a:rPr>
              <a:t>sou názvy osob, zvířat, věcí, vlastností a dějů. </a:t>
            </a: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u="sng" dirty="0" smtClean="0"/>
              <a:t>Rozlišujeme: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ROD – </a:t>
            </a:r>
            <a:r>
              <a:rPr lang="cs-CZ" b="1" i="1" dirty="0" smtClean="0">
                <a:solidFill>
                  <a:srgbClr val="C00000"/>
                </a:solidFill>
              </a:rPr>
              <a:t>mužský, ženský, střední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ČÍSLO – </a:t>
            </a:r>
            <a:r>
              <a:rPr lang="cs-CZ" b="1" i="1" dirty="0" smtClean="0">
                <a:solidFill>
                  <a:srgbClr val="C00000"/>
                </a:solidFill>
              </a:rPr>
              <a:t>jednotné a množné</a:t>
            </a:r>
            <a:endParaRPr lang="cs-CZ" b="1" i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PÁD – </a:t>
            </a:r>
            <a:r>
              <a:rPr lang="cs-CZ" b="1" i="1" dirty="0" smtClean="0">
                <a:solidFill>
                  <a:srgbClr val="C00000"/>
                </a:solidFill>
              </a:rPr>
              <a:t>1. – 7.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ROD MUŽSKÝ - ŽIVOTNÝ - NEŽIVOTNÝ</a:t>
            </a: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 w="76200"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Podstatná jména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8880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8408637"/>
              </p:ext>
            </p:extLst>
          </p:nvPr>
        </p:nvGraphicFramePr>
        <p:xfrm>
          <a:off x="384522" y="1886476"/>
          <a:ext cx="8496945" cy="35356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832315"/>
                <a:gridCol w="2832315"/>
                <a:gridCol w="2832315"/>
              </a:tblGrid>
              <a:tr h="72920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Rod mužský</a:t>
                      </a:r>
                      <a:r>
                        <a:rPr lang="cs-CZ" sz="2800" baseline="0" dirty="0" smtClean="0"/>
                        <a:t> </a:t>
                      </a:r>
                    </a:p>
                    <a:p>
                      <a:pPr algn="ctr"/>
                      <a:r>
                        <a:rPr lang="cs-CZ" sz="2800" dirty="0" smtClean="0"/>
                        <a:t>TEN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Rod</a:t>
                      </a:r>
                      <a:r>
                        <a:rPr lang="cs-CZ" sz="2800" baseline="0" dirty="0" smtClean="0"/>
                        <a:t> ženský</a:t>
                      </a:r>
                      <a:r>
                        <a:rPr lang="cs-CZ" sz="2800" dirty="0" smtClean="0"/>
                        <a:t> </a:t>
                      </a:r>
                    </a:p>
                    <a:p>
                      <a:pPr algn="ctr"/>
                      <a:r>
                        <a:rPr lang="cs-CZ" sz="2800" dirty="0" smtClean="0"/>
                        <a:t> TA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Rod</a:t>
                      </a:r>
                      <a:r>
                        <a:rPr lang="cs-CZ" sz="2800" baseline="0" dirty="0" smtClean="0"/>
                        <a:t> střední</a:t>
                      </a:r>
                      <a:r>
                        <a:rPr lang="cs-CZ" sz="2800" dirty="0" smtClean="0"/>
                        <a:t> </a:t>
                      </a:r>
                    </a:p>
                    <a:p>
                      <a:pPr algn="ctr"/>
                      <a:r>
                        <a:rPr lang="cs-CZ" sz="2800" dirty="0" smtClean="0"/>
                        <a:t>TO</a:t>
                      </a:r>
                      <a:endParaRPr lang="cs-CZ" sz="2800" b="1" dirty="0"/>
                    </a:p>
                  </a:txBody>
                  <a:tcPr/>
                </a:tc>
              </a:tr>
              <a:tr h="399884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</a:tr>
              <a:tr h="399884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</a:tr>
              <a:tr h="399884"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</a:tr>
              <a:tr h="399884"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  <a:tr h="399884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1902" y="6100190"/>
            <a:ext cx="4269432" cy="7578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chemeClr val="accent2">
              <a:lumMod val="40000"/>
              <a:lumOff val="60000"/>
            </a:schemeClr>
          </a:solidFill>
          <a:ln w="76200"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Rod podstatných jmen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9459" y="2904381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LEKNÍN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17193" y="2902635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BABIČKA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40896" y="2852936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TELE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17193" y="3417193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VÁHA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3419708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SEŠIT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31307" y="386104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KOPŘIVA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386104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PES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47953" y="3417193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OKNO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42717" y="4399151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SLEPICE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40896" y="3861048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DÍTĚ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89459" y="4399151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KOMINÍK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048164" y="4399151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MORČE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059363" y="4941168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PLAVÁNÍ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08809" y="4941168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SESTRA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89459" y="4941168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UČITEL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89458" y="1216590"/>
            <a:ext cx="8286997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Doplň podstatná jména do tabulky podle rodu.</a:t>
            </a:r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pPr lvl="0"/>
            <a:endParaRPr lang="cs-CZ" sz="2800" b="1" dirty="0" smtClean="0"/>
          </a:p>
          <a:p>
            <a:pPr lvl="0"/>
            <a:r>
              <a:rPr lang="cs-CZ" sz="2000" b="1" dirty="0" smtClean="0">
                <a:solidFill>
                  <a:prstClr val="black"/>
                </a:solidFill>
              </a:rPr>
              <a:t>BABIČKA</a:t>
            </a:r>
            <a:r>
              <a:rPr lang="cs-CZ" sz="2000" b="1" dirty="0">
                <a:solidFill>
                  <a:prstClr val="black"/>
                </a:solidFill>
              </a:rPr>
              <a:t>, TELE, VÁHA, LEKNÍN, KOPŘIVA, SEŠIT, PES, OKNO, SLEPICE, DÍTĚ, KOMINÍK, MORČE, PLAVÁNÍ, SESTRA, UČITEL </a:t>
            </a:r>
          </a:p>
          <a:p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526146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8687400"/>
              </p:ext>
            </p:extLst>
          </p:nvPr>
        </p:nvGraphicFramePr>
        <p:xfrm>
          <a:off x="467544" y="1783571"/>
          <a:ext cx="8219256" cy="316835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109628"/>
                <a:gridCol w="4109628"/>
              </a:tblGrid>
              <a:tr h="52805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Číslo jednotné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Číslo množné</a:t>
                      </a:r>
                      <a:endParaRPr lang="cs-CZ" sz="2800" b="1" dirty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chemeClr val="accent2">
              <a:lumMod val="40000"/>
              <a:lumOff val="60000"/>
            </a:schemeClr>
          </a:solidFill>
          <a:ln w="76200"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Podstatná jména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268760"/>
            <a:ext cx="8208912" cy="88947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Doplň podstatná jména do tabulky podle čísla.</a:t>
            </a:r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pPr lvl="0"/>
            <a:r>
              <a:rPr lang="cs-CZ" sz="2000" b="1" dirty="0">
                <a:solidFill>
                  <a:prstClr val="black"/>
                </a:solidFill>
              </a:rPr>
              <a:t>PRAVÍTKA, VOJÁK, KNÍŽKA, JELENI, TETY, PAPÍRY, NOS, KOŤATA, POČÍTAČ, VLK</a:t>
            </a:r>
          </a:p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2348880"/>
            <a:ext cx="41404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VOJÁK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08004" y="2348880"/>
            <a:ext cx="40684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PRAVÍTKA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2852936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KNÍŽKA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08004" y="2852936"/>
            <a:ext cx="40684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JELENI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08004" y="3356992"/>
            <a:ext cx="40684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TETY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3861048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PAPÍRY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7544" y="3356992"/>
            <a:ext cx="41404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NOS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08004" y="4437112"/>
            <a:ext cx="40684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KOŤATA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3861048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POČÍTAČ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9552" y="4437112"/>
            <a:ext cx="40684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VLK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1499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6584" y="1731675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PÁDOVÉ OTÁZKY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1.pád   KDO? CO?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2.pád   KOHO? ČEHO?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3.pád   KOMU? ČEMU?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4.pád   KOHO? CO?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5.pád   OSLOVUJEME, VOLÁME!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6.pád   O KOM? O ČEM?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7.Pád   KÝM?  ČÍM?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xfrm>
            <a:off x="497904" y="125760"/>
            <a:ext cx="8229600" cy="1143000"/>
          </a:xfrm>
          <a:solidFill>
            <a:schemeClr val="accent2">
              <a:lumMod val="40000"/>
              <a:lumOff val="60000"/>
            </a:schemeClr>
          </a:solidFill>
          <a:ln w="76200"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Podstatná jména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46584" y="1268760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Doplň tvary podstatných jmen k pádovým otázkám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5429255"/>
            <a:ext cx="84039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KŘEČKU!, KŘEČEK, S KŘEČKEM, BEZ KŘEČKA, KŘEČKA, KŘEČKOVI, O KŘEČKOVI</a:t>
            </a:r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8852" y="2177326"/>
            <a:ext cx="993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KŘEČEK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09392" y="2636912"/>
            <a:ext cx="18106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BEZ KŘEČKA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35896" y="3107968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KŘEČKOVI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51100" y="3552964"/>
            <a:ext cx="13359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KŘEČKA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4005064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KŘEČKU!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35896" y="4437112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O KŘEČKOVI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31840" y="4869160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 KŘEČKEM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72344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3" grpId="0" animBg="1"/>
      <p:bldP spid="2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00808"/>
            <a:ext cx="8712968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/>
              <a:t>ŽIVOTNOST URČUJEME JEN</a:t>
            </a:r>
          </a:p>
          <a:p>
            <a:pPr marL="0" indent="0" algn="ctr">
              <a:buNone/>
            </a:pPr>
            <a:r>
              <a:rPr lang="cs-CZ" sz="4000" b="1" dirty="0" smtClean="0"/>
              <a:t> </a:t>
            </a:r>
            <a:r>
              <a:rPr lang="cs-CZ" sz="3600" b="1" dirty="0" smtClean="0">
                <a:solidFill>
                  <a:srgbClr val="C00000"/>
                </a:solidFill>
              </a:rPr>
              <a:t>U PODSTATNÝCH JMEN RODU MUŽSKÉHO. 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chemeClr val="accent2">
              <a:lumMod val="40000"/>
              <a:lumOff val="60000"/>
            </a:schemeClr>
          </a:solidFill>
          <a:ln w="76200"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Podstatná jména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7892274"/>
              </p:ext>
            </p:extLst>
          </p:nvPr>
        </p:nvGraphicFramePr>
        <p:xfrm>
          <a:off x="1115616" y="3068960"/>
          <a:ext cx="6984776" cy="648072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3492388"/>
                <a:gridCol w="3492388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C00000"/>
                          </a:solidFill>
                        </a:rPr>
                        <a:t>RM ŽIVOTNÝ</a:t>
                      </a:r>
                      <a:endParaRPr lang="cs-CZ" sz="28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C00000"/>
                          </a:solidFill>
                        </a:rPr>
                        <a:t>RM NEŽIVOTNÝ</a:t>
                      </a:r>
                      <a:endParaRPr lang="cs-CZ" sz="28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7243734"/>
              </p:ext>
            </p:extLst>
          </p:nvPr>
        </p:nvGraphicFramePr>
        <p:xfrm>
          <a:off x="395536" y="5933588"/>
          <a:ext cx="1152128" cy="5181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152128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DŮM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1321421"/>
              </p:ext>
            </p:extLst>
          </p:nvPr>
        </p:nvGraphicFramePr>
        <p:xfrm>
          <a:off x="1043608" y="5229200"/>
          <a:ext cx="1872208" cy="5181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872208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JAKUB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0221996"/>
              </p:ext>
            </p:extLst>
          </p:nvPr>
        </p:nvGraphicFramePr>
        <p:xfrm>
          <a:off x="3131840" y="5229200"/>
          <a:ext cx="1656184" cy="5181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656184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SLABIKÁŘ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8770263"/>
              </p:ext>
            </p:extLst>
          </p:nvPr>
        </p:nvGraphicFramePr>
        <p:xfrm>
          <a:off x="5004048" y="5229200"/>
          <a:ext cx="1656184" cy="5181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656184"/>
              </a:tblGrid>
              <a:tr h="49463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VRABCI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4046739"/>
              </p:ext>
            </p:extLst>
          </p:nvPr>
        </p:nvGraphicFramePr>
        <p:xfrm>
          <a:off x="6876256" y="5229200"/>
          <a:ext cx="1368152" cy="5181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36815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KOŠÍK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0707380"/>
              </p:ext>
            </p:extLst>
          </p:nvPr>
        </p:nvGraphicFramePr>
        <p:xfrm>
          <a:off x="7308304" y="5997599"/>
          <a:ext cx="1656184" cy="5181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656184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STRÁŽNÍK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395536" y="1268760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Zařaď správně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4576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48148E-6 L -3.05556E-6 -0.1951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9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48148E-6 L 0.15746 -0.1847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65" y="-9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48148E-6 L -0.25573 -0.1006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95" y="-50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48148E-6 L -0.00382 -0.1321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" y="-6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7.40741E-7 L 0.51979 -0.1824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990" y="-9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48148E-6 L -0.61025 -0.1287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521" y="-6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629</TotalTime>
  <Words>377</Words>
  <Application>Microsoft Office PowerPoint</Application>
  <PresentationFormat>Předvádění na obrazovce (4:3)</PresentationFormat>
  <Paragraphs>120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Podstatná jména</vt:lpstr>
      <vt:lpstr>Podstatná jména</vt:lpstr>
      <vt:lpstr>Rod podstatných jmen</vt:lpstr>
      <vt:lpstr>Podstatná jména</vt:lpstr>
      <vt:lpstr>Podstatná jména</vt:lpstr>
      <vt:lpstr>Podstatná jména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</dc:title>
  <dc:creator>Zaneta</dc:creator>
  <cp:lastModifiedBy>PC-0C4S</cp:lastModifiedBy>
  <cp:revision>75</cp:revision>
  <dcterms:created xsi:type="dcterms:W3CDTF">2012-09-30T19:56:26Z</dcterms:created>
  <dcterms:modified xsi:type="dcterms:W3CDTF">2012-11-10T11:18:48Z</dcterms:modified>
</cp:coreProperties>
</file>