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6" r:id="rId3"/>
    <p:sldId id="264" r:id="rId4"/>
    <p:sldId id="263" r:id="rId5"/>
    <p:sldId id="262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66"/>
    <a:srgbClr val="CCFF33"/>
    <a:srgbClr val="CCCC00"/>
    <a:srgbClr val="FFFF99"/>
    <a:srgbClr val="FFCCCC"/>
    <a:srgbClr val="CC99FF"/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Slovesa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VY_32_INOVACE_15_SLOVESA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15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13. 11.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seznámení s osobou, číslem a časem sloves.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osoba, číslo a čas sloves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VYJADŘUJÍ:</a:t>
            </a:r>
          </a:p>
          <a:p>
            <a:pPr marL="0" indent="0">
              <a:buNone/>
            </a:pP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CO OSOBY, ZVÍŘATA A VĚCI </a:t>
            </a:r>
            <a:r>
              <a:rPr lang="cs-CZ" sz="4000" b="1" i="1" dirty="0" smtClean="0">
                <a:solidFill>
                  <a:srgbClr val="FF0000"/>
                </a:solidFill>
              </a:rPr>
              <a:t>DĚLAJÍ 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NEBO </a:t>
            </a:r>
            <a:r>
              <a:rPr lang="cs-CZ" sz="4000" b="1" i="1" dirty="0" smtClean="0">
                <a:solidFill>
                  <a:srgbClr val="FF0000"/>
                </a:solidFill>
              </a:rPr>
              <a:t>CO SE S NIMI DĚJE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4000" b="1" dirty="0" smtClean="0"/>
              <a:t>URČUJEME U NICH:</a:t>
            </a:r>
          </a:p>
          <a:p>
            <a:pPr marL="0" indent="0">
              <a:buNone/>
            </a:pPr>
            <a:r>
              <a:rPr lang="cs-CZ" sz="4000" b="1" i="1" dirty="0" smtClean="0">
                <a:solidFill>
                  <a:srgbClr val="FF0000"/>
                </a:solidFill>
              </a:rPr>
              <a:t>OSOBU, ČÍSLO A ČAS</a:t>
            </a:r>
          </a:p>
          <a:p>
            <a:pPr marL="0" indent="0">
              <a:buNone/>
            </a:pPr>
            <a:endParaRPr lang="cs-CZ" sz="40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29208" y="260648"/>
            <a:ext cx="8229600" cy="1143000"/>
          </a:xfr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Slovesa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761" y="4543400"/>
            <a:ext cx="1569529" cy="156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6964" y="2780928"/>
            <a:ext cx="1567036" cy="156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40968"/>
            <a:ext cx="1504207" cy="1504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63988"/>
            <a:ext cx="1323367" cy="1323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20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3131" y="1700808"/>
            <a:ext cx="9036496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ROZLIŠUJEME</a:t>
            </a:r>
            <a:endParaRPr lang="cs-CZ" sz="4000" b="1" dirty="0" smtClean="0"/>
          </a:p>
          <a:p>
            <a:pPr marL="0" indent="0">
              <a:buNone/>
            </a:pPr>
            <a:r>
              <a:rPr lang="cs-CZ" sz="4000" b="1" i="1" dirty="0" smtClean="0"/>
              <a:t>-tvary jednoduché (</a:t>
            </a:r>
            <a:r>
              <a:rPr lang="cs-CZ" sz="4000" b="1" i="1" dirty="0" smtClean="0">
                <a:solidFill>
                  <a:srgbClr val="FF0000"/>
                </a:solidFill>
              </a:rPr>
              <a:t>píše, koupe se</a:t>
            </a:r>
            <a:r>
              <a:rPr lang="cs-CZ" sz="4000" b="1" i="1" dirty="0" smtClean="0"/>
              <a:t>)</a:t>
            </a:r>
          </a:p>
          <a:p>
            <a:pPr marL="0" indent="0">
              <a:buNone/>
            </a:pPr>
            <a:endParaRPr lang="cs-CZ" sz="4000" b="1" i="1" dirty="0"/>
          </a:p>
          <a:p>
            <a:pPr marL="0" indent="0">
              <a:buNone/>
            </a:pPr>
            <a:r>
              <a:rPr lang="cs-CZ" sz="4000" b="1" i="1" dirty="0" smtClean="0"/>
              <a:t>-tvary složené (</a:t>
            </a:r>
            <a:r>
              <a:rPr lang="cs-CZ" sz="4000" b="1" i="1" dirty="0" smtClean="0">
                <a:solidFill>
                  <a:srgbClr val="FF0000"/>
                </a:solidFill>
              </a:rPr>
              <a:t>psal jsem, budu se koupat</a:t>
            </a:r>
            <a:r>
              <a:rPr lang="cs-CZ" sz="4000" b="1" i="1" dirty="0" smtClean="0"/>
              <a:t>)</a:t>
            </a:r>
            <a:endParaRPr lang="cs-CZ" sz="4000" b="1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Slovesa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204864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7135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14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3777" y="1471636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VYJADŘUJÍ ČAS: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MINULÝ                    PŘÍTOMNÝ               BUDOUCÍ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2000" b="1" dirty="0" smtClean="0"/>
              <a:t>..UŽ BYLO                                           …PRÁVĚ TEĎ                           …TEPRVE BUDE</a:t>
            </a:r>
            <a:endParaRPr lang="cs-CZ" sz="20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Slovesa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223628" y="4149080"/>
            <a:ext cx="6840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1170906" y="404106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848364" y="402103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463988" y="404106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14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549573"/>
              </p:ext>
            </p:extLst>
          </p:nvPr>
        </p:nvGraphicFramePr>
        <p:xfrm>
          <a:off x="457200" y="2178075"/>
          <a:ext cx="8291264" cy="3782548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4145632"/>
                <a:gridCol w="4145632"/>
              </a:tblGrid>
              <a:tr h="94563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ČÍSLO</a:t>
                      </a:r>
                      <a:r>
                        <a:rPr lang="cs-CZ" sz="2800" b="1" baseline="0" dirty="0" smtClean="0"/>
                        <a:t> </a:t>
                      </a:r>
                    </a:p>
                    <a:p>
                      <a:pPr algn="ctr"/>
                      <a:r>
                        <a:rPr lang="cs-CZ" sz="2800" b="1" baseline="0" dirty="0" smtClean="0"/>
                        <a:t>JEDNOTNÉ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ČÍSLO </a:t>
                      </a:r>
                    </a:p>
                    <a:p>
                      <a:pPr algn="ctr"/>
                      <a:r>
                        <a:rPr lang="cs-CZ" sz="2800" b="1" dirty="0" smtClean="0"/>
                        <a:t>MNOŽNÉ</a:t>
                      </a:r>
                    </a:p>
                  </a:txBody>
                  <a:tcPr/>
                </a:tc>
              </a:tr>
              <a:tr h="945637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1. JÁ 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1.MY</a:t>
                      </a:r>
                      <a:endParaRPr lang="cs-CZ" sz="2800" b="1" dirty="0"/>
                    </a:p>
                  </a:txBody>
                  <a:tcPr/>
                </a:tc>
              </a:tr>
              <a:tr h="945637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2. TY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2. VY</a:t>
                      </a:r>
                      <a:endParaRPr lang="cs-CZ" sz="2800" b="1" dirty="0"/>
                    </a:p>
                  </a:txBody>
                  <a:tcPr/>
                </a:tc>
              </a:tr>
              <a:tr h="945637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3. ON</a:t>
                      </a:r>
                    </a:p>
                    <a:p>
                      <a:pPr algn="l"/>
                      <a:r>
                        <a:rPr lang="cs-CZ" sz="2800" b="1" dirty="0" smtClean="0"/>
                        <a:t>    ONA, ONO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3. ONI</a:t>
                      </a:r>
                    </a:p>
                    <a:p>
                      <a:pPr algn="l"/>
                      <a:r>
                        <a:rPr lang="cs-CZ" sz="2800" b="1" dirty="0" smtClean="0"/>
                        <a:t>    ONY,</a:t>
                      </a:r>
                      <a:r>
                        <a:rPr lang="cs-CZ" sz="2800" b="1" baseline="0" dirty="0" smtClean="0"/>
                        <a:t> ONA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Slovesa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>
            <a:stCxn id="2" idx="0"/>
            <a:endCxn id="2" idx="2"/>
          </p:cNvCxnSpPr>
          <p:nvPr/>
        </p:nvCxnSpPr>
        <p:spPr>
          <a:xfrm>
            <a:off x="4602832" y="2178075"/>
            <a:ext cx="0" cy="37825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8416" y="1487359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ČASUJ SLOVESA </a:t>
            </a:r>
            <a:r>
              <a:rPr lang="cs-CZ" sz="2400" b="1" i="1" dirty="0" smtClean="0"/>
              <a:t>ČÍST, PSÁT, KRESLIT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88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1925175"/>
              </p:ext>
            </p:extLst>
          </p:nvPr>
        </p:nvGraphicFramePr>
        <p:xfrm>
          <a:off x="457200" y="1988840"/>
          <a:ext cx="82296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JEDNODUCHÝ</a:t>
                      </a:r>
                      <a:r>
                        <a:rPr lang="cs-CZ" sz="2800" b="1" baseline="0" dirty="0" smtClean="0"/>
                        <a:t> TVAR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SLOŽENÝ TVAR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4787" y="116632"/>
            <a:ext cx="8229600" cy="1143000"/>
          </a:xfr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Slovesa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Zařaď slovesa do tabulky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157192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TANČILI JSME, PLAVU, BUDU SPÁT, LYŽUJEME, ČTOU SI, ZPÍVALI JSTE, PROSÍM,  </a:t>
            </a:r>
          </a:p>
          <a:p>
            <a:r>
              <a:rPr lang="cs-CZ" sz="2000" b="1" dirty="0" smtClean="0"/>
              <a:t>BUDEME SE UČIT,  HRÁLI JSME SI, PÍŠU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49289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TANČILI JSME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249289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PLAVU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996952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BUDU SPÁT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996952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LYŽUJEME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57301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ČTOU SI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357301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ZPÍVALI JSTE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4005064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PROSÍM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407707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BUDEME SE UČIT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4581128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HRÁLI JSME SI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4581128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PÍŠU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4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270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Slovesa</vt:lpstr>
      <vt:lpstr>Slovesa</vt:lpstr>
      <vt:lpstr>Slovesa</vt:lpstr>
      <vt:lpstr>Slovesa</vt:lpstr>
      <vt:lpstr>Slovesa</vt:lpstr>
      <vt:lpstr>Slovesa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74</cp:revision>
  <dcterms:created xsi:type="dcterms:W3CDTF">2012-09-30T19:56:26Z</dcterms:created>
  <dcterms:modified xsi:type="dcterms:W3CDTF">2012-11-10T11:19:40Z</dcterms:modified>
</cp:coreProperties>
</file>