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70" r:id="rId3"/>
    <p:sldId id="271" r:id="rId4"/>
    <p:sldId id="272" r:id="rId5"/>
    <p:sldId id="27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FFFF66"/>
    <a:srgbClr val="CCFF33"/>
    <a:srgbClr val="CCCC00"/>
    <a:srgbClr val="FFFF99"/>
    <a:srgbClr val="FFCCCC"/>
    <a:srgbClr val="CC99FF"/>
    <a:srgbClr val="FF6699"/>
    <a:srgbClr val="FF7C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35" autoAdjust="0"/>
    <p:restoredTop sz="94660"/>
  </p:normalViewPr>
  <p:slideViewPr>
    <p:cSldViewPr>
      <p:cViewPr>
        <p:scale>
          <a:sx n="100" d="100"/>
          <a:sy n="100" d="100"/>
        </p:scale>
        <p:origin x="-510" y="6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C07D6-560C-4C9F-8181-084FBFEA7327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7F9E1F-03DB-4D23-8D5F-E6DC05B47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946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036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614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049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509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358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676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989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864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418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57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403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8387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Předložky, spojky, částice, citoslovce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47637"/>
            <a:ext cx="8229600" cy="4525963"/>
          </a:xfr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lvl="0" indent="0" algn="ctr">
              <a:buNone/>
            </a:pPr>
            <a:r>
              <a:rPr lang="cs-CZ" sz="1500" b="1" dirty="0">
                <a:solidFill>
                  <a:prstClr val="black"/>
                </a:solidFill>
              </a:rPr>
              <a:t>Jazyk a jazyková komunikace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Číslo projektu:  </a:t>
            </a:r>
            <a:r>
              <a:rPr lang="cs-CZ" sz="15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Šablona:  </a:t>
            </a:r>
            <a:r>
              <a:rPr lang="cs-CZ" sz="15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Název:  </a:t>
            </a:r>
            <a:r>
              <a:rPr lang="cs-CZ" sz="1500" dirty="0" smtClean="0">
                <a:solidFill>
                  <a:prstClr val="black"/>
                </a:solidFill>
              </a:rPr>
              <a:t>VY_32_INOVACE_18_PŘEDLOŽKY,SPOJKY,ČÁSTICE,CITOSLOVCE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Sada: </a:t>
            </a:r>
            <a:r>
              <a:rPr lang="cs-CZ" sz="1500" dirty="0" smtClean="0">
                <a:solidFill>
                  <a:prstClr val="black"/>
                </a:solidFill>
              </a:rPr>
              <a:t>3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Druh materiálu:  </a:t>
            </a:r>
            <a:r>
              <a:rPr lang="cs-CZ" sz="1500" dirty="0">
                <a:solidFill>
                  <a:prstClr val="black"/>
                </a:solidFill>
              </a:rPr>
              <a:t>DUM ČJ č. </a:t>
            </a:r>
            <a:r>
              <a:rPr lang="cs-CZ" sz="1500" dirty="0" smtClean="0">
                <a:solidFill>
                  <a:prstClr val="black"/>
                </a:solidFill>
              </a:rPr>
              <a:t>18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Jméno autora:  </a:t>
            </a:r>
            <a:r>
              <a:rPr lang="cs-CZ" sz="15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Škola: </a:t>
            </a:r>
            <a:r>
              <a:rPr lang="cs-CZ" sz="1500" dirty="0">
                <a:solidFill>
                  <a:prstClr val="black"/>
                </a:solidFill>
              </a:rPr>
              <a:t>ZŠ A MŠ Cholina, okres Olomouc, příspěvková organizace, Cholina 35, 783 22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Datum vytvoření: </a:t>
            </a:r>
            <a:r>
              <a:rPr lang="cs-CZ" sz="1500" dirty="0" smtClean="0">
                <a:solidFill>
                  <a:prstClr val="black"/>
                </a:solidFill>
              </a:rPr>
              <a:t>19. 11. </a:t>
            </a:r>
            <a:r>
              <a:rPr lang="cs-CZ" sz="1500" smtClean="0">
                <a:solidFill>
                  <a:prstClr val="black"/>
                </a:solidFill>
              </a:rPr>
              <a:t>2011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Předmět:  </a:t>
            </a:r>
            <a:r>
              <a:rPr lang="cs-CZ" sz="15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Ročník:  </a:t>
            </a:r>
            <a:r>
              <a:rPr lang="cs-CZ" sz="1500" dirty="0">
                <a:solidFill>
                  <a:prstClr val="black"/>
                </a:solidFill>
              </a:rPr>
              <a:t>třetí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Anotace:  </a:t>
            </a:r>
            <a:r>
              <a:rPr lang="cs-CZ" sz="1500" dirty="0">
                <a:solidFill>
                  <a:prstClr val="black"/>
                </a:solidFill>
              </a:rPr>
              <a:t>Materiál  (DUM) určený k </a:t>
            </a:r>
            <a:r>
              <a:rPr lang="cs-CZ" sz="1500" dirty="0" smtClean="0">
                <a:solidFill>
                  <a:prstClr val="black"/>
                </a:solidFill>
              </a:rPr>
              <a:t>procvičení rozlišování zájmen a číslovek mezi ostatními slovními </a:t>
            </a: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</a:rPr>
              <a:t> </a:t>
            </a:r>
            <a:r>
              <a:rPr lang="cs-CZ" sz="1500" dirty="0" smtClean="0">
                <a:solidFill>
                  <a:prstClr val="black"/>
                </a:solidFill>
              </a:rPr>
              <a:t>                 druhy. </a:t>
            </a: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</a:rPr>
              <a:t> </a:t>
            </a:r>
            <a:r>
              <a:rPr lang="cs-CZ" sz="1500" dirty="0" smtClean="0">
                <a:solidFill>
                  <a:prstClr val="black"/>
                </a:solidFill>
              </a:rPr>
              <a:t>                  Je </a:t>
            </a:r>
            <a:r>
              <a:rPr lang="cs-CZ" sz="1500" dirty="0">
                <a:solidFill>
                  <a:prstClr val="black"/>
                </a:solidFill>
              </a:rPr>
              <a:t>určen ke společné práci,  která proběhne na interaktivní tabuli. 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Klíčová slova: </a:t>
            </a:r>
            <a:r>
              <a:rPr lang="cs-CZ" sz="1500" dirty="0" smtClean="0">
                <a:solidFill>
                  <a:prstClr val="black"/>
                </a:solidFill>
              </a:rPr>
              <a:t>předložky, spojky, částice, citoslovce, slovní druhy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Zdroje:  </a:t>
            </a:r>
            <a:r>
              <a:rPr lang="cs-CZ" sz="1500" dirty="0" smtClean="0">
                <a:solidFill>
                  <a:prstClr val="black"/>
                </a:solidFill>
                <a:hlinkClick r:id="rId2"/>
              </a:rPr>
              <a:t>www.microsoft.office.com</a:t>
            </a:r>
            <a:endParaRPr lang="cs-CZ" sz="15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9310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71636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Doplň chybějící předložky.      Doplň vhodná slova.</a:t>
            </a:r>
          </a:p>
          <a:p>
            <a:pPr marL="0" indent="0">
              <a:buNone/>
            </a:pPr>
            <a:r>
              <a:rPr lang="cs-CZ" sz="2800" b="1" dirty="0" smtClean="0"/>
              <a:t>___ naší </a:t>
            </a:r>
            <a:r>
              <a:rPr lang="cs-CZ" sz="2800" dirty="0" smtClean="0"/>
              <a:t>škole                            ke __________</a:t>
            </a:r>
          </a:p>
          <a:p>
            <a:pPr marL="0" indent="0">
              <a:buNone/>
            </a:pPr>
            <a:r>
              <a:rPr lang="cs-CZ" sz="2800" dirty="0" smtClean="0"/>
              <a:t>___ babičky                                před _________</a:t>
            </a:r>
          </a:p>
          <a:p>
            <a:pPr marL="0" indent="0">
              <a:buNone/>
            </a:pPr>
            <a:r>
              <a:rPr lang="cs-CZ" sz="2800" dirty="0" smtClean="0"/>
              <a:t>___ mého tatínka                      do ___________</a:t>
            </a:r>
          </a:p>
          <a:p>
            <a:pPr marL="0" indent="0">
              <a:buNone/>
            </a:pPr>
            <a:r>
              <a:rPr lang="cs-CZ" sz="2800" dirty="0" smtClean="0"/>
              <a:t>___ zahradě                                mezi __________</a:t>
            </a:r>
          </a:p>
          <a:p>
            <a:pPr marL="0" indent="0">
              <a:buNone/>
            </a:pPr>
            <a:r>
              <a:rPr lang="cs-CZ" sz="2800" dirty="0" smtClean="0"/>
              <a:t>___ vysokým plotem                 ze __________</a:t>
            </a:r>
          </a:p>
          <a:p>
            <a:pPr marL="0" indent="0">
              <a:buNone/>
            </a:pPr>
            <a:r>
              <a:rPr lang="cs-CZ" sz="2800" dirty="0" smtClean="0"/>
              <a:t>___ malou sestrou                     vedle _________</a:t>
            </a:r>
          </a:p>
          <a:p>
            <a:pPr marL="0" indent="0">
              <a:buNone/>
            </a:pPr>
            <a:r>
              <a:rPr lang="cs-CZ" sz="2800" dirty="0" smtClean="0"/>
              <a:t>___ městem                                 po __________</a:t>
            </a:r>
            <a:endParaRPr lang="cs-CZ" sz="28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Předložky</a:t>
            </a: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560" y="1988840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</a:t>
            </a:r>
            <a:endParaRPr lang="cs-CZ" sz="20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2471232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u</a:t>
            </a:r>
            <a:endParaRPr lang="cs-CZ" sz="20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3" y="2932897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pro</a:t>
            </a:r>
            <a:endParaRPr lang="cs-CZ" sz="20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7860" y="3501008"/>
            <a:ext cx="5474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na</a:t>
            </a:r>
            <a:endParaRPr lang="cs-CZ" sz="20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3963318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za</a:t>
            </a:r>
            <a:endParaRPr lang="cs-CZ" sz="20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5556" y="4509120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</a:t>
            </a:r>
            <a:endParaRPr lang="cs-CZ" sz="20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2691" y="4990966"/>
            <a:ext cx="7777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nad</a:t>
            </a:r>
            <a:endParaRPr lang="cs-CZ" sz="20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64088" y="1988840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škole</a:t>
            </a:r>
            <a:endParaRPr lang="cs-CZ" sz="20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24128" y="2564904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domem</a:t>
            </a:r>
            <a:endParaRPr lang="cs-CZ" sz="20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64088" y="3068960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auta</a:t>
            </a:r>
            <a:endParaRPr lang="cs-CZ" sz="20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3569742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sedadly</a:t>
            </a:r>
            <a:endParaRPr lang="cs-CZ" sz="20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508104" y="4077072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střechy</a:t>
            </a:r>
            <a:endParaRPr lang="cs-CZ" sz="20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868144" y="4581128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křesla</a:t>
            </a:r>
            <a:endParaRPr lang="cs-CZ" sz="20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508104" y="5085184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vyučování</a:t>
            </a:r>
            <a:endParaRPr lang="cs-CZ" sz="20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4173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Doplň do vět vhodné spojky.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Domlouvala jsem mu, ____ bylo to k ničemu.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Jana říkala, ___ dnes přijde na návštěvu.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Maminka vaří ____tatínek pracuje na zahradě.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Nemůžu jít ven, _________ jsem nemocná.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Prosila jsem Adélu, ___ mi nosila domácí úkoly.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Půjdu ven _____ si budu číst.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_____ začala pršet, byla jsem už doma.</a:t>
            </a:r>
          </a:p>
          <a:p>
            <a:pPr marL="0" indent="0">
              <a:buNone/>
            </a:pPr>
            <a:endParaRPr lang="cs-CZ" sz="28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>
                <a:solidFill>
                  <a:schemeClr val="tx1"/>
                </a:solidFill>
              </a:rPr>
              <a:t>S</a:t>
            </a:r>
            <a:r>
              <a:rPr lang="cs-CZ" sz="2800" b="1" dirty="0" smtClean="0">
                <a:solidFill>
                  <a:schemeClr val="tx1"/>
                </a:solidFill>
              </a:rPr>
              <a:t>pojky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851920" y="2132856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ale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95736" y="2636912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že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06849" y="3098577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15816" y="3674641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protože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19872" y="4161433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aby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97658" y="4653136"/>
            <a:ext cx="8442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nebo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6551" y="5241268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Když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210873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Vyhledej ve větách částice.</a:t>
            </a:r>
          </a:p>
          <a:p>
            <a:pPr marL="0" indent="0">
              <a:buNone/>
            </a:pPr>
            <a:r>
              <a:rPr lang="cs-CZ" b="1" dirty="0" smtClean="0"/>
              <a:t>Kéž by už byly prázdniny.</a:t>
            </a:r>
          </a:p>
          <a:p>
            <a:pPr marL="0" indent="0">
              <a:buNone/>
            </a:pPr>
            <a:r>
              <a:rPr lang="cs-CZ" b="1" dirty="0" smtClean="0"/>
              <a:t>Což takhle dát si kuře na paprice?</a:t>
            </a:r>
          </a:p>
          <a:p>
            <a:pPr marL="0" indent="0">
              <a:buNone/>
            </a:pPr>
            <a:r>
              <a:rPr lang="cs-CZ" b="1" dirty="0" smtClean="0"/>
              <a:t>Ať už přijede babička.</a:t>
            </a:r>
          </a:p>
          <a:p>
            <a:pPr marL="0" indent="0">
              <a:buNone/>
            </a:pPr>
            <a:r>
              <a:rPr lang="cs-CZ" b="1" dirty="0" smtClean="0"/>
              <a:t>Nechť se nám ten den dnes vydaří.</a:t>
            </a:r>
          </a:p>
          <a:p>
            <a:pPr marL="0" indent="0">
              <a:buNone/>
            </a:pPr>
            <a:r>
              <a:rPr lang="cs-CZ" b="1" dirty="0" smtClean="0"/>
              <a:t>Ano, udělala jsem to já.</a:t>
            </a:r>
          </a:p>
          <a:p>
            <a:pPr marL="0" indent="0">
              <a:buNone/>
            </a:pPr>
            <a:r>
              <a:rPr lang="cs-CZ" b="1" dirty="0" smtClean="0"/>
              <a:t>Ne, nemáš pravdu.</a:t>
            </a:r>
            <a:endParaRPr lang="cs-CZ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Částice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Veselý obličej 1"/>
          <p:cNvSpPr/>
          <p:nvPr/>
        </p:nvSpPr>
        <p:spPr>
          <a:xfrm>
            <a:off x="611560" y="2011710"/>
            <a:ext cx="360040" cy="337170"/>
          </a:xfrm>
          <a:prstGeom prst="smileyFace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678285" y="2636912"/>
            <a:ext cx="360040" cy="337170"/>
          </a:xfrm>
          <a:prstGeom prst="smileyFace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600894" y="3162697"/>
            <a:ext cx="352704" cy="323453"/>
          </a:xfrm>
          <a:prstGeom prst="smileyFace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777246" y="3755504"/>
            <a:ext cx="324036" cy="360040"/>
          </a:xfrm>
          <a:prstGeom prst="smileyFace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791580" y="4365104"/>
            <a:ext cx="342038" cy="360040"/>
          </a:xfrm>
          <a:prstGeom prst="smileyFace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643846" y="4941168"/>
            <a:ext cx="318753" cy="360040"/>
          </a:xfrm>
          <a:prstGeom prst="smileyFace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6725766" y="3717032"/>
            <a:ext cx="1656184" cy="1656184"/>
          </a:xfrm>
          <a:prstGeom prst="smileyFace">
            <a:avLst/>
          </a:prstGeom>
          <a:noFill/>
          <a:ln w="762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6185706" y="5513923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JSI ŠIKULÍNEK!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350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2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Doplň. </a:t>
            </a:r>
            <a:endParaRPr lang="cs-CZ" sz="2800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18406" y="116632"/>
            <a:ext cx="8229600" cy="1143000"/>
          </a:xfr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>
                <a:solidFill>
                  <a:schemeClr val="tx1"/>
                </a:solidFill>
              </a:rPr>
              <a:t>C</a:t>
            </a:r>
            <a:r>
              <a:rPr lang="cs-CZ" sz="2800" b="1" dirty="0" smtClean="0">
                <a:solidFill>
                  <a:schemeClr val="tx1"/>
                </a:solidFill>
              </a:rPr>
              <a:t>itoslovce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05955"/>
            <a:ext cx="1440160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62" y="1329992"/>
            <a:ext cx="1357883" cy="13578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301008"/>
            <a:ext cx="1437402" cy="14374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5799" y="3224178"/>
            <a:ext cx="32620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Sova houká - __________ .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73238" y="2552432"/>
            <a:ext cx="30243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Auto troubí - __________ .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03622" y="2734687"/>
            <a:ext cx="33328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Holub vrká - ____________ .</a:t>
            </a:r>
            <a:endParaRPr lang="cs-CZ" sz="2000" b="1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921764"/>
            <a:ext cx="1433686" cy="1433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347863" y="4005064"/>
            <a:ext cx="33779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Kukačka kuká - __________ .</a:t>
            </a:r>
            <a:endParaRPr lang="cs-CZ" sz="2000" b="1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27" y="3627726"/>
            <a:ext cx="1385450" cy="138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85799" y="5182453"/>
            <a:ext cx="28155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Kráva bučí - _________ .</a:t>
            </a:r>
            <a:endParaRPr lang="cs-CZ" sz="2000" b="1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173152"/>
            <a:ext cx="1339974" cy="1339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137696" y="4516182"/>
            <a:ext cx="31148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Žabka kváká - _________ .</a:t>
            </a:r>
            <a:endParaRPr lang="cs-CZ" sz="2000" b="1" dirty="0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5813" y="4320451"/>
            <a:ext cx="1490464" cy="1490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136715" y="5382508"/>
            <a:ext cx="288355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Koza mečí - ___________ .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03848" y="2526035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err="1"/>
              <a:t>t</a:t>
            </a:r>
            <a:r>
              <a:rPr lang="cs-CZ" sz="2000" b="1" dirty="0" err="1" smtClean="0"/>
              <a:t>ú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tú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629777" y="3134589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err="1"/>
              <a:t>h</a:t>
            </a:r>
            <a:r>
              <a:rPr lang="cs-CZ" sz="2000" b="1" dirty="0" err="1" smtClean="0"/>
              <a:t>ú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hú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24027" y="4005064"/>
            <a:ext cx="19017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/>
              <a:t>k</a:t>
            </a:r>
            <a:r>
              <a:rPr lang="cs-CZ" sz="2000" b="1" dirty="0" smtClean="0"/>
              <a:t>uku, kuku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93550" y="5182453"/>
            <a:ext cx="122773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/>
              <a:t>b</a:t>
            </a:r>
            <a:r>
              <a:rPr lang="cs-CZ" sz="2000" b="1" dirty="0" smtClean="0"/>
              <a:t>ú, bú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64088" y="5382508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/>
              <a:t>m</a:t>
            </a:r>
            <a:r>
              <a:rPr lang="cs-CZ" sz="2000" b="1" dirty="0" smtClean="0"/>
              <a:t>é, mé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148904" y="2698651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/>
              <a:t>v</a:t>
            </a:r>
            <a:r>
              <a:rPr lang="cs-CZ" sz="2000" b="1" dirty="0" smtClean="0"/>
              <a:t>rkú, vrkú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84633" y="4508285"/>
            <a:ext cx="15311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/>
              <a:t>k</a:t>
            </a:r>
            <a:r>
              <a:rPr lang="cs-CZ" sz="2000" b="1" dirty="0" smtClean="0"/>
              <a:t>vá, kvá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280203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5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0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2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690</TotalTime>
  <Words>363</Words>
  <Application>Microsoft Office PowerPoint</Application>
  <PresentationFormat>Předvádění na obrazovce (4:3)</PresentationFormat>
  <Paragraphs>81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Předložky, spojky, částice, citoslovce</vt:lpstr>
      <vt:lpstr>Předložky</vt:lpstr>
      <vt:lpstr>Spojky</vt:lpstr>
      <vt:lpstr>Částice</vt:lpstr>
      <vt:lpstr>Citoslovce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Abeceda</dc:title>
  <dc:creator>Zaneta</dc:creator>
  <cp:lastModifiedBy>PC-0C4S</cp:lastModifiedBy>
  <cp:revision>84</cp:revision>
  <dcterms:created xsi:type="dcterms:W3CDTF">2012-09-30T19:56:26Z</dcterms:created>
  <dcterms:modified xsi:type="dcterms:W3CDTF">2012-11-10T11:21:54Z</dcterms:modified>
</cp:coreProperties>
</file>