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62" r:id="rId5"/>
    <p:sldId id="264" r:id="rId6"/>
    <p:sldId id="265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709976-95D0-4C90-954F-6756ABCDA438}" type="datetimeFigureOut">
              <a:rPr lang="cs-CZ" smtClean="0"/>
              <a:t>9. 2. 2014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6E8F08-CFA7-4FD9-B8E0-13538F4B7CC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6768007"/>
              </p:ext>
            </p:extLst>
          </p:nvPr>
        </p:nvGraphicFramePr>
        <p:xfrm>
          <a:off x="1828800" y="261938"/>
          <a:ext cx="5634038" cy="6154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3" imgW="5978830" imgH="6541537" progId="Word.Document.12">
                  <p:embed/>
                </p:oleObj>
              </mc:Choice>
              <mc:Fallback>
                <p:oleObj name="Dokument" r:id="rId3" imgW="5978830" imgH="6541537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61938"/>
                        <a:ext cx="5634038" cy="6154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9309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2" y="908719"/>
            <a:ext cx="86052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372687"/>
            <a:ext cx="537679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Ekonomické 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dovednosti,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úlohy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1" name="Picture 2" descr="C:\Users\jana.volechova\AppData\Local\Microsoft\Windows\Temporary Internet Files\Content.IE5\6V2O51KX\MC900150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72687"/>
            <a:ext cx="2736304" cy="3956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.volechova\AppData\Local\Microsoft\Windows\Temporary Internet Files\Content.IE5\6V2O51KX\MC900295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23363"/>
            <a:ext cx="2736304" cy="174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47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volechova\AppData\Local\Microsoft\Windows\Temporary Internet Files\Content.IE5\HPIZCHO0\MC900333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68241">
            <a:off x="7719964" y="1309533"/>
            <a:ext cx="936104" cy="99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.volechova\AppData\Local\Microsoft\Windows\Temporary Internet Files\Content.IE5\HPIZCHO0\MC900333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06607">
            <a:off x="7559323" y="2630316"/>
            <a:ext cx="1257384" cy="134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volechova\AppData\Local\Microsoft\Windows\Temporary Internet Files\Content.IE5\HPIZCHO0\MC900333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73713">
            <a:off x="5892558" y="3844703"/>
            <a:ext cx="1705356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24091"/>
            <a:ext cx="67687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Martin má rád cereální lupínky.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 </a:t>
            </a:r>
            <a:r>
              <a:rPr lang="cs-CZ" sz="3600" dirty="0" smtClean="0"/>
              <a:t>obchodu Maxim měli na výběr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ato balení:</a:t>
            </a:r>
          </a:p>
          <a:p>
            <a:r>
              <a:rPr lang="cs-CZ" sz="3600" dirty="0" smtClean="0"/>
              <a:t>	375 g za 31,70 Kč</a:t>
            </a:r>
          </a:p>
          <a:p>
            <a:r>
              <a:rPr lang="cs-CZ" sz="3600" dirty="0" smtClean="0"/>
              <a:t>	500 g za 39,40Kč</a:t>
            </a:r>
          </a:p>
          <a:p>
            <a:r>
              <a:rPr lang="cs-CZ" sz="3600" dirty="0" smtClean="0"/>
              <a:t>	750 g za 59,90 Kč</a:t>
            </a:r>
          </a:p>
          <a:p>
            <a:r>
              <a:rPr lang="cs-CZ" sz="3600" dirty="0" smtClean="0"/>
              <a:t>Které z balení bylo cenově nejvýhodnější?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8450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32 0.05319 L -0.31632 0.0531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80728"/>
            <a:ext cx="8084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1. 100g………..31,70 Kč : 3,75 = 8,45Kč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258633"/>
            <a:ext cx="75697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2. 100g………..39,40 Kč : 5 = 7,88 Kč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609890"/>
            <a:ext cx="784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3. 100g………..59,90 Kč : 7,5 = 7,99Kč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6119" y="4665165"/>
            <a:ext cx="79047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Nejvýhodnější bylo 500 gramové balení.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4450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579" y="2333685"/>
            <a:ext cx="889217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Při </a:t>
            </a:r>
            <a:r>
              <a:rPr lang="cs-CZ" sz="4800" dirty="0" smtClean="0"/>
              <a:t>nákupu zboží je třeba</a:t>
            </a:r>
          </a:p>
          <a:p>
            <a:r>
              <a:rPr lang="cs-CZ" sz="4800" dirty="0" smtClean="0"/>
              <a:t>sledovat </a:t>
            </a:r>
            <a:r>
              <a:rPr lang="cs-CZ" sz="4800" dirty="0" smtClean="0"/>
              <a:t>jednotkovou cenu</a:t>
            </a:r>
          </a:p>
          <a:p>
            <a:r>
              <a:rPr lang="cs-CZ" sz="4800" dirty="0" smtClean="0"/>
              <a:t>(cena</a:t>
            </a:r>
            <a:r>
              <a:rPr lang="cs-CZ" sz="4800" dirty="0" smtClean="0"/>
              <a:t>, kterou zaplatím za </a:t>
            </a:r>
          </a:p>
          <a:p>
            <a:r>
              <a:rPr lang="cs-CZ" sz="4800" dirty="0" smtClean="0"/>
              <a:t>stejné </a:t>
            </a:r>
            <a:r>
              <a:rPr lang="cs-CZ" sz="4800" dirty="0" smtClean="0"/>
              <a:t>množství</a:t>
            </a:r>
            <a:r>
              <a:rPr lang="cs-CZ" sz="4800" dirty="0" smtClean="0"/>
              <a:t>), kvalitu zboží,</a:t>
            </a:r>
          </a:p>
          <a:p>
            <a:r>
              <a:rPr lang="cs-CZ" sz="4800" dirty="0" smtClean="0"/>
              <a:t>celkovou </a:t>
            </a:r>
            <a:r>
              <a:rPr lang="cs-CZ" sz="4800" dirty="0" smtClean="0"/>
              <a:t>hmotnost</a:t>
            </a:r>
            <a:r>
              <a:rPr lang="cs-CZ" sz="4800" dirty="0" smtClean="0"/>
              <a:t>, záruku</a:t>
            </a:r>
          </a:p>
          <a:p>
            <a:r>
              <a:rPr lang="cs-CZ" sz="4800" dirty="0" smtClean="0"/>
              <a:t>trvanlivosti, jeho složení……</a:t>
            </a:r>
            <a:endParaRPr lang="cs-CZ" sz="4800" dirty="0" smtClean="0"/>
          </a:p>
        </p:txBody>
      </p:sp>
      <p:pic>
        <p:nvPicPr>
          <p:cNvPr id="2051" name="Picture 3" descr="C:\Users\jana.volechova\AppData\Local\Microsoft\Windows\Temporary Internet Files\Content.IE5\HPIZCHO0\MC90038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961"/>
            <a:ext cx="2912429" cy="21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668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jana.volechova\AppData\Local\Microsoft\Windows\Temporary Internet Files\Content.IE5\PU95ODJN\MC900383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489464"/>
            <a:ext cx="3528884" cy="290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476672"/>
            <a:ext cx="89515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V obchodě s televizemi je u první televize</a:t>
            </a:r>
          </a:p>
          <a:p>
            <a:r>
              <a:rPr lang="cs-CZ" sz="3600" dirty="0" smtClean="0"/>
              <a:t> cena 11 500 Kč bez DPH. U druhé televize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je cena 14 500 Kč včetně DPH, ale </a:t>
            </a:r>
          </a:p>
          <a:p>
            <a:r>
              <a:rPr lang="cs-CZ" sz="3600" dirty="0" smtClean="0"/>
              <a:t> v případě, že si ji koupíte v hotovosti,</a:t>
            </a:r>
          </a:p>
          <a:p>
            <a:r>
              <a:rPr lang="cs-CZ" sz="3600" dirty="0" smtClean="0"/>
              <a:t> dostanete slevu 5%.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149080"/>
            <a:ext cx="446115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Která TV při placení </a:t>
            </a:r>
          </a:p>
          <a:p>
            <a:r>
              <a:rPr lang="cs-CZ" sz="3600" dirty="0" smtClean="0"/>
              <a:t>v hotovosti vyjde</a:t>
            </a:r>
          </a:p>
          <a:p>
            <a:r>
              <a:rPr lang="cs-CZ" sz="3600" dirty="0"/>
              <a:t>l</a:t>
            </a:r>
            <a:r>
              <a:rPr lang="cs-CZ" sz="3600" dirty="0" smtClean="0"/>
              <a:t>evněji?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8993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836712"/>
            <a:ext cx="68002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Cena první televize s DPH</a:t>
            </a:r>
          </a:p>
          <a:p>
            <a:endParaRPr lang="cs-CZ" sz="3600" dirty="0"/>
          </a:p>
          <a:p>
            <a:r>
              <a:rPr lang="cs-CZ" sz="3600" dirty="0" smtClean="0"/>
              <a:t>11 500Kč + 20% DPH = 13 800 Kč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9998" y="3154694"/>
            <a:ext cx="68259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Cena druhé televize se slevou</a:t>
            </a:r>
          </a:p>
          <a:p>
            <a:endParaRPr lang="cs-CZ" sz="3600" dirty="0"/>
          </a:p>
          <a:p>
            <a:r>
              <a:rPr lang="cs-CZ" sz="3600" dirty="0" smtClean="0"/>
              <a:t>14 500 Kč – 5% sleva = 13 775 Kč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4222" y="5608766"/>
            <a:ext cx="66736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Levnější je druhá televize.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7817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7" grpId="1"/>
      <p:bldP spid="7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9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171</TotalTime>
  <Words>205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17</cp:revision>
  <dcterms:created xsi:type="dcterms:W3CDTF">2014-01-23T21:38:28Z</dcterms:created>
  <dcterms:modified xsi:type="dcterms:W3CDTF">2014-02-09T17:22:53Z</dcterms:modified>
</cp:coreProperties>
</file>