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3" r:id="rId3"/>
    <p:sldId id="264" r:id="rId4"/>
    <p:sldId id="257" r:id="rId5"/>
    <p:sldId id="258" r:id="rId6"/>
    <p:sldId id="268" r:id="rId7"/>
    <p:sldId id="265" r:id="rId8"/>
    <p:sldId id="269" r:id="rId9"/>
    <p:sldId id="259" r:id="rId10"/>
    <p:sldId id="260" r:id="rId11"/>
    <p:sldId id="261" r:id="rId12"/>
    <p:sldId id="267" r:id="rId13"/>
    <p:sldId id="262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821CF9-B76A-4E24-B663-FD8A0C9C4157}" type="datetimeFigureOut">
              <a:rPr lang="cs-CZ" smtClean="0"/>
              <a:pPr/>
              <a:t>9.2.2014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AC8E8-FA6C-4BAE-B181-784B9B988C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02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AC8E8-FA6C-4BAE-B181-784B9B988C0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A2666-52FE-4BB3-A431-B8CCA567F77C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4083D-1719-48F6-A8B0-59E415CC5135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07250-5B54-40D3-B2F6-A59F29A777BF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DD6EA-6BD2-4151-8BB2-5666DF87699C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DB4D-8C7D-4E51-9036-54FE7A2AB124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10955-9264-468F-B207-29D12AA7B916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FD4F1-278D-4D2A-92C9-D6A6BF20EB19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B30-96F0-4D0E-9775-5B784BDDD8F4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F5A-3448-4862-98AC-EDC0F671C28B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E968A-D9BA-4AA8-81DB-2433B49AC5B7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9208-A46E-4E83-A576-A44D95F5D5AF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FFEFD1"/>
            </a:gs>
            <a:gs pos="63000">
              <a:srgbClr val="F0EBD5"/>
            </a:gs>
            <a:gs pos="76000">
              <a:srgbClr val="D1C39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C1BB2-9787-492C-9ED0-1EEE26C6EDD4}" type="datetime1">
              <a:rPr lang="cs-CZ" smtClean="0"/>
              <a:pPr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wipe dir="d"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eg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            Základní škola a Mateřská škola Dobrá Voda u Českých Budějovic,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Na Vyhlídce 6, 373 16 Dobrá Voda u Českých Budějovic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i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EU  PENÍZE  ŠKOLÁM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Zlepšení podmínek pro vzdělávání na základních školách Operačního programu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Vzdělávání pro konkurenceschopnost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467544" y="1196752"/>
          <a:ext cx="749300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Picture" r:id="rId4" imgW="1476756" imgH="1077468" progId="Word.Picture.8">
                  <p:embed/>
                </p:oleObj>
              </mc:Choice>
              <mc:Fallback>
                <p:oleObj name="Picture" r:id="rId4" imgW="1476756" imgH="1077468" progId="Word.Picture.8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749300" cy="544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2276872"/>
            <a:ext cx="5760720" cy="11903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>
            <a:no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a název klíčové aktivity: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III/2 Inovace a zkvalitnění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výuky prostřednictvím ICT.</a:t>
            </a:r>
          </a:p>
          <a:p>
            <a:pPr marL="0" indent="0"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DUM: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VY_32_INOVACE_ČS.5.59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Jméno autora: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Mgr. Olga Šafářová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Datum (období) vytvoření DUM: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17. 12.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2013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      5.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oblast: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Člověk a jeho svět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obor: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      Přírodověda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endParaRPr lang="cs-CZ" sz="2000" dirty="0" smtClean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2"/>
            <a:ext cx="8280920" cy="5760640"/>
          </a:xfrm>
        </p:spPr>
        <p:txBody>
          <a:bodyPr>
            <a:noAutofit/>
          </a:bodyPr>
          <a:lstStyle/>
          <a:p>
            <a:pPr fontAlgn="t">
              <a:buNone/>
            </a:pPr>
            <a:endParaRPr lang="cs-CZ" sz="2000" dirty="0" smtClean="0"/>
          </a:p>
          <a:p>
            <a:pPr fontAlgn="t"/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Klíčová slova:	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epelná, vodní, solární, jaderná, </a:t>
            </a:r>
          </a:p>
          <a:p>
            <a:pPr marL="0" indent="0" fontAlgn="t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větrná elektrárna,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fontAlgn="t"/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Anotace: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      Prezentace slouží k výuce a k zápisu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do sešitu. 			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Podporuje aktivní  přístup žáků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k získávání nových vědomostí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s využitím interaktivní tabule.</a:t>
            </a:r>
          </a:p>
          <a:p>
            <a:pPr marL="0" indent="0" fontAlgn="t">
              <a:buNone/>
            </a:pPr>
            <a:endParaRPr lang="cs-CZ" sz="2000" b="1" dirty="0"/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Druh učebního materiálu: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     Prezentace</a:t>
            </a:r>
            <a:endParaRPr lang="en-US" sz="2000" dirty="0">
              <a:solidFill>
                <a:srgbClr val="5656B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Očekávaný  výstup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:   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Žáci se seznamují s různými způsoby</a:t>
            </a:r>
            <a:r>
              <a:rPr lang="cs-CZ" sz="2000" dirty="0"/>
              <a:t> 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výroby elektrické energie,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mají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základní poznatky 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o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využití el. energie</a:t>
            </a:r>
          </a:p>
          <a:p>
            <a:endParaRPr lang="cs-CZ" sz="2000" dirty="0"/>
          </a:p>
          <a:p>
            <a:endParaRPr lang="cs-CZ" sz="2000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ELEKTRÁRNY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219256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Na našem území máme tyto druhy elektráren</a:t>
            </a:r>
          </a:p>
          <a:p>
            <a:pPr>
              <a:buFont typeface="Wingdings" pitchFamily="2" charset="2"/>
              <a:buChar char="v"/>
            </a:pPr>
            <a:r>
              <a:rPr lang="cs-CZ" b="1" dirty="0"/>
              <a:t> </a:t>
            </a:r>
            <a:r>
              <a:rPr lang="cs-CZ" b="1" dirty="0" smtClean="0"/>
              <a:t> </a:t>
            </a:r>
            <a:r>
              <a:rPr lang="cs-CZ" b="1" dirty="0" smtClean="0"/>
              <a:t> Tepelná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  Vodní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  Větrná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  Solární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  Jaderná</a:t>
            </a:r>
          </a:p>
          <a:p>
            <a:pPr>
              <a:buFont typeface="Wingdings" pitchFamily="2" charset="2"/>
              <a:buChar char="v"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</a:t>
            </a:r>
            <a:r>
              <a:rPr lang="cs-CZ" sz="2800" i="1" dirty="0" smtClean="0"/>
              <a:t>solární elektrárna</a:t>
            </a:r>
            <a:endParaRPr lang="cs-CZ" b="1" dirty="0" smtClean="0"/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441713"/>
            <a:ext cx="5029200" cy="377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TEPELNÁ ELEKTRÁRNA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cs-CZ" dirty="0" smtClean="0"/>
              <a:t>Využívá vyčerpatelných zdrojů energie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převážně uhlí</a:t>
            </a:r>
          </a:p>
          <a:p>
            <a:r>
              <a:rPr lang="cs-CZ" dirty="0" smtClean="0"/>
              <a:t>Spalováním vzniká pára, která pohání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b="1" dirty="0" smtClean="0"/>
              <a:t>parní turbínu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291264" cy="5073427"/>
          </a:xfrm>
        </p:spPr>
        <p:txBody>
          <a:bodyPr/>
          <a:lstStyle/>
          <a:p>
            <a:pPr marL="0" indent="0">
              <a:buNone/>
            </a:pPr>
            <a:r>
              <a:rPr lang="cs-CZ" sz="2800" i="1" dirty="0" smtClean="0"/>
              <a:t>Tepelné elektrárny </a:t>
            </a:r>
            <a:r>
              <a:rPr lang="cs-CZ" sz="2800" i="1" dirty="0" err="1" smtClean="0"/>
              <a:t>Prunéřov</a:t>
            </a:r>
            <a:r>
              <a:rPr lang="cs-CZ" sz="2800" i="1" dirty="0" smtClean="0"/>
              <a:t> ( vlevo) a Tušimice </a:t>
            </a:r>
            <a:r>
              <a:rPr lang="cs-CZ" sz="2800" i="1" dirty="0"/>
              <a:t>(</a:t>
            </a:r>
            <a:r>
              <a:rPr lang="cs-CZ" sz="2800" i="1" dirty="0" smtClean="0"/>
              <a:t>vpravo)</a:t>
            </a:r>
          </a:p>
          <a:p>
            <a:pPr marL="0" indent="0">
              <a:buNone/>
            </a:pPr>
            <a:endParaRPr lang="cs-CZ" i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04" y="1916832"/>
            <a:ext cx="7620000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9331356"/>
      </p:ext>
    </p:extLst>
  </p:cSld>
  <p:clrMapOvr>
    <a:masterClrMapping/>
  </p:clrMapOvr>
  <p:transition advClick="0" advTm="5000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VODNÍ ELEKTRÁRNA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496944" cy="47133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600" dirty="0" smtClean="0"/>
              <a:t>Vodní elektrárny rozdělujeme na:</a:t>
            </a:r>
          </a:p>
          <a:p>
            <a:pPr>
              <a:buFont typeface="Wingdings" pitchFamily="2" charset="2"/>
              <a:buChar char="§"/>
            </a:pPr>
            <a:r>
              <a:rPr lang="cs-CZ" sz="2600" b="1" dirty="0"/>
              <a:t>Přehradní</a:t>
            </a:r>
            <a:r>
              <a:rPr lang="cs-CZ" sz="2600" dirty="0"/>
              <a:t> (</a:t>
            </a:r>
            <a:r>
              <a:rPr lang="cs-CZ" sz="2600" dirty="0" smtClean="0"/>
              <a:t>akumulační)- spád </a:t>
            </a:r>
            <a:r>
              <a:rPr lang="cs-CZ" sz="2600" dirty="0"/>
              <a:t>je vytvořen </a:t>
            </a:r>
            <a:r>
              <a:rPr lang="cs-CZ" sz="2600" dirty="0" smtClean="0"/>
              <a:t>pomocí přehrady</a:t>
            </a:r>
          </a:p>
          <a:p>
            <a:pPr>
              <a:buFont typeface="Wingdings" pitchFamily="2" charset="2"/>
              <a:buChar char="§"/>
            </a:pPr>
            <a:r>
              <a:rPr lang="cs-CZ" sz="2600" b="1" dirty="0"/>
              <a:t>Jezové</a:t>
            </a:r>
            <a:r>
              <a:rPr lang="cs-CZ" sz="2600" dirty="0"/>
              <a:t> (</a:t>
            </a:r>
            <a:r>
              <a:rPr lang="cs-CZ" sz="2600" dirty="0" smtClean="0"/>
              <a:t>průtočné)- </a:t>
            </a:r>
            <a:r>
              <a:rPr lang="cs-CZ" sz="2600" dirty="0"/>
              <a:t>spád je vytvořen </a:t>
            </a:r>
            <a:r>
              <a:rPr lang="cs-CZ" sz="2600" dirty="0" smtClean="0"/>
              <a:t>jezem</a:t>
            </a:r>
          </a:p>
          <a:p>
            <a:pPr>
              <a:buFont typeface="Wingdings" pitchFamily="2" charset="2"/>
              <a:buChar char="§"/>
            </a:pPr>
            <a:r>
              <a:rPr lang="cs-CZ" sz="2600" b="1" dirty="0"/>
              <a:t>N</a:t>
            </a:r>
            <a:r>
              <a:rPr lang="cs-CZ" sz="2600" b="1" dirty="0" smtClean="0"/>
              <a:t>áhonové</a:t>
            </a:r>
            <a:r>
              <a:rPr lang="cs-CZ" sz="2600" dirty="0" smtClean="0"/>
              <a:t> (derivační)- </a:t>
            </a:r>
            <a:r>
              <a:rPr lang="cs-CZ" sz="2600" dirty="0"/>
              <a:t>spád je vytvořen umělým </a:t>
            </a:r>
            <a:r>
              <a:rPr lang="cs-CZ" sz="2600" dirty="0" smtClean="0"/>
              <a:t>kanálem</a:t>
            </a:r>
          </a:p>
          <a:p>
            <a:pPr>
              <a:buFont typeface="Wingdings" pitchFamily="2" charset="2"/>
              <a:buChar char="§"/>
            </a:pPr>
            <a:r>
              <a:rPr lang="cs-CZ" sz="2600" b="1" dirty="0" smtClean="0"/>
              <a:t>Přečerpávací</a:t>
            </a:r>
            <a:r>
              <a:rPr lang="cs-CZ" sz="2600" dirty="0"/>
              <a:t> </a:t>
            </a:r>
            <a:r>
              <a:rPr lang="cs-CZ" sz="2600" dirty="0" smtClean="0"/>
              <a:t>-  mají </a:t>
            </a:r>
            <a:r>
              <a:rPr lang="cs-CZ" sz="2600" dirty="0"/>
              <a:t>dvě nádrže </a:t>
            </a:r>
            <a:endParaRPr lang="cs-CZ" sz="2600" dirty="0" smtClean="0"/>
          </a:p>
          <a:p>
            <a:pPr>
              <a:buFont typeface="Wingdings" pitchFamily="2" charset="2"/>
              <a:buChar char="Ø"/>
            </a:pPr>
            <a:r>
              <a:rPr lang="cs-CZ" sz="2600" dirty="0" smtClean="0"/>
              <a:t> </a:t>
            </a:r>
            <a:r>
              <a:rPr lang="cs-CZ" sz="2600" dirty="0"/>
              <a:t>v době přebytku energie v </a:t>
            </a:r>
            <a:r>
              <a:rPr lang="cs-CZ" sz="2600" dirty="0" smtClean="0"/>
              <a:t>síti </a:t>
            </a:r>
            <a:r>
              <a:rPr lang="cs-CZ" sz="2600" dirty="0"/>
              <a:t>energii spotřebovávají k čerpání vody ze spodní nádrže do nádrže </a:t>
            </a:r>
            <a:r>
              <a:rPr lang="cs-CZ" sz="2600" dirty="0" smtClean="0"/>
              <a:t>horní</a:t>
            </a:r>
          </a:p>
          <a:p>
            <a:pPr>
              <a:buFont typeface="Wingdings" pitchFamily="2" charset="2"/>
              <a:buChar char="Ø"/>
            </a:pPr>
            <a:r>
              <a:rPr lang="cs-CZ" sz="2600" dirty="0" smtClean="0"/>
              <a:t> při nedostatku energie </a:t>
            </a:r>
            <a:r>
              <a:rPr lang="cs-CZ" sz="2600" dirty="0"/>
              <a:t>průtokem vody z horní nádrže do spodní nádrže elektrickou energii vyrábějí.</a:t>
            </a:r>
            <a:endParaRPr lang="cs-CZ" sz="2600" dirty="0"/>
          </a:p>
        </p:txBody>
      </p:sp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291264" cy="521744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Voda roztáčí </a:t>
            </a:r>
            <a:r>
              <a:rPr lang="cs-CZ" b="1" dirty="0" smtClean="0"/>
              <a:t>vodní turbínu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Ta pohání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elektrický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b="1" dirty="0" smtClean="0"/>
              <a:t>generátor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Většina velkých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vodních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elektráren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na Vltavě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tzv. </a:t>
            </a:r>
            <a:r>
              <a:rPr lang="cs-CZ" b="1" dirty="0" smtClean="0">
                <a:solidFill>
                  <a:srgbClr val="FF0000"/>
                </a:solidFill>
              </a:rPr>
              <a:t>Vltavská kaskáda                               </a:t>
            </a:r>
            <a:r>
              <a:rPr lang="cs-CZ" sz="2800" i="1" dirty="0" smtClean="0"/>
              <a:t>Orlík I.</a:t>
            </a: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700808"/>
            <a:ext cx="5410200" cy="3624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9160761"/>
      </p:ext>
    </p:extLst>
  </p:cSld>
  <p:clrMapOvr>
    <a:masterClrMapping/>
  </p:clrMapOvr>
  <p:transition advClick="0" advTm="5000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VĚTRNÁ ELEKTRÁRNA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/>
              <a:t>využívají síly </a:t>
            </a:r>
            <a:r>
              <a:rPr lang="cs-CZ" dirty="0" smtClean="0"/>
              <a:t>větru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/>
              <a:t>k roztočení </a:t>
            </a:r>
            <a:r>
              <a:rPr lang="cs-CZ" dirty="0" smtClean="0"/>
              <a:t>vrtule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/>
              <a:t>(</a:t>
            </a:r>
            <a:r>
              <a:rPr lang="cs-CZ" dirty="0" smtClean="0"/>
              <a:t>větrné turbíny)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K </a:t>
            </a:r>
            <a:r>
              <a:rPr lang="cs-CZ" dirty="0" smtClean="0"/>
              <a:t>té je připojen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/>
              <a:t>elektrický </a:t>
            </a:r>
            <a:r>
              <a:rPr lang="cs-CZ" dirty="0" smtClean="0"/>
              <a:t>generátor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340768"/>
            <a:ext cx="37719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SOLÁRNÍ ELEKTRÁRNA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Sluneční záření se přeměňuje na elektrickou </a:t>
            </a:r>
            <a:r>
              <a:rPr lang="cs-CZ" dirty="0" smtClean="0"/>
              <a:t>energii</a:t>
            </a:r>
          </a:p>
          <a:p>
            <a:r>
              <a:rPr lang="cs-CZ" dirty="0" smtClean="0"/>
              <a:t>Přeměna probíhá v </a:t>
            </a:r>
            <a:r>
              <a:rPr lang="cs-CZ" b="1" dirty="0" err="1"/>
              <a:t>fotovoltaických</a:t>
            </a:r>
            <a:r>
              <a:rPr lang="cs-CZ" b="1" dirty="0"/>
              <a:t> (solárních) </a:t>
            </a:r>
            <a:r>
              <a:rPr lang="cs-CZ" b="1" dirty="0" smtClean="0"/>
              <a:t>panelech</a:t>
            </a:r>
          </a:p>
          <a:p>
            <a:r>
              <a:rPr lang="cs-CZ" dirty="0" smtClean="0"/>
              <a:t> </a:t>
            </a:r>
            <a:r>
              <a:rPr lang="cs-CZ" dirty="0"/>
              <a:t>Na povrch solárního </a:t>
            </a:r>
            <a:r>
              <a:rPr lang="cs-CZ" dirty="0" smtClean="0"/>
              <a:t>panelu dopadají </a:t>
            </a:r>
            <a:r>
              <a:rPr lang="cs-CZ" dirty="0"/>
              <a:t>částice </a:t>
            </a:r>
            <a:r>
              <a:rPr lang="cs-CZ" dirty="0" smtClean="0"/>
              <a:t>světla – fotony</a:t>
            </a:r>
          </a:p>
          <a:p>
            <a:r>
              <a:rPr lang="cs-CZ" dirty="0" smtClean="0"/>
              <a:t> </a:t>
            </a:r>
            <a:r>
              <a:rPr lang="cs-CZ" dirty="0"/>
              <a:t>Při </a:t>
            </a:r>
            <a:r>
              <a:rPr lang="cs-CZ" dirty="0" smtClean="0"/>
              <a:t> </a:t>
            </a:r>
            <a:r>
              <a:rPr lang="cs-CZ" dirty="0"/>
              <a:t>nárazu dochází </a:t>
            </a:r>
            <a:r>
              <a:rPr lang="cs-CZ" b="1" dirty="0"/>
              <a:t>k uvolňování elektronů</a:t>
            </a:r>
            <a:r>
              <a:rPr lang="cs-CZ" dirty="0"/>
              <a:t>, </a:t>
            </a:r>
            <a:r>
              <a:rPr lang="cs-CZ" dirty="0" smtClean="0"/>
              <a:t> </a:t>
            </a:r>
            <a:r>
              <a:rPr lang="cs-CZ" dirty="0"/>
              <a:t>vzniká </a:t>
            </a:r>
            <a:r>
              <a:rPr lang="cs-CZ" b="1" dirty="0"/>
              <a:t>elektrický proud</a:t>
            </a:r>
            <a:r>
              <a:rPr lang="cs-CZ" dirty="0"/>
              <a:t>.</a:t>
            </a:r>
            <a:endParaRPr lang="cs-CZ" dirty="0"/>
          </a:p>
        </p:txBody>
      </p:sp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JADERNÁ ELEKTRÁRNA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ČR jsou 2 jaderné elektrárny</a:t>
            </a:r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b="1" dirty="0" smtClean="0"/>
              <a:t>Dukovany</a:t>
            </a:r>
          </a:p>
          <a:p>
            <a:pPr>
              <a:buFont typeface="Wingdings" pitchFamily="2" charset="2"/>
              <a:buChar char="v"/>
            </a:pPr>
            <a:r>
              <a:rPr lang="cs-CZ" b="1" dirty="0"/>
              <a:t> </a:t>
            </a:r>
            <a:r>
              <a:rPr lang="cs-CZ" b="1" dirty="0" smtClean="0"/>
              <a:t>    Temelín</a:t>
            </a:r>
          </a:p>
          <a:p>
            <a:pPr marL="0" indent="0">
              <a:buNone/>
            </a:pPr>
            <a:endParaRPr lang="cs-CZ" b="1" dirty="0"/>
          </a:p>
          <a:p>
            <a:r>
              <a:rPr lang="cs-CZ" dirty="0" smtClean="0"/>
              <a:t>V reaktoru dochází ke štěpení jader uranu</a:t>
            </a:r>
          </a:p>
          <a:p>
            <a:r>
              <a:rPr lang="cs-CZ" dirty="0" smtClean="0"/>
              <a:t>Při štěpné reakci se uvolňuje tepelná energie</a:t>
            </a:r>
            <a:endParaRPr lang="cs-CZ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219256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i="1" dirty="0" smtClean="0"/>
              <a:t>Jaderná elektrárna Dukovany</a:t>
            </a:r>
            <a:endParaRPr lang="cs-CZ" sz="2800" i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254" b="-7254"/>
          <a:stretch/>
        </p:blipFill>
        <p:spPr bwMode="auto">
          <a:xfrm>
            <a:off x="899592" y="1196752"/>
            <a:ext cx="67056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2059738"/>
      </p:ext>
    </p:extLst>
  </p:cSld>
  <p:clrMapOvr>
    <a:masterClrMapping/>
  </p:clrMapOvr>
  <p:transition advClick="0" advTm="5000"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 A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1400" dirty="0" smtClean="0"/>
              <a:t>  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755576" y="1340768"/>
            <a:ext cx="74705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Autorem materiálu a všech jeho částí, není-li uvedeno jinak, je Mgr. Olga Šafářová.</a:t>
            </a:r>
          </a:p>
          <a:p>
            <a:r>
              <a:rPr lang="cs-CZ" dirty="0" smtClean="0"/>
              <a:t> Materiál vznikl v OP Vzdělávání pro konkurenceschopnost – projekt EU peníze školám. 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b="1" dirty="0" smtClean="0"/>
              <a:t>Obr. č.1:</a:t>
            </a:r>
            <a:r>
              <a:rPr lang="cs-CZ" b="1" dirty="0"/>
              <a:t> </a:t>
            </a:r>
            <a:r>
              <a:rPr lang="en-US" dirty="0"/>
              <a:t>ŠJŮ. </a:t>
            </a:r>
            <a:r>
              <a:rPr lang="en-US" i="1" dirty="0"/>
              <a:t>•commons.wikimedia.org</a:t>
            </a:r>
            <a:r>
              <a:rPr lang="en-US" dirty="0"/>
              <a:t> [online]. [cit. 9.2.2014].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http://commons.wikimedia.org/wiki/File:Sol%C3%A1rn%C3%AD_elektr%C3%A1rna_%C4%8Cekanice_(01).jpg?uselang=cs </a:t>
            </a:r>
            <a:endParaRPr lang="cs-CZ" b="1" dirty="0" smtClean="0"/>
          </a:p>
          <a:p>
            <a:r>
              <a:rPr lang="cs-CZ" b="1" dirty="0" smtClean="0"/>
              <a:t>Obr</a:t>
            </a:r>
            <a:r>
              <a:rPr lang="cs-CZ" b="1" dirty="0"/>
              <a:t>. </a:t>
            </a:r>
            <a:r>
              <a:rPr lang="cs-CZ" b="1" dirty="0" smtClean="0"/>
              <a:t>č.2</a:t>
            </a:r>
            <a:r>
              <a:rPr lang="cs-CZ" b="1" dirty="0" smtClean="0"/>
              <a:t>: </a:t>
            </a:r>
            <a:r>
              <a:rPr lang="cs-CZ" dirty="0"/>
              <a:t>ERBENOVÁ, Jitka. </a:t>
            </a:r>
            <a:r>
              <a:rPr lang="cs-CZ" i="1" dirty="0"/>
              <a:t>•commons.wikimedia.org</a:t>
            </a:r>
            <a:r>
              <a:rPr lang="cs-CZ" dirty="0"/>
              <a:t> [online]. [cit. 9.2.2014]. Dostupný na WWW: http://commons.wikimedia.org/wiki/File:View_from_%C3%9Aho%C5%A1%C5%A5_02.jpg </a:t>
            </a:r>
            <a:endParaRPr lang="cs-CZ" dirty="0" smtClean="0"/>
          </a:p>
        </p:txBody>
      </p:sp>
    </p:spTree>
  </p:cSld>
  <p:clrMapOvr>
    <a:masterClrMapping/>
  </p:clrMapOvr>
  <p:transition advClick="0" advTm="5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b="1" dirty="0"/>
              <a:t>Obr. č.3: </a:t>
            </a:r>
            <a:r>
              <a:rPr lang="cs-CZ" sz="1800" dirty="0"/>
              <a:t>RICHENZA. </a:t>
            </a:r>
            <a:r>
              <a:rPr lang="cs-CZ" sz="1800" i="1" dirty="0"/>
              <a:t>•commons.wikimedia.org</a:t>
            </a:r>
            <a:r>
              <a:rPr lang="cs-CZ" sz="1800" dirty="0"/>
              <a:t> [online]. [cit. 9.2.2014]. Dostupný na WWW: http://commons.wikimedia.org/wiki/File:Vodn%C3%AD_n%C3%A1dr%C5%BE_Orl%C3%ADk_01_(35).jpg?uselang=cs </a:t>
            </a:r>
            <a:endParaRPr lang="cs-CZ" sz="1800" b="1" dirty="0"/>
          </a:p>
          <a:p>
            <a:r>
              <a:rPr lang="cs-CZ" sz="1800" b="1" dirty="0"/>
              <a:t>Obr. č.4: </a:t>
            </a:r>
            <a:r>
              <a:rPr lang="en-US" sz="1800" dirty="0"/>
              <a:t>LOVECZ. </a:t>
            </a:r>
            <a:r>
              <a:rPr lang="en-US" sz="1800" i="1" dirty="0"/>
              <a:t>•commons.wikimedia.org</a:t>
            </a:r>
            <a:r>
              <a:rPr lang="en-US" sz="1800" dirty="0"/>
              <a:t> [online]. [cit. 9.2.2014]. </a:t>
            </a:r>
            <a:r>
              <a:rPr lang="en-US" sz="1800" dirty="0" err="1"/>
              <a:t>Dostupný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WWW: http://commons.wikimedia.org/wiki/File:V%C4%9Btrn%C3%A1_elektr%C3%A1rna.JPG?uselang=cs </a:t>
            </a:r>
            <a:endParaRPr lang="cs-CZ" sz="1800" b="1" dirty="0"/>
          </a:p>
          <a:p>
            <a:r>
              <a:rPr lang="cs-CZ" sz="1800" b="1" dirty="0"/>
              <a:t>Obr. č.5</a:t>
            </a:r>
            <a:r>
              <a:rPr lang="cs-CZ" sz="1800" b="1" dirty="0" smtClean="0"/>
              <a:t>: </a:t>
            </a:r>
            <a:r>
              <a:rPr lang="cs-CZ" sz="1800" dirty="0"/>
              <a:t>ADÁMEK, Petr. </a:t>
            </a:r>
            <a:r>
              <a:rPr lang="cs-CZ" sz="1800" i="1" dirty="0"/>
              <a:t>•commons.wikimedia.org</a:t>
            </a:r>
            <a:r>
              <a:rPr lang="cs-CZ" sz="1800" dirty="0"/>
              <a:t> [online]. [cit. 9.2.2014]. Dostupný na WWW: http://commons.wikimedia.org/wiki/File:Nuclear.power.plant.Dukovany.jpg?uselang=cs </a:t>
            </a:r>
            <a:endParaRPr lang="cs-CZ" sz="18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3658583"/>
      </p:ext>
    </p:extLst>
  </p:cSld>
  <p:clrMapOvr>
    <a:masterClrMapping/>
  </p:clrMapOvr>
  <p:transition advClick="0" advTm="5000">
    <p:wipe dir="d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349</Words>
  <Application>Microsoft Office PowerPoint</Application>
  <PresentationFormat>Předvádění na obrazovce (4:3)</PresentationFormat>
  <Paragraphs>99</Paragraphs>
  <Slides>14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sady Office</vt:lpstr>
      <vt:lpstr>Picture</vt:lpstr>
      <vt:lpstr>              Základní škola a Mateřská škola Dobrá Voda u Českých Budějovic, Na Vyhlídce 6, 373 16 Dobrá Voda u Českých Budějovic            EU  PENÍZE  ŠKOLÁM  Zlepšení podmínek pro vzdělávání na základních školách Operačního programu Vzdělávání pro konkurenceschopnost   </vt:lpstr>
      <vt:lpstr>Prezentace aplikace PowerPoint</vt:lpstr>
      <vt:lpstr>Prezentace aplikace PowerPoint</vt:lpstr>
      <vt:lpstr>ELEKTRÁRNY</vt:lpstr>
      <vt:lpstr>TEPELNÁ ELEKTRÁRNA</vt:lpstr>
      <vt:lpstr>Prezentace aplikace PowerPoint</vt:lpstr>
      <vt:lpstr>VODNÍ ELEKTRÁRNA</vt:lpstr>
      <vt:lpstr>Prezentace aplikace PowerPoint</vt:lpstr>
      <vt:lpstr>VĚTRNÁ ELEKTRÁRNA</vt:lpstr>
      <vt:lpstr>SOLÁRNÍ ELEKTRÁRNA</vt:lpstr>
      <vt:lpstr>JADERNÁ ELEKTRÁRNA</vt:lpstr>
      <vt:lpstr>Prezentace aplikace PowerPoint</vt:lpstr>
      <vt:lpstr>CITACE A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a Mateřská škola Dobrá Voda u Českých Budějovic, Na Vyhlídce 6, 373 16 Dobrá Voda u Českých Budějovic       EU  PENÍZE  ŠKOLÁM Zlepšení podmínek pro vzdělávání na základních školách Operačního programu Vzdělávání pro konkurenceschopnost     Číslo a název klíčové aktivity: IV/2  Inovace a zkvalitnění výuky směřující k rozvoji  matematické gramotnosti žáků základních škol Číslo DUM:    VY_42_INOVACE_M.2.18  Jméno autora:    Mgr. Olga Šafářová Datum (období) vytvoření DUM:        7. 11. 2012 Ročník:     2. Vzdělávací oblast:   Matematika a její aplikace  Vzdělávací obor:   Matematika Klíčová slova:    Slovní úloha,  sčítání a odčítání do 100                                                     Anotace:    Žák sčítá a odčítá v oboru do 100,                                                                                                                                                                                                                                     řeší slovní úlohy s výpočty do sta s využitím vztahů                                                                  o několik více, o několik méně Druh učebního materiálu:  Pracovní list Očekávaný výstup:                           Žák umí vyřešit příklady na sčítání a odčítání do sta                                                                                                                    vyřeší slovní úlohy s výpočty do sta s využitím vztahů                                                                   o několik více , o několik méně    </dc:title>
  <cp:lastModifiedBy>ZSDV - Šafářová</cp:lastModifiedBy>
  <cp:revision>44</cp:revision>
  <dcterms:modified xsi:type="dcterms:W3CDTF">2014-02-09T17:44:29Z</dcterms:modified>
</cp:coreProperties>
</file>