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64" r:id="rId4"/>
    <p:sldId id="257" r:id="rId5"/>
    <p:sldId id="258" r:id="rId6"/>
    <p:sldId id="268" r:id="rId7"/>
    <p:sldId id="259" r:id="rId8"/>
    <p:sldId id="265" r:id="rId9"/>
    <p:sldId id="260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3" autoAdjust="0"/>
    <p:restoredTop sz="94676" autoAdjust="0"/>
  </p:normalViewPr>
  <p:slideViewPr>
    <p:cSldViewPr>
      <p:cViewPr varScale="1">
        <p:scale>
          <a:sx n="43" d="100"/>
          <a:sy n="43" d="100"/>
        </p:scale>
        <p:origin x="-130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53E5C09-E7D0-4A06-BF87-F494807CDC0C}" type="datetimeFigureOut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014C8DE-2111-4D85-B86B-922E1B95F9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1A938B0-93DC-4C4F-8B9F-7E4D3DE7F8F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7EAAF0-8355-4BBC-BDF5-65EF41F342CE}" type="datetime1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4F899-8FA4-4EBB-AD89-39F5EF5951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C552A-910A-4C5A-9597-F4717EEC5088}" type="datetime1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022FB-87B6-4F5C-9DEF-A6A11254CA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4B43D4-14BF-4749-A0C1-B92CDDD74BF1}" type="datetime1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214F1-54E1-44BA-BCC0-2D8FFD80FE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236406-5B26-4174-AB1E-B46CE2AE0E19}" type="datetime1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4E1137-66A5-42D6-BE89-06FE51C789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9E1174-A53A-4A74-8FF6-D6554506E69B}" type="datetime1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C09887-9080-49E8-8A82-4D3CB19F41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53E931-DD78-4DA8-8844-02D386DA92B0}" type="datetime1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B8C05C-A709-4594-B3DB-CE442BD0C4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DBAC08-ECA2-455F-8763-6C78A8070A6A}" type="datetime1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19639-D091-4A5E-81AD-0B6760D159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A43F6A-FE5F-412A-A438-B8C9B60BC787}" type="datetime1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771D3-19E7-4F99-9D2C-8652041F30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CD4CDB-0759-461F-9E0A-9F4C69DE7A82}" type="datetime1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42A833-8051-4A0D-A08A-D4397B16F8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35B0DB-90D2-4FD1-BD48-507BA064FC2F}" type="datetime1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13659-B19C-4698-A882-E027827197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BEBA5-8C1C-43C9-B671-09EFEF41FB2E}" type="datetime1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F1965B-BF7D-4BF8-9174-47D09515C5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BE4AE"/>
            </a:gs>
            <a:gs pos="37000">
              <a:srgbClr val="BD922A"/>
            </a:gs>
            <a:gs pos="39000">
              <a:srgbClr val="BD922A"/>
            </a:gs>
            <a:gs pos="72000">
              <a:srgbClr val="FBE4AE"/>
            </a:gs>
            <a:gs pos="100000">
              <a:srgbClr val="BD922A"/>
            </a:gs>
            <a:gs pos="100000">
              <a:srgbClr val="A28949"/>
            </a:gs>
            <a:gs pos="100000">
              <a:srgbClr val="FAE3B7"/>
            </a:gs>
          </a:gsLst>
          <a:path path="shape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18A630A-6E47-41DB-B725-D31A6419B7D0}" type="datetime1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0DFA4A3-4580-4A6E-833E-1AED12D374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advClick="0" advTm="5000">
    <p:wipe dir="d"/>
  </p:transition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jpeg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4213" y="2781300"/>
            <a:ext cx="7772400" cy="1470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7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graphicFrame>
        <p:nvGraphicFramePr>
          <p:cNvPr id="2070" name="Object 22"/>
          <p:cNvGraphicFramePr>
            <a:graphicFrameLocks noChangeAspect="1"/>
          </p:cNvGraphicFramePr>
          <p:nvPr/>
        </p:nvGraphicFramePr>
        <p:xfrm>
          <a:off x="468313" y="1196975"/>
          <a:ext cx="749300" cy="544513"/>
        </p:xfrm>
        <a:graphic>
          <a:graphicData uri="http://schemas.openxmlformats.org/presentationml/2006/ole">
            <p:oleObj spid="_x0000_s2070" name="Picture" r:id="rId4" imgW="1476756" imgH="1077468" progId="Word.Picture.8">
              <p:embed/>
            </p:oleObj>
          </a:graphicData>
        </a:graphic>
      </p:graphicFrame>
      <p:pic>
        <p:nvPicPr>
          <p:cNvPr id="2073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63713" y="2276475"/>
            <a:ext cx="5761037" cy="11906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8313" y="692150"/>
            <a:ext cx="8229600" cy="4525963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III/2 Inovace a zkvalitnění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výuky prostřednictvím ICT.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VY_32_INOVACE_ČS.5.60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28. 1. 2014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5.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Přírodověda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t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692150"/>
            <a:ext cx="8208962" cy="5832475"/>
          </a:xfrm>
        </p:spPr>
        <p:txBody>
          <a:bodyPr>
            <a:noAutofit/>
          </a:bodyPr>
          <a:lstStyle/>
          <a:p>
            <a:pPr fontAlgn="t"/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Klíčová slova:	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                 jaderná elektrárna, reaktor, palivový</a:t>
            </a:r>
          </a:p>
          <a:p>
            <a:pPr fontAlgn="t">
              <a:buFont typeface="Arial" charset="0"/>
              <a:buNone/>
            </a:pP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soubor, chladící věž</a:t>
            </a:r>
          </a:p>
          <a:p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			      Prezentace slouží k výuce a k zápisu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do sešitu. 			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k získávání nových vědomostí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s využitím interaktivní tabule.</a:t>
            </a:r>
          </a:p>
          <a:p>
            <a:pPr fontAlgn="t">
              <a:buFont typeface="Arial" charset="0"/>
              <a:buNone/>
            </a:pPr>
            <a:endParaRPr lang="cs-CZ" sz="2000" b="1" smtClean="0"/>
          </a:p>
          <a:p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smtClean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000" b="1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Očekávaný  výstup:                      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Žáci se seznámí s jadernou elektrárnou.</a:t>
            </a: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</a:rPr>
              <a:t>JADERNÁ ELEKTRÁRNA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sz="4900" b="1" dirty="0" smtClean="0">
                <a:solidFill>
                  <a:srgbClr val="FF0000"/>
                </a:solidFill>
              </a:rPr>
              <a:t>TEMELÍN</a:t>
            </a:r>
            <a:endParaRPr lang="cs-CZ" sz="49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Nachází se v jihočeské obci Temelín,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jižně od Týna nad Vltavou</a:t>
            </a:r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2"/>
          <a:srcRect t="-7944" b="-7944"/>
          <a:stretch>
            <a:fillRect/>
          </a:stretch>
        </p:blipFill>
        <p:spPr bwMode="auto">
          <a:xfrm>
            <a:off x="1838325" y="2565400"/>
            <a:ext cx="55626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smtClean="0">
                <a:solidFill>
                  <a:srgbClr val="006600"/>
                </a:solidFill>
              </a:rPr>
              <a:t>HISTORIE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Stavba elektrárny zahájena v roce 1987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První elektřina vyrobena v prosinci 2000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Do provozu uvedena v roce 2002</a:t>
            </a:r>
            <a:endParaRPr lang="cs-CZ" dirty="0"/>
          </a:p>
        </p:txBody>
      </p:sp>
      <p:pic>
        <p:nvPicPr>
          <p:cNvPr id="20483" name="Picture 2"/>
          <p:cNvPicPr>
            <a:picLocks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2775" y="2492375"/>
            <a:ext cx="7762875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smtClean="0">
                <a:solidFill>
                  <a:srgbClr val="006600"/>
                </a:solidFill>
              </a:rPr>
              <a:t>VÝROBA ENERGIE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600200"/>
            <a:ext cx="8291512" cy="4841875"/>
          </a:xfrm>
        </p:spPr>
        <p:txBody>
          <a:bodyPr>
            <a:normAutofit/>
          </a:bodyPr>
          <a:lstStyle/>
          <a:p>
            <a:r>
              <a:rPr lang="cs-CZ" smtClean="0"/>
              <a:t>Pro výrobu energie </a:t>
            </a:r>
          </a:p>
          <a:p>
            <a:pPr>
              <a:buFont typeface="Arial" charset="0"/>
              <a:buNone/>
            </a:pPr>
            <a:r>
              <a:rPr lang="cs-CZ" smtClean="0"/>
              <a:t>    slouží 2 reaktory</a:t>
            </a:r>
          </a:p>
          <a:p>
            <a:r>
              <a:rPr lang="cs-CZ" smtClean="0"/>
              <a:t>V každém reaktoru</a:t>
            </a:r>
          </a:p>
          <a:p>
            <a:pPr>
              <a:buFont typeface="Arial" charset="0"/>
              <a:buNone/>
            </a:pPr>
            <a:r>
              <a:rPr lang="cs-CZ" smtClean="0"/>
              <a:t>    je 163 palivových</a:t>
            </a:r>
          </a:p>
          <a:p>
            <a:pPr>
              <a:buFont typeface="Arial" charset="0"/>
              <a:buNone/>
            </a:pPr>
            <a:r>
              <a:rPr lang="cs-CZ" smtClean="0"/>
              <a:t>    souborů</a:t>
            </a:r>
          </a:p>
          <a:p>
            <a:r>
              <a:rPr lang="cs-CZ" smtClean="0"/>
              <a:t>Jako palivo slouží</a:t>
            </a:r>
          </a:p>
          <a:p>
            <a:pPr>
              <a:buFont typeface="Arial" charset="0"/>
              <a:buNone/>
            </a:pPr>
            <a:r>
              <a:rPr lang="cs-CZ" smtClean="0"/>
              <a:t>    oxid uraničitý </a:t>
            </a:r>
          </a:p>
          <a:p>
            <a:pPr>
              <a:buFont typeface="Arial" charset="0"/>
              <a:buNone/>
            </a:pPr>
            <a:r>
              <a:rPr lang="cs-CZ" smtClean="0"/>
              <a:t>    s uranem 235</a:t>
            </a:r>
          </a:p>
          <a:p>
            <a:pPr>
              <a:buFont typeface="Arial" charset="0"/>
              <a:buNone/>
            </a:pPr>
            <a:r>
              <a:rPr lang="cs-CZ" smtClean="0"/>
              <a:t>                   </a:t>
            </a:r>
            <a:r>
              <a:rPr lang="cs-CZ" sz="2400" i="1" smtClean="0"/>
              <a:t>palivový soubor</a:t>
            </a:r>
            <a:endParaRPr lang="cs-CZ" smtClean="0"/>
          </a:p>
        </p:txBody>
      </p:sp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3" y="1412875"/>
            <a:ext cx="37036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5000"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smtClean="0">
                <a:solidFill>
                  <a:srgbClr val="006600"/>
                </a:solidFill>
              </a:rPr>
              <a:t>CHLADÍCÍ VĚŽE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4 chladící věže jsou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viditelné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na vzdálenost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40 km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Páru uvidíme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až ze vzdálené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Šumavy</a:t>
            </a:r>
            <a:endParaRPr lang="cs-CZ" dirty="0"/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2205038"/>
            <a:ext cx="5072063" cy="380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smtClean="0">
                <a:solidFill>
                  <a:srgbClr val="006600"/>
                </a:solidFill>
              </a:rPr>
              <a:t>VODNÍ ZDROJ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714500"/>
            <a:ext cx="8362950" cy="44116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jako zdroj vody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pro elektrárnu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slouží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přehradní nádrž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Hněvkovice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48038" y="1714500"/>
            <a:ext cx="5334000" cy="400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smtClean="0">
                <a:solidFill>
                  <a:srgbClr val="006600"/>
                </a:solidFill>
              </a:rPr>
              <a:t>VYUŽITÍ ODPADNÍHO TEPLA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Odpadní teplo se využívá pro vytápění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nedalekého Týna nad Vltavou</a:t>
            </a:r>
            <a:endParaRPr lang="cs-CZ" dirty="0"/>
          </a:p>
        </p:txBody>
      </p:sp>
      <p:pic>
        <p:nvPicPr>
          <p:cNvPr id="24579" name="Picture 2"/>
          <p:cNvPicPr>
            <a:picLocks noChangeArrowheads="1"/>
          </p:cNvPicPr>
          <p:nvPr/>
        </p:nvPicPr>
        <p:blipFill>
          <a:blip r:embed="rId2"/>
          <a:srcRect t="-4599" b="-4599"/>
          <a:stretch>
            <a:fillRect/>
          </a:stretch>
        </p:blipFill>
        <p:spPr bwMode="auto">
          <a:xfrm>
            <a:off x="989013" y="2708275"/>
            <a:ext cx="7010400" cy="3932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CITACE A ZDROJE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pPr>
              <a:buFont typeface="Arial" charset="0"/>
              <a:buNone/>
            </a:pPr>
            <a:r>
              <a:rPr lang="cs-CZ" sz="1400" smtClean="0"/>
              <a:t> </a:t>
            </a:r>
          </a:p>
        </p:txBody>
      </p:sp>
      <p:sp>
        <p:nvSpPr>
          <p:cNvPr id="25603" name="Obdélník 4"/>
          <p:cNvSpPr>
            <a:spLocks noChangeArrowheads="1"/>
          </p:cNvSpPr>
          <p:nvPr/>
        </p:nvSpPr>
        <p:spPr bwMode="auto">
          <a:xfrm>
            <a:off x="611188" y="1125538"/>
            <a:ext cx="7975600" cy="535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Autorem materiálu a všech jeho částí, není-li uvedeno jinak, je Mgr. Olga Šafářová.</a:t>
            </a:r>
          </a:p>
          <a:p>
            <a:r>
              <a:rPr lang="cs-CZ">
                <a:latin typeface="Calibri" pitchFamily="34" charset="0"/>
              </a:rPr>
              <a:t> Materiál vznikl v OP Vzdělávání pro konkurenceschopnost – projekt EU peníze školám. 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Obr. č.1: </a:t>
            </a:r>
            <a:r>
              <a:rPr lang="cs-CZ">
                <a:latin typeface="Calibri" pitchFamily="34" charset="0"/>
              </a:rPr>
              <a:t>JAPO. </a:t>
            </a:r>
            <a:r>
              <a:rPr lang="cs-CZ" i="1">
                <a:latin typeface="Calibri" pitchFamily="34" charset="0"/>
              </a:rPr>
              <a:t>•commons.wikimedia.org</a:t>
            </a:r>
            <a:r>
              <a:rPr lang="cs-CZ">
                <a:latin typeface="Calibri" pitchFamily="34" charset="0"/>
              </a:rPr>
              <a:t> [online]. [cit. 9.2.2014]. Dostupný na WWW: http://commons.wikimedia.org/wiki/File:JETE1.JPG </a:t>
            </a:r>
          </a:p>
          <a:p>
            <a:r>
              <a:rPr lang="cs-CZ" b="1">
                <a:latin typeface="Calibri" pitchFamily="34" charset="0"/>
              </a:rPr>
              <a:t>Obr. č.2: </a:t>
            </a:r>
            <a:r>
              <a:rPr lang="cs-CZ">
                <a:latin typeface="Calibri" pitchFamily="34" charset="0"/>
              </a:rPr>
              <a:t>JAPO. </a:t>
            </a:r>
            <a:r>
              <a:rPr lang="cs-CZ" i="1">
                <a:latin typeface="Calibri" pitchFamily="34" charset="0"/>
              </a:rPr>
              <a:t>•commons.wikimedia.org</a:t>
            </a:r>
            <a:r>
              <a:rPr lang="cs-CZ">
                <a:latin typeface="Calibri" pitchFamily="34" charset="0"/>
              </a:rPr>
              <a:t> [online]. [cit. 9.2.2014]. Dostupný na WWW: http://commons.wikimedia.org/wiki/File:JETE-panorama.jpg </a:t>
            </a:r>
          </a:p>
          <a:p>
            <a:r>
              <a:rPr lang="cs-CZ" b="1">
                <a:latin typeface="Calibri" pitchFamily="34" charset="0"/>
              </a:rPr>
              <a:t>Obr. č.3: </a:t>
            </a:r>
            <a:r>
              <a:rPr lang="cs-CZ">
                <a:latin typeface="Calibri" pitchFamily="34" charset="0"/>
              </a:rPr>
              <a:t>JAPO. </a:t>
            </a:r>
            <a:r>
              <a:rPr lang="cs-CZ" i="1">
                <a:latin typeface="Calibri" pitchFamily="34" charset="0"/>
              </a:rPr>
              <a:t>•commons.wikimedia.org</a:t>
            </a:r>
            <a:r>
              <a:rPr lang="cs-CZ">
                <a:latin typeface="Calibri" pitchFamily="34" charset="0"/>
              </a:rPr>
              <a:t> [online]. [cit. 9.2.2014]. Dostupný na WWW: http://commons.wikimedia.org/wiki/File:JETE-control_rod.jpg </a:t>
            </a:r>
          </a:p>
          <a:p>
            <a:r>
              <a:rPr lang="cs-CZ" b="1">
                <a:latin typeface="Calibri" pitchFamily="34" charset="0"/>
              </a:rPr>
              <a:t>Obr. č.4:</a:t>
            </a:r>
            <a:r>
              <a:rPr lang="cs-CZ">
                <a:latin typeface="Calibri" pitchFamily="34" charset="0"/>
              </a:rPr>
              <a:t> CHMEE 2. </a:t>
            </a:r>
            <a:r>
              <a:rPr lang="cs-CZ" i="1">
                <a:latin typeface="Calibri" pitchFamily="34" charset="0"/>
              </a:rPr>
              <a:t>•commons.wikimedia.org</a:t>
            </a:r>
            <a:r>
              <a:rPr lang="cs-CZ">
                <a:latin typeface="Calibri" pitchFamily="34" charset="0"/>
              </a:rPr>
              <a:t> [online]. [cit. 9.2.2014]. Dostupný na WWW: http://commons.wikimedia.org/wiki/File:HPIM1133.JPG </a:t>
            </a:r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Obr. č.5: </a:t>
            </a:r>
            <a:r>
              <a:rPr lang="cs-CZ">
                <a:latin typeface="Calibri" pitchFamily="34" charset="0"/>
              </a:rPr>
              <a:t>ERBENOVÁ, Jitka. </a:t>
            </a:r>
            <a:r>
              <a:rPr lang="cs-CZ" i="1">
                <a:latin typeface="Calibri" pitchFamily="34" charset="0"/>
              </a:rPr>
              <a:t>•commons.wikimedia.org</a:t>
            </a:r>
            <a:r>
              <a:rPr lang="cs-CZ">
                <a:latin typeface="Calibri" pitchFamily="34" charset="0"/>
              </a:rPr>
              <a:t> [online]. [cit. 9.2.2014]. Dostupný na WWW: http://commons.wikimedia.org/wiki/File:Purkarec_Hn%C4%9Bvkovick%C3%A1_p%C5%99ehrada.jpg?uselang=cs </a:t>
            </a:r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Obr. č.6: </a:t>
            </a:r>
            <a:r>
              <a:rPr lang="cs-CZ">
                <a:latin typeface="Calibri" pitchFamily="34" charset="0"/>
              </a:rPr>
              <a:t>PALICKAP. </a:t>
            </a:r>
            <a:r>
              <a:rPr lang="cs-CZ" i="1">
                <a:latin typeface="Calibri" pitchFamily="34" charset="0"/>
              </a:rPr>
              <a:t>•commons.wikimedia.org</a:t>
            </a:r>
            <a:r>
              <a:rPr lang="cs-CZ">
                <a:latin typeface="Calibri" pitchFamily="34" charset="0"/>
              </a:rPr>
              <a:t> [online]. [cit. 9.2.2014]. Dostupný na WWW: http://commons.wikimedia.org/wiki/File:T%C3%BDn_nad_Vltavou.JPG?uselang=cs </a:t>
            </a:r>
            <a:endParaRPr lang="cs-CZ" b="1">
              <a:latin typeface="Calibri" pitchFamily="34" charset="0"/>
            </a:endParaRPr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</TotalTime>
  <Words>317</Words>
  <Application>Microsoft Office PowerPoint</Application>
  <PresentationFormat>On-screen Show (4:3)</PresentationFormat>
  <Paragraphs>78</Paragraphs>
  <Slides>10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Calibri</vt:lpstr>
      <vt:lpstr>Arial</vt:lpstr>
      <vt:lpstr>Times New Roman</vt:lpstr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Snímek 2</vt:lpstr>
      <vt:lpstr>Snímek 3</vt:lpstr>
      <vt:lpstr>JADERNÁ ELEKTRÁRNA  TEMELÍN</vt:lpstr>
      <vt:lpstr>HISTORIE</vt:lpstr>
      <vt:lpstr>VÝROBA ENERGIE</vt:lpstr>
      <vt:lpstr>CHLADÍCÍ VĚŽE</vt:lpstr>
      <vt:lpstr>VODNÍ ZDROJ</vt:lpstr>
      <vt:lpstr>VYUŽITÍ ODPADNÍHO TEPLA</vt:lpstr>
      <vt:lpstr>CITACE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DUM</cp:lastModifiedBy>
  <cp:revision>47</cp:revision>
  <dcterms:modified xsi:type="dcterms:W3CDTF">2014-02-09T19:19:47Z</dcterms:modified>
</cp:coreProperties>
</file>