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71" r:id="rId2"/>
    <p:sldId id="256" r:id="rId3"/>
    <p:sldId id="294" r:id="rId4"/>
    <p:sldId id="302" r:id="rId5"/>
    <p:sldId id="290" r:id="rId6"/>
    <p:sldId id="304" r:id="rId7"/>
    <p:sldId id="272" r:id="rId8"/>
    <p:sldId id="308" r:id="rId9"/>
    <p:sldId id="305" r:id="rId10"/>
    <p:sldId id="292" r:id="rId11"/>
    <p:sldId id="301" r:id="rId12"/>
    <p:sldId id="309" r:id="rId13"/>
    <p:sldId id="310" r:id="rId14"/>
    <p:sldId id="273" r:id="rId15"/>
    <p:sldId id="311" r:id="rId16"/>
    <p:sldId id="274" r:id="rId17"/>
    <p:sldId id="307" r:id="rId18"/>
    <p:sldId id="293" r:id="rId19"/>
    <p:sldId id="312" r:id="rId20"/>
    <p:sldId id="275" r:id="rId21"/>
    <p:sldId id="276" r:id="rId22"/>
    <p:sldId id="277" r:id="rId23"/>
    <p:sldId id="278" r:id="rId24"/>
    <p:sldId id="289" r:id="rId25"/>
    <p:sldId id="295" r:id="rId26"/>
    <p:sldId id="300" r:id="rId27"/>
    <p:sldId id="286" r:id="rId28"/>
    <p:sldId id="280" r:id="rId29"/>
    <p:sldId id="306" r:id="rId30"/>
    <p:sldId id="279" r:id="rId31"/>
    <p:sldId id="296" r:id="rId32"/>
    <p:sldId id="281" r:id="rId33"/>
    <p:sldId id="282" r:id="rId34"/>
    <p:sldId id="297" r:id="rId35"/>
    <p:sldId id="285" r:id="rId36"/>
    <p:sldId id="313" r:id="rId37"/>
    <p:sldId id="288" r:id="rId38"/>
    <p:sldId id="291" r:id="rId39"/>
    <p:sldId id="283" r:id="rId40"/>
    <p:sldId id="284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93822816-EF7D-47AF-9676-C40FF4E0DC74}">
          <p14:sldIdLst>
            <p14:sldId id="271"/>
            <p14:sldId id="256"/>
            <p14:sldId id="294"/>
            <p14:sldId id="302"/>
            <p14:sldId id="290"/>
            <p14:sldId id="304"/>
            <p14:sldId id="272"/>
            <p14:sldId id="308"/>
            <p14:sldId id="305"/>
            <p14:sldId id="292"/>
            <p14:sldId id="301"/>
            <p14:sldId id="309"/>
            <p14:sldId id="310"/>
            <p14:sldId id="273"/>
            <p14:sldId id="311"/>
            <p14:sldId id="274"/>
            <p14:sldId id="307"/>
            <p14:sldId id="293"/>
            <p14:sldId id="312"/>
            <p14:sldId id="275"/>
            <p14:sldId id="276"/>
            <p14:sldId id="277"/>
            <p14:sldId id="278"/>
            <p14:sldId id="289"/>
            <p14:sldId id="295"/>
            <p14:sldId id="300"/>
            <p14:sldId id="286"/>
            <p14:sldId id="280"/>
            <p14:sldId id="306"/>
            <p14:sldId id="279"/>
            <p14:sldId id="296"/>
            <p14:sldId id="281"/>
            <p14:sldId id="282"/>
            <p14:sldId id="297"/>
            <p14:sldId id="285"/>
            <p14:sldId id="313"/>
            <p14:sldId id="288"/>
            <p14:sldId id="291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56" autoAdjust="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90D4F7-462E-46CD-8D3C-08136D417780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3CDBEC-CB1B-4F06-8F4B-707F97E126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7758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7221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268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346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196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0611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2265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0491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04177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615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83407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14038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81549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8437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701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6281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02216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1206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3320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61164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31545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78731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67515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37351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46146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78998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86586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20610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53718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87544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61339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49864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58534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246285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29448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4940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04529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138437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880737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607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495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6143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855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3139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69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901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5748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5161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766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863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617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9D931-58C2-4DC1-92DA-C63CEDFB76B1}" type="datetimeFigureOut">
              <a:rPr lang="cs-CZ" smtClean="0"/>
              <a:pPr/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387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emf"/><Relationship Id="rId7" Type="http://schemas.openxmlformats.org/officeDocument/2006/relationships/image" Target="../media/image37.wmf"/><Relationship Id="rId12" Type="http://schemas.openxmlformats.org/officeDocument/2006/relationships/image" Target="../media/image42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mf"/><Relationship Id="rId11" Type="http://schemas.openxmlformats.org/officeDocument/2006/relationships/image" Target="../media/image41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/>
            </a:r>
            <a:br>
              <a:rPr lang="cs-CZ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</a:br>
            <a:r>
              <a:rPr lang="cs-CZ" sz="36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/>
            </a:r>
            <a:b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</a:b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600" dirty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   </a:t>
            </a:r>
            <a:r>
              <a:rPr lang="cs-CZ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/>
            </a:r>
            <a:br>
              <a:rPr lang="cs-CZ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</a:b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230751" y="2060848"/>
            <a:ext cx="8640960" cy="4896543"/>
          </a:xfrm>
        </p:spPr>
        <p:txBody>
          <a:bodyPr>
            <a:normAutofit fontScale="45000" lnSpcReduction="20000"/>
          </a:bodyPr>
          <a:lstStyle/>
          <a:p>
            <a:pPr marL="0" indent="0">
              <a:buNone/>
            </a:pPr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Zpracovaný v rámci projektu EU peníze školám</a:t>
            </a:r>
          </a:p>
          <a:p>
            <a:endParaRPr lang="cs-CZ" sz="22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200" dirty="0" smtClean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2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200" dirty="0" smtClean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Zlepšujeme a vzděláváme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programu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Operační program Vzdělávání pro konkurenceschopnost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Číslo výzvy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34</a:t>
            </a:r>
          </a:p>
          <a:p>
            <a:pPr marL="0" indent="0">
              <a:buNone/>
            </a:pPr>
            <a:endParaRPr lang="cs-CZ" b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Předmě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t: </a:t>
            </a:r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Občanská výchova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Ročník: </a:t>
            </a:r>
            <a:r>
              <a:rPr lang="cs-CZ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Tematická oblast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OV1</a:t>
            </a:r>
            <a:endParaRPr lang="cs-CZ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Anotace: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Tento materiál slouží k výuce a opakování učiva pro žáky, kteří byli v souladu s § 9 vyhlášky číslo 73/2005 Sb. o vzdělávání dětí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žáků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Mgr. Marcela VLASATÍKOVÁ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Období vytvoření</a:t>
            </a:r>
            <a:r>
              <a:rPr lang="cs-CZ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Srpen 2013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Přímá spojovací čára 6"/>
          <p:cNvCxnSpPr/>
          <p:nvPr/>
        </p:nvCxnSpPr>
        <p:spPr>
          <a:xfrm>
            <a:off x="494870" y="2060848"/>
            <a:ext cx="811272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381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92" y="1988840"/>
            <a:ext cx="7772400" cy="1470025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 Téma: Péče </a:t>
            </a:r>
            <a:r>
              <a:rPr lang="cs-CZ" sz="2000" b="1" dirty="0">
                <a:solidFill>
                  <a:schemeClr val="bg2">
                    <a:lumMod val="50000"/>
                  </a:schemeClr>
                </a:solidFill>
              </a:rPr>
              <a:t>o zdraví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3200" b="1" dirty="0" smtClean="0"/>
              <a:t>1. </a:t>
            </a:r>
            <a:r>
              <a:rPr lang="cs-CZ" sz="3200" b="1" dirty="0"/>
              <a:t>Sociálně právní ochrana </a:t>
            </a:r>
            <a:r>
              <a:rPr lang="cs-CZ" sz="3200" b="1" dirty="0" smtClean="0"/>
              <a:t>dítěte 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r>
              <a:rPr lang="cs-CZ" dirty="0" smtClean="0"/>
              <a:t> 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0"/>
            <a:ext cx="5743575" cy="1400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3" y="3356992"/>
            <a:ext cx="4656516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51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Ochrana dítěte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3"/>
            <a:ext cx="8229600" cy="5040560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>
                <a:solidFill>
                  <a:srgbClr val="C00000"/>
                </a:solidFill>
                <a:latin typeface="+mj-lt"/>
              </a:rPr>
              <a:t>Rodina</a:t>
            </a:r>
          </a:p>
          <a:p>
            <a:r>
              <a:rPr lang="cs-CZ" b="1" dirty="0">
                <a:solidFill>
                  <a:srgbClr val="C00000"/>
                </a:solidFill>
                <a:latin typeface="+mj-lt"/>
              </a:rPr>
              <a:t>Dítě v 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rodině</a:t>
            </a:r>
          </a:p>
          <a:p>
            <a:r>
              <a:rPr lang="cs-CZ" b="1" dirty="0" smtClean="0">
                <a:solidFill>
                  <a:srgbClr val="C00000"/>
                </a:solidFill>
                <a:latin typeface="+mj-lt"/>
              </a:rPr>
              <a:t>Práva a povinnosti rodičů</a:t>
            </a:r>
            <a:endParaRPr lang="cs-CZ" b="1" dirty="0">
              <a:solidFill>
                <a:srgbClr val="C00000"/>
              </a:solidFill>
              <a:latin typeface="+mj-lt"/>
            </a:endParaRPr>
          </a:p>
          <a:p>
            <a:r>
              <a:rPr lang="cs-CZ" b="1" dirty="0">
                <a:solidFill>
                  <a:srgbClr val="C00000"/>
                </a:solidFill>
                <a:latin typeface="+mj-lt"/>
              </a:rPr>
              <a:t>Práva dítěte 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- právní dokument</a:t>
            </a:r>
            <a:endParaRPr lang="cs-CZ" b="1" dirty="0">
              <a:solidFill>
                <a:srgbClr val="C00000"/>
              </a:solidFill>
              <a:latin typeface="+mj-lt"/>
            </a:endParaRPr>
          </a:p>
          <a:p>
            <a:r>
              <a:rPr lang="cs-CZ" b="1" dirty="0">
                <a:solidFill>
                  <a:srgbClr val="C00000"/>
                </a:solidFill>
                <a:latin typeface="+mj-lt"/>
              </a:rPr>
              <a:t>Problémy v 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rodině</a:t>
            </a:r>
          </a:p>
          <a:p>
            <a:r>
              <a:rPr lang="cs-CZ" b="1" dirty="0" smtClean="0">
                <a:solidFill>
                  <a:srgbClr val="C00000"/>
                </a:solidFill>
                <a:latin typeface="+mj-lt"/>
              </a:rPr>
              <a:t>Morální povinnost</a:t>
            </a:r>
            <a:endParaRPr lang="cs-CZ" b="1" dirty="0">
              <a:solidFill>
                <a:srgbClr val="C00000"/>
              </a:solidFill>
              <a:latin typeface="+mj-lt"/>
            </a:endParaRPr>
          </a:p>
          <a:p>
            <a:r>
              <a:rPr lang="cs-CZ" b="1" dirty="0">
                <a:solidFill>
                  <a:srgbClr val="C00000"/>
                </a:solidFill>
                <a:latin typeface="+mj-lt"/>
              </a:rPr>
              <a:t>Moje 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rodina</a:t>
            </a:r>
          </a:p>
          <a:p>
            <a:pPr marL="0" indent="0">
              <a:buNone/>
            </a:pPr>
            <a:endParaRPr lang="cs-CZ" dirty="0">
              <a:latin typeface="+mj-lt"/>
            </a:endParaRPr>
          </a:p>
          <a:p>
            <a:r>
              <a:rPr lang="cs-CZ" b="1" dirty="0">
                <a:solidFill>
                  <a:srgbClr val="002060"/>
                </a:solidFill>
                <a:latin typeface="+mj-lt"/>
              </a:rPr>
              <a:t>Sociální politika státu</a:t>
            </a:r>
            <a:endParaRPr lang="cs-CZ" dirty="0">
              <a:solidFill>
                <a:srgbClr val="002060"/>
              </a:solidFill>
              <a:latin typeface="+mj-lt"/>
            </a:endParaRPr>
          </a:p>
          <a:p>
            <a:r>
              <a:rPr lang="cs-CZ" b="1" dirty="0">
                <a:solidFill>
                  <a:srgbClr val="002060"/>
                </a:solidFill>
                <a:latin typeface="+mj-lt"/>
              </a:rPr>
              <a:t>Pomoc těhotným ženám</a:t>
            </a:r>
            <a:endParaRPr lang="cs-CZ" dirty="0">
              <a:solidFill>
                <a:srgbClr val="002060"/>
              </a:solidFill>
              <a:latin typeface="+mj-lt"/>
            </a:endParaRPr>
          </a:p>
          <a:p>
            <a:r>
              <a:rPr lang="cs-CZ" b="1" dirty="0">
                <a:solidFill>
                  <a:srgbClr val="002060"/>
                </a:solidFill>
                <a:latin typeface="+mj-lt"/>
              </a:rPr>
              <a:t>Pomoc rodinám s dětmi</a:t>
            </a:r>
            <a:endParaRPr lang="cs-CZ" dirty="0">
              <a:solidFill>
                <a:srgbClr val="002060"/>
              </a:solidFill>
              <a:latin typeface="+mj-lt"/>
            </a:endParaRPr>
          </a:p>
          <a:p>
            <a:r>
              <a:rPr lang="cs-CZ" b="1" dirty="0">
                <a:solidFill>
                  <a:srgbClr val="002060"/>
                </a:solidFill>
                <a:latin typeface="+mj-lt"/>
              </a:rPr>
              <a:t>Sociální dávky </a:t>
            </a:r>
            <a:r>
              <a:rPr lang="cs-CZ" b="1" dirty="0" smtClean="0">
                <a:solidFill>
                  <a:srgbClr val="002060"/>
                </a:solidFill>
                <a:latin typeface="+mj-lt"/>
              </a:rPr>
              <a:t>–porodné, přídavky</a:t>
            </a:r>
          </a:p>
          <a:p>
            <a:r>
              <a:rPr lang="cs-CZ" b="1" dirty="0" smtClean="0">
                <a:solidFill>
                  <a:srgbClr val="002060"/>
                </a:solidFill>
                <a:latin typeface="+mj-lt"/>
              </a:rPr>
              <a:t>Sociální dávky – hmotná nouze, bydlení, pěstounům,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+mj-lt"/>
              </a:rPr>
              <a:t>                                  pohřebné</a:t>
            </a:r>
            <a:endParaRPr lang="cs-CZ" dirty="0">
              <a:solidFill>
                <a:srgbClr val="002060"/>
              </a:solidFill>
              <a:latin typeface="+mj-lt"/>
            </a:endParaRPr>
          </a:p>
          <a:p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33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002060"/>
                </a:solidFill>
              </a:rPr>
              <a:t>Pro </a:t>
            </a:r>
            <a:r>
              <a:rPr lang="cs-CZ" dirty="0">
                <a:solidFill>
                  <a:srgbClr val="002060"/>
                </a:solidFill>
              </a:rPr>
              <a:t>dítě je důležitá láska obou rodičů.</a:t>
            </a:r>
            <a:br>
              <a:rPr lang="cs-CZ" dirty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3" y="2328377"/>
            <a:ext cx="5112569" cy="34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8853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Rodina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+mj-lt"/>
              </a:rPr>
              <a:t>Hlavním účelem založení rodiny je zplození a výchova dětí.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+mj-lt"/>
              </a:rPr>
              <a:t>Je to svobodné rozhodnutí manželů.</a:t>
            </a:r>
          </a:p>
          <a:p>
            <a:pPr marL="0" indent="0" algn="ctr">
              <a:buNone/>
            </a:pPr>
            <a:endParaRPr lang="cs-CZ" b="1" dirty="0" smtClean="0">
              <a:latin typeface="+mj-lt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+mj-lt"/>
              </a:rPr>
              <a:t>Pro dítě je důležitá láska obou rodičů.</a:t>
            </a:r>
          </a:p>
          <a:p>
            <a:r>
              <a:rPr lang="cs-CZ" dirty="0" smtClean="0">
                <a:solidFill>
                  <a:srgbClr val="002060"/>
                </a:solidFill>
                <a:latin typeface="+mj-lt"/>
              </a:rPr>
              <a:t>Rodiče jim jsou vzorem.</a:t>
            </a:r>
          </a:p>
          <a:p>
            <a:r>
              <a:rPr lang="cs-CZ" dirty="0" smtClean="0">
                <a:solidFill>
                  <a:srgbClr val="002060"/>
                </a:solidFill>
                <a:latin typeface="+mj-lt"/>
              </a:rPr>
              <a:t>Vytváří jim domov a citové zázemí.</a:t>
            </a:r>
          </a:p>
          <a:p>
            <a:r>
              <a:rPr lang="cs-CZ" dirty="0" smtClean="0">
                <a:solidFill>
                  <a:srgbClr val="002060"/>
                </a:solidFill>
                <a:latin typeface="+mj-lt"/>
              </a:rPr>
              <a:t>Předávají jim své zkušenosti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415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Rodina vytváří dítěti </a:t>
            </a:r>
            <a:r>
              <a:rPr lang="cs-CZ" sz="3200" dirty="0">
                <a:solidFill>
                  <a:srgbClr val="002060"/>
                </a:solidFill>
              </a:rPr>
              <a:t>domov a citové zázemí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60232" y="1600201"/>
            <a:ext cx="2026568" cy="175679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3316" name="Picture 4" descr="C:\Users\Marcelka\AppData\Local\Microsoft\Windows\Temporary Internet Files\Content.IE5\HAJBB3WE\MP9003994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385" y="1207191"/>
            <a:ext cx="2504661" cy="279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:\Users\Marcelka\AppData\Local\Microsoft\Windows\Temporary Internet Files\Content.IE5\JHJ5I4C4\MP9004265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2046" y="1199186"/>
            <a:ext cx="3504555" cy="526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:\Users\Marcelka\AppData\Local\Microsoft\Windows\Temporary Internet Files\Content.IE5\E8S3FLZX\MP90042303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6602" y="1182960"/>
            <a:ext cx="2651076" cy="282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3853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Dítě v rodině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Rodina umožňuje kontakt dítěte se  světem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vzor pro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budoucí život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Učíme ho, jak 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mít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navzájem rádi, jak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uspokojovat citové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potřeby a prožívat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pocity blízkosti. </a:t>
            </a:r>
            <a:endParaRPr lang="cs-CZ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Učíme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spolu vycházet – ustoupit, odpouštět, domluvit se, přát druhému úspěch a radovat se s ním.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943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34082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Rodina </a:t>
            </a:r>
            <a:r>
              <a:rPr lang="cs-C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umožňuje kontakt dítěte se  světem.</a:t>
            </a:r>
            <a:br>
              <a:rPr lang="cs-C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2818656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5" name="Picture 3" descr="C:\Users\Marcelka\AppData\Local\Microsoft\Windows\Temporary Internet Files\Content.IE5\HAJBB3WE\MP9002020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24744"/>
            <a:ext cx="3408243" cy="537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celka\AppData\Local\Microsoft\Windows\Temporary Internet Files\Content.IE5\E8S3FLZX\MP9004227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20787"/>
            <a:ext cx="4581127" cy="458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2574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Učíme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děti,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 se mít navzájem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rádi. Rodina je náš vzor pro život.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4293096"/>
            <a:ext cx="5760640" cy="183306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Picture 3" descr="C:\Users\Marcelka\AppData\Local\Microsoft\Windows\Temporary Internet Files\Content.IE5\HAJBB3WE\MP9004422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7164288" cy="477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7159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C00000"/>
                </a:solidFill>
              </a:rPr>
              <a:t>Rodiče mají práva a povinnosti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- rodičovská odpovědnost.</a:t>
            </a:r>
            <a:br>
              <a:rPr lang="cs-CZ" dirty="0" smtClean="0">
                <a:solidFill>
                  <a:srgbClr val="C00000"/>
                </a:solidFill>
              </a:rPr>
            </a:b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Jsou povinní chránit své děti</a:t>
            </a:r>
          </a:p>
          <a:p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Vykonávat nad nimi dohled</a:t>
            </a:r>
          </a:p>
          <a:p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Materiálně je zabezpečit</a:t>
            </a:r>
          </a:p>
          <a:p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Na výchově a vzdělávání dětí se podílí stát (školy).</a:t>
            </a:r>
          </a:p>
          <a:p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Naučit je pravidlům soužití, péči o prostředí, úctě k tradicím.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+mj-lt"/>
                <a:ea typeface="Calibri"/>
                <a:cs typeface="Times New Roman"/>
              </a:rPr>
              <a:t> Vést je ke správnému trávení volného času</a:t>
            </a:r>
            <a:endParaRPr lang="cs-CZ" sz="2800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+mj-lt"/>
              </a:rPr>
              <a:t>     (sport, kultura, ruční práce)</a:t>
            </a:r>
            <a:endParaRPr lang="cs-CZ" sz="28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253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Rodiče jsou </a:t>
            </a:r>
            <a:r>
              <a:rPr lang="cs-CZ" dirty="0">
                <a:solidFill>
                  <a:srgbClr val="002060"/>
                </a:solidFill>
              </a:rPr>
              <a:t>povinní chránit své děti</a:t>
            </a:r>
            <a:br>
              <a:rPr lang="cs-CZ" dirty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96544" y="2708920"/>
            <a:ext cx="1611560" cy="16341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9"/>
            <a:ext cx="424775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9626" y="2060848"/>
            <a:ext cx="3845024" cy="38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43083"/>
            <a:ext cx="2492896" cy="249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19054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solidFill>
                  <a:srgbClr val="002060"/>
                </a:solidFill>
              </a:rPr>
              <a:t>Na výchově a vzdělávání dětí se podílí stát </a:t>
            </a:r>
            <a:r>
              <a:rPr lang="cs-CZ" sz="2800" dirty="0" smtClean="0">
                <a:solidFill>
                  <a:srgbClr val="002060"/>
                </a:solidFill>
              </a:rPr>
              <a:t>- školy</a:t>
            </a:r>
            <a:endParaRPr lang="cs-CZ" sz="2800" dirty="0"/>
          </a:p>
        </p:txBody>
      </p:sp>
      <p:pic>
        <p:nvPicPr>
          <p:cNvPr id="6147" name="Picture 3" descr="C:\Users\Marcelka\AppData\Local\Microsoft\Windows\Temporary Internet Files\Content.IE5\JHJ5I4C4\MP9004485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1654" y="1340768"/>
            <a:ext cx="3298778" cy="251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0290" y="2819883"/>
            <a:ext cx="2619252" cy="392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4515" y="4199488"/>
            <a:ext cx="3941976" cy="262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37060"/>
            <a:ext cx="2279650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6683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Škola i rodiče chrání dítě před šikanou a špatnými vlivy kamarádů</a:t>
            </a:r>
            <a:endParaRPr lang="cs-CZ" sz="3200" dirty="0">
              <a:solidFill>
                <a:srgbClr val="002060"/>
              </a:solidFill>
            </a:endParaRPr>
          </a:p>
        </p:txBody>
      </p:sp>
      <p:pic>
        <p:nvPicPr>
          <p:cNvPr id="5122" name="Picture 2" descr="C:\Users\Marcelka\AppData\Local\Microsoft\Windows\Temporary Internet Files\Content.IE5\SMQE8UKY\MP9004392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058259" cy="456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1954560" cy="1592759"/>
          </a:xfrm>
        </p:spPr>
        <p:txBody>
          <a:bodyPr/>
          <a:lstStyle/>
          <a:p>
            <a:endParaRPr lang="cs-CZ"/>
          </a:p>
        </p:txBody>
      </p:sp>
      <p:pic>
        <p:nvPicPr>
          <p:cNvPr id="5124" name="Picture 4" descr="C:\Users\Marcelka\AppData\Local\Microsoft\Windows\Temporary Internet Files\Content.IE5\HAJBB3WE\MP90044858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5508104" cy="376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303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C00000"/>
                </a:solidFill>
                <a:ea typeface="Times New Roman"/>
              </a:rPr>
              <a:t>Práva </a:t>
            </a:r>
            <a:r>
              <a:rPr lang="cs-CZ" dirty="0" smtClean="0">
                <a:solidFill>
                  <a:srgbClr val="C00000"/>
                </a:solidFill>
                <a:ea typeface="Times New Roman"/>
              </a:rPr>
              <a:t>dítěte</a:t>
            </a:r>
            <a:br>
              <a:rPr lang="cs-CZ" dirty="0" smtClean="0">
                <a:solidFill>
                  <a:srgbClr val="C00000"/>
                </a:solidFill>
                <a:ea typeface="Times New Roman"/>
              </a:rPr>
            </a:br>
            <a:r>
              <a:rPr lang="cs-CZ" dirty="0" smtClean="0">
                <a:solidFill>
                  <a:srgbClr val="C00000"/>
                </a:solidFill>
                <a:ea typeface="Times New Roman"/>
              </a:rPr>
              <a:t> </a:t>
            </a:r>
            <a:r>
              <a:rPr lang="cs-CZ" sz="3100" dirty="0" smtClean="0">
                <a:solidFill>
                  <a:srgbClr val="C00000"/>
                </a:solidFill>
                <a:ea typeface="Times New Roman"/>
              </a:rPr>
              <a:t>jsou dána právním dokumentem:</a:t>
            </a:r>
            <a:endParaRPr lang="cs-CZ" sz="31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501317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cs-CZ" sz="4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ÚMLUVA </a:t>
            </a:r>
            <a:r>
              <a:rPr lang="cs-CZ" sz="4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PRÁVECH </a:t>
            </a:r>
            <a:r>
              <a:rPr lang="cs-CZ" sz="4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DÍTĚTE“</a:t>
            </a:r>
            <a:r>
              <a:rPr lang="cs-CZ" sz="4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cs-CZ" dirty="0" smtClean="0">
                <a:ea typeface="Times New Roman"/>
              </a:rPr>
              <a:t> </a:t>
            </a:r>
            <a:endParaRPr lang="cs-CZ" dirty="0"/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život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jméno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státní příslušnost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</a:t>
            </a: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rodinu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péči obou rodičů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ochranu zdraví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ochranu před týráním a zanedbáváním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vzdělání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vyslovování svých názorů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svobodu projevu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svobodu náboženství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soukromí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rozvoj svých schopností</a:t>
            </a:r>
          </a:p>
          <a:p>
            <a:pPr marL="514350" indent="-514350">
              <a:buFont typeface="+mj-lt"/>
              <a:buAutoNum type="arabicPeriod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417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922114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Právo na rodinu </a:t>
            </a:r>
            <a:r>
              <a:rPr lang="cs-CZ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péči obou rodičů</a:t>
            </a:r>
            <a:br>
              <a:rPr lang="cs-CZ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4906888" cy="327322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100" name="Picture 4" descr="C:\Users\Marcelka\AppData\Local\Microsoft\Windows\Temporary Internet Files\Content.IE5\E8S3FLZX\dglxasset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00808"/>
            <a:ext cx="532859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2363" y="1556792"/>
            <a:ext cx="2843808" cy="425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0667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Problémy v rodině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496944" cy="52174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Poruchová rodina své členy </a:t>
            </a: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neuspokojuje. 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Dítě potřebuje vidět v rodině své vzory</a:t>
            </a: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cs-CZ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</a:t>
            </a:r>
            <a:r>
              <a:rPr lang="cs-CZ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NECHOVÁME? </a:t>
            </a:r>
            <a:endParaRPr lang="cs-CZ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ÚTOKY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HÁDKY, SHAZOVÁNÍ DRUHÉHO, URÁŽKY. </a:t>
            </a:r>
            <a:endParaRPr lang="cs-CZ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Dítěti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toto chování způsobuje trápení. </a:t>
            </a:r>
            <a:endParaRPr lang="cs-CZ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 </a:t>
            </a:r>
            <a:r>
              <a:rPr lang="cs-CZ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pocity nejistoty, bojí se budoucnosti.</a:t>
            </a:r>
          </a:p>
        </p:txBody>
      </p:sp>
    </p:spTree>
    <p:extLst>
      <p:ext uri="{BB962C8B-B14F-4D97-AF65-F5344CB8AC3E}">
        <p14:creationId xmlns:p14="http://schemas.microsoft.com/office/powerpoint/2010/main" xmlns="" val="85644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Učíme se spolu vycházet – ustoupit, </a:t>
            </a:r>
            <a:r>
              <a:rPr lang="cs-CZ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odpouštět si.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70859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ÚTOKY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HÁDKY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SHAZOVÁNÍ DRUHÉHO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URÁŽKY</a:t>
            </a:r>
            <a:endParaRPr lang="cs-CZ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Dítěti </a:t>
            </a:r>
            <a:r>
              <a:rPr lang="cs-C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toto chování způsobuje </a:t>
            </a: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trápení.</a:t>
            </a:r>
            <a:endParaRPr lang="cs-CZ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12776"/>
            <a:ext cx="4464496" cy="2992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8317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Morální povinnost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  <a:latin typeface="+mj-lt"/>
              </a:rPr>
              <a:t>Situace se někdy vyhrotí.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  <a:latin typeface="+mj-lt"/>
              </a:rPr>
              <a:t>Rodiče děti 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zanedbávají 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Psychicky a fyzicky ho týrají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Zneužívají i sexuálně</a:t>
            </a:r>
          </a:p>
          <a:p>
            <a:endParaRPr lang="cs-CZ" sz="2400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  <a:latin typeface="+mj-lt"/>
              </a:rPr>
              <a:t>Je morální povinností každého dětem pomoci a obrátit se na: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Odbor sociálních věcí –oddělení péče o rodinu a dítě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Manželskou poradnu pro rodinu a mezilidské vztahy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Policii ČR</a:t>
            </a:r>
          </a:p>
          <a:p>
            <a:r>
              <a:rPr lang="cs-CZ" sz="2400" dirty="0" smtClean="0">
                <a:solidFill>
                  <a:srgbClr val="002060"/>
                </a:solidFill>
                <a:latin typeface="+mj-lt"/>
              </a:rPr>
              <a:t>Žáci na tř. učitele nebo výchovného poradce</a:t>
            </a:r>
          </a:p>
          <a:p>
            <a:endParaRPr lang="cs-CZ" sz="2400" dirty="0" smtClean="0">
              <a:solidFill>
                <a:srgbClr val="002060"/>
              </a:solidFill>
              <a:latin typeface="+mj-lt"/>
            </a:endParaRPr>
          </a:p>
          <a:p>
            <a:endParaRPr lang="cs-CZ" sz="2400" dirty="0">
              <a:latin typeface="+mj-lt"/>
            </a:endParaRPr>
          </a:p>
        </p:txBody>
      </p:sp>
      <p:pic>
        <p:nvPicPr>
          <p:cNvPr id="7172" name="Picture 4" descr="C:\Users\Marcelka\AppData\Local\Microsoft\Windows\Temporary Internet Files\Content.IE5\JHJ5I4C4\MP90040898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24744"/>
            <a:ext cx="2558604" cy="255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220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864096"/>
          </a:xfrm>
        </p:spPr>
        <p:txBody>
          <a:bodyPr>
            <a:normAutofit/>
          </a:bodyPr>
          <a:lstStyle/>
          <a:p>
            <a:pPr algn="l"/>
            <a:r>
              <a:rPr lang="cs-CZ" sz="3200" dirty="0">
                <a:solidFill>
                  <a:srgbClr val="0070C0"/>
                </a:solidFill>
              </a:rPr>
              <a:t>ZAMYŠLENÍ    Moje rodina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2924943"/>
            <a:ext cx="2304256" cy="720077"/>
          </a:xfrm>
        </p:spPr>
        <p:txBody>
          <a:bodyPr/>
          <a:lstStyle/>
          <a:p>
            <a:pPr algn="ctr"/>
            <a:endParaRPr lang="cs-CZ" dirty="0"/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5651" y="1261638"/>
            <a:ext cx="3528392" cy="539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9227" y="1261435"/>
            <a:ext cx="3816424" cy="5393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1990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ZAMYŠLENÍ    Moje rodina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Otázky pro úvahu o </a:t>
            </a:r>
            <a:r>
              <a:rPr lang="cs-CZ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rodině</a:t>
            </a: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čem jsou ti vzorem tví rodiče?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povinnosti máš v rodině?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mohou rodiče nejvíce ovlivnit život svých dětí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čemu mají rodiče děti především vést? Bylo to tak i u vás?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záliby ji vykonával spolu s rodiči?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43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ea typeface="Times New Roman"/>
                <a:cs typeface="Times New Roman"/>
              </a:rPr>
              <a:t/>
            </a:r>
            <a:br>
              <a:rPr lang="cs-CZ" b="1" dirty="0">
                <a:ea typeface="Times New Roman"/>
                <a:cs typeface="Times New Roman"/>
              </a:rPr>
            </a:br>
            <a:r>
              <a:rPr lang="cs-CZ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Sociální </a:t>
            </a:r>
            <a:r>
              <a:rPr lang="cs-CZ" b="1" dirty="0">
                <a:solidFill>
                  <a:srgbClr val="002060"/>
                </a:solidFill>
                <a:ea typeface="Times New Roman"/>
                <a:cs typeface="Times New Roman"/>
              </a:rPr>
              <a:t>politika státu</a:t>
            </a:r>
            <a:r>
              <a:rPr lang="cs-CZ" b="1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cs-CZ" b="1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</a:b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Náš stát má zájem</a:t>
            </a:r>
            <a:r>
              <a:rPr lang="cs-CZ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,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cs-CZ" b="1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aby děti byly vychovávány v rodině s oběma rodiči </a:t>
            </a:r>
            <a:endParaRPr lang="cs-CZ" b="1" dirty="0" smtClean="0">
              <a:solidFill>
                <a:srgbClr val="0070C0"/>
              </a:solidFill>
              <a:latin typeface="Arial"/>
              <a:ea typeface="Times New Roman"/>
              <a:cs typeface="Times New Roman"/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a pomáhá jim celou řadou výhod,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 úlev a podpor.</a:t>
            </a:r>
            <a:endParaRPr lang="cs-CZ" b="1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 algn="ctr"/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1307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solidFill>
                  <a:srgbClr val="002060"/>
                </a:solidFill>
                <a:ea typeface="Times New Roman"/>
              </a:rPr>
              <a:t>Pomoc těhotným ženám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cs-CZ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Sociálně právní ochrana těhotné ženy – zákaz některých náročných prací a služebních cest</a:t>
            </a:r>
            <a:endParaRPr lang="cs-CZ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cs-CZ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Ochrana kojících matek – přestávky na kojení</a:t>
            </a:r>
            <a:endParaRPr lang="cs-CZ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cs-CZ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Sociální dávky (žádost vyřizuje sociální odbor </a:t>
            </a:r>
            <a:r>
              <a:rPr lang="cs-CZ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MÚ</a:t>
            </a:r>
            <a:r>
              <a:rPr lang="cs-CZ" dirty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)</a:t>
            </a:r>
            <a:endParaRPr lang="cs-CZ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06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ea typeface="Times New Roman"/>
                <a:cs typeface="Times New Roman"/>
              </a:rPr>
              <a:t/>
            </a:r>
            <a:br>
              <a:rPr lang="cs-CZ" b="1" dirty="0" smtClean="0">
                <a:ea typeface="Times New Roman"/>
                <a:cs typeface="Times New Roman"/>
              </a:rPr>
            </a:br>
            <a:r>
              <a:rPr lang="cs-CZ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Pomoc </a:t>
            </a:r>
            <a:r>
              <a:rPr lang="cs-CZ" b="1" dirty="0">
                <a:solidFill>
                  <a:srgbClr val="002060"/>
                </a:solidFill>
                <a:ea typeface="Times New Roman"/>
                <a:cs typeface="Times New Roman"/>
              </a:rPr>
              <a:t>rodinám s dětmi</a:t>
            </a:r>
            <a:r>
              <a:rPr lang="cs-CZ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cs-CZ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14116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SzPts val="1000"/>
              <a:buNone/>
              <a:tabLst>
                <a:tab pos="457200" algn="l"/>
              </a:tabLst>
            </a:pPr>
            <a:r>
              <a:rPr lang="cs-CZ" b="1" dirty="0" smtClean="0">
                <a:latin typeface="Arial"/>
                <a:ea typeface="Times New Roman"/>
                <a:cs typeface="Times New Roman"/>
              </a:rPr>
              <a:t>Podle </a:t>
            </a:r>
            <a:r>
              <a:rPr lang="cs-CZ" b="1" dirty="0">
                <a:latin typeface="Arial"/>
                <a:ea typeface="Times New Roman"/>
                <a:cs typeface="Times New Roman"/>
              </a:rPr>
              <a:t>zákona se poskytují následující </a:t>
            </a:r>
            <a:r>
              <a:rPr lang="cs-CZ" sz="3600" b="1" dirty="0" smtClean="0">
                <a:latin typeface="Calibri"/>
                <a:ea typeface="Calibri"/>
                <a:cs typeface="Times New Roman"/>
              </a:rPr>
              <a:t>sociální </a:t>
            </a:r>
            <a:r>
              <a:rPr lang="cs-CZ" sz="3600" b="1" dirty="0">
                <a:latin typeface="Calibri"/>
                <a:ea typeface="Calibri"/>
                <a:cs typeface="Times New Roman"/>
              </a:rPr>
              <a:t>dávky </a:t>
            </a:r>
            <a:r>
              <a:rPr lang="cs-CZ" sz="3600" b="1" dirty="0" smtClean="0">
                <a:latin typeface="Calibri"/>
                <a:ea typeface="Calibri"/>
                <a:cs typeface="Times New Roman"/>
              </a:rPr>
              <a:t>    2014 </a:t>
            </a:r>
            <a:r>
              <a:rPr lang="cs-CZ" sz="3600" b="1" dirty="0">
                <a:latin typeface="Calibri"/>
                <a:ea typeface="Calibri"/>
                <a:cs typeface="Times New Roman"/>
              </a:rPr>
              <a:t>– </a:t>
            </a:r>
            <a:r>
              <a:rPr lang="cs-CZ" sz="3600" b="1" dirty="0" smtClean="0">
                <a:latin typeface="Calibri"/>
                <a:ea typeface="Calibri"/>
                <a:cs typeface="Times New Roman"/>
              </a:rPr>
              <a:t>změny</a:t>
            </a:r>
          </a:p>
          <a:p>
            <a:pPr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dávky – porodné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2014</a:t>
            </a:r>
          </a:p>
          <a:p>
            <a:pPr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Přídavky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na dítě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2014</a:t>
            </a:r>
            <a:endParaRPr lang="cs-CZ" b="1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Rodičovský příspěvek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2014</a:t>
            </a:r>
          </a:p>
          <a:p>
            <a:pPr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Příspěvek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na bydlení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2014</a:t>
            </a:r>
            <a:endParaRPr lang="cs-CZ" b="1" dirty="0">
              <a:solidFill>
                <a:srgbClr val="0070C0"/>
              </a:solidFill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Dávky pěstounské péče 2014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Odměna pěstouna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2014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dávky – pohřebné 2014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314" y="3284984"/>
            <a:ext cx="3707010" cy="2470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4588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sz="3200" b="1" dirty="0"/>
              <a:t>Sociální dávky </a:t>
            </a:r>
            <a:r>
              <a:rPr lang="cs-CZ" b="1" dirty="0"/>
              <a:t>– </a:t>
            </a:r>
            <a:r>
              <a:rPr lang="cs-CZ" b="1" dirty="0">
                <a:solidFill>
                  <a:srgbClr val="0070C0"/>
                </a:solidFill>
              </a:rPr>
              <a:t>P</a:t>
            </a:r>
            <a:r>
              <a:rPr lang="cs-CZ" b="1" dirty="0" smtClean="0">
                <a:solidFill>
                  <a:srgbClr val="0070C0"/>
                </a:solidFill>
              </a:rPr>
              <a:t>orodné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44824"/>
            <a:ext cx="8640960" cy="475252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Jaká je základní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podmínka pro nárok na porodné </a:t>
            </a: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zůstala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stejná jako v předcházejícím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roce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porodné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mohou žádat ty rodiny, kterým se narodí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dítě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současně jejich příjmy (za předcházející čtvrtletí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nepřesáhnou 2,4 násobek životního minima.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Nárok na porodné má tedy běžná dvoučlenná rodina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pokud čisté příjmy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obou manželů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nepřesáhly částku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18 504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Kč. Pokud se jedná o matku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samoživitelku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pak její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čistý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příjem nesmí přesáhnout 11 712 Kč měsíčně.</a:t>
            </a:r>
          </a:p>
        </p:txBody>
      </p:sp>
    </p:spTree>
    <p:extLst>
      <p:ext uri="{BB962C8B-B14F-4D97-AF65-F5344CB8AC3E}">
        <p14:creationId xmlns:p14="http://schemas.microsoft.com/office/powerpoint/2010/main" xmlns="" val="275740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2800" dirty="0" smtClean="0">
                <a:solidFill>
                  <a:srgbClr val="C00000"/>
                </a:solidFill>
              </a:rPr>
              <a:t>Jak je to s nárokem na  </a:t>
            </a:r>
            <a:br>
              <a:rPr lang="cs-CZ" sz="2800" dirty="0" smtClean="0">
                <a:solidFill>
                  <a:srgbClr val="C00000"/>
                </a:solidFill>
              </a:rPr>
            </a:br>
            <a:r>
              <a:rPr lang="cs-CZ" sz="2800" dirty="0" smtClean="0">
                <a:solidFill>
                  <a:srgbClr val="C00000"/>
                </a:solidFill>
              </a:rPr>
              <a:t>   porodné? 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54731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Pokud se jedná o matku 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samoživitelku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, pak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její čistý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příjem nesmí přesáhnout 11 712 Kč měsíčně.</a:t>
            </a:r>
            <a:b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80928"/>
            <a:ext cx="5722107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7618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2014    Nárok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na porodné má tedy běžná dvoučlenná rodina,</a:t>
            </a:r>
            <a:b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pokud čisté příjmy </a:t>
            </a: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obou manželů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nepřesáhly částku </a:t>
            </a:r>
            <a:b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18 504 Kč.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2492895"/>
            <a:ext cx="5832648" cy="295232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Marcelka\AppData\Local\Microsoft\Windows\Temporary Internet Files\Content.IE5\JHJ5I4C4\MP9004425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2862" y="2132856"/>
            <a:ext cx="41474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celka\AppData\Local\Microsoft\Windows\Temporary Internet Files\Content.IE5\E8S3FLZX\MP90044842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1"/>
            <a:ext cx="3672408" cy="511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7086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06090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>
                <a:latin typeface="Calibri"/>
                <a:ea typeface="Calibri"/>
                <a:cs typeface="Times New Roman"/>
              </a:rPr>
              <a:t/>
            </a:r>
            <a:br>
              <a:rPr lang="cs-CZ" dirty="0" smtClean="0">
                <a:latin typeface="Calibri"/>
                <a:ea typeface="Calibri"/>
                <a:cs typeface="Times New Roman"/>
              </a:rPr>
            </a:br>
            <a:r>
              <a:rPr lang="cs-CZ" b="1" dirty="0">
                <a:latin typeface="Calibri"/>
                <a:ea typeface="Calibri"/>
                <a:cs typeface="Times New Roman"/>
              </a:rPr>
              <a:t>Sociální dávky </a:t>
            </a:r>
            <a:r>
              <a:rPr lang="cs-CZ" b="1" dirty="0" smtClean="0">
                <a:latin typeface="Calibri"/>
                <a:ea typeface="Calibri"/>
                <a:cs typeface="Times New Roman"/>
              </a:rPr>
              <a:t>-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Přídavky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na dítě</a:t>
            </a:r>
            <a:r>
              <a:rPr lang="cs-CZ" b="1" dirty="0">
                <a:latin typeface="Calibri"/>
                <a:ea typeface="Calibri"/>
                <a:cs typeface="Times New Roman"/>
              </a:rPr>
              <a:t> </a:t>
            </a:r>
            <a:br>
              <a:rPr lang="cs-CZ" b="1" dirty="0">
                <a:latin typeface="Calibri"/>
                <a:ea typeface="Calibri"/>
                <a:cs typeface="Times New Roman"/>
              </a:rPr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56984" cy="5040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Jaká je výše přídavku na dítě v roce 2014?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Výše dávky na dítě se odvíjí od věku dítěte. Tato sociální dávka je vyplácena ve 3 různých částkách. Jedná se o: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dítě do 6 let má nárok na příspěvek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500 Kč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měsíčně</a:t>
            </a: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dítě do 15 let má nárok na příspěvek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610 Kč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měsíčně</a:t>
            </a: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dítě do 26 let má nárok na příspěvek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700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Kč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měsíčně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 dětí dále platí, že se musí jednat o nezaopatřené dítě. To se týká především dětí nad 18 roků. Jako nezaopatřené dítě je bráno především to, které navštěvuje nějakou školu (střední, vyšší odbornou školu nebo vysokou školu)</a:t>
            </a:r>
          </a:p>
        </p:txBody>
      </p:sp>
    </p:spTree>
    <p:extLst>
      <p:ext uri="{BB962C8B-B14F-4D97-AF65-F5344CB8AC3E}">
        <p14:creationId xmlns:p14="http://schemas.microsoft.com/office/powerpoint/2010/main" xmlns="" val="72006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a typeface="Times New Roman"/>
                <a:cs typeface="Times New Roman"/>
              </a:rPr>
              <a:t/>
            </a:r>
            <a:br>
              <a:rPr lang="cs-CZ" dirty="0" smtClean="0">
                <a:ea typeface="Times New Roman"/>
                <a:cs typeface="Times New Roman"/>
              </a:rPr>
            </a:br>
            <a:r>
              <a:rPr lang="cs-CZ" dirty="0" smtClean="0">
                <a:solidFill>
                  <a:srgbClr val="C00000"/>
                </a:solidFill>
                <a:ea typeface="Times New Roman"/>
                <a:cs typeface="Times New Roman"/>
              </a:rPr>
              <a:t>Přídavek </a:t>
            </a:r>
            <a:r>
              <a:rPr lang="cs-CZ" dirty="0">
                <a:solidFill>
                  <a:srgbClr val="C00000"/>
                </a:solidFill>
                <a:ea typeface="Times New Roman"/>
                <a:cs typeface="Times New Roman"/>
              </a:rPr>
              <a:t>na </a:t>
            </a:r>
            <a:r>
              <a:rPr lang="cs-CZ" dirty="0" smtClean="0">
                <a:solidFill>
                  <a:srgbClr val="C00000"/>
                </a:solidFill>
                <a:ea typeface="Times New Roman"/>
                <a:cs typeface="Times New Roman"/>
              </a:rPr>
              <a:t>dítě – pozor!</a:t>
            </a:r>
            <a:r>
              <a:rPr lang="cs-CZ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cs-CZ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</a:b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Rodinám záškoláků bude stát odebírat </a:t>
            </a:r>
            <a:endParaRPr lang="cs-CZ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sociální dávky.</a:t>
            </a: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Rodiny, jejichž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děti nebudou chodit do školy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přijdou o část sociálních dávek.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 to nový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program, který chce začít stát co nejpřísněji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prosazovat. 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dnes je řada sociálních dávek podmíněna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řádnou výchovou dětí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mezi kterou patří i jejich školní docházka</a:t>
            </a:r>
            <a:r>
              <a:rPr lang="cs-CZ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37886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Sociální dávky jsou podmíněny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řádnou výchovou dětí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mezi kterou patří i jejich školní docházka</a:t>
            </a:r>
            <a:r>
              <a:rPr lang="cs-CZ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cs-CZ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 flipH="1">
            <a:off x="3563888" y="4365104"/>
            <a:ext cx="1800200" cy="176105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2291" name="Picture 3" descr="C:\Users\Marcelka\AppData\Local\Microsoft\Windows\Temporary Internet Files\Content.IE5\E8S3FLZX\MP900427810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7308304" cy="543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217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cs-CZ" dirty="0" smtClean="0">
                <a:ea typeface="Times New Roman"/>
                <a:cs typeface="Times New Roman"/>
              </a:rPr>
              <a:t> </a:t>
            </a:r>
            <a:r>
              <a:rPr lang="cs-CZ" b="1" dirty="0">
                <a:latin typeface="Calibri"/>
                <a:ea typeface="Calibri"/>
                <a:cs typeface="Times New Roman"/>
              </a:rPr>
              <a:t>Sociální dávky </a:t>
            </a:r>
            <a:r>
              <a:rPr lang="cs-CZ" b="1" dirty="0" smtClean="0">
                <a:latin typeface="Calibri"/>
                <a:ea typeface="Calibri"/>
                <a:cs typeface="Times New Roman"/>
              </a:rPr>
              <a:t>-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Rodičovský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příspěvek </a:t>
            </a:r>
            <a:endParaRPr lang="cs-CZ" b="1" dirty="0">
              <a:solidFill>
                <a:srgbClr val="0070C0"/>
              </a:solidFill>
              <a:ea typeface="Times New Roman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52565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 vysoký je rodičovský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příspěvek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osoby, které pečují o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dítě? </a:t>
            </a:r>
          </a:p>
          <a:p>
            <a:pPr marL="0" indent="0" algn="ctr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Rodičovský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příspěvek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sociální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dávka, kterou je možné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pobírat pouze pro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nejmladší dítě v rodině a maximálně do jeho 4 let. </a:t>
            </a: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roce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platí, že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této sociální dávky je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celkově 220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tisíc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korun.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Rodičovskou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možné pobírat dva, tři nebo čtyři roky. </a:t>
            </a:r>
          </a:p>
        </p:txBody>
      </p:sp>
    </p:spTree>
    <p:extLst>
      <p:ext uri="{BB962C8B-B14F-4D97-AF65-F5344CB8AC3E}">
        <p14:creationId xmlns:p14="http://schemas.microsoft.com/office/powerpoint/2010/main" xmlns="" val="392300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Rodičovský </a:t>
            </a:r>
            <a:r>
              <a:rPr lang="cs-CZ" sz="2400" dirty="0"/>
              <a:t>příspěvek je sociální dávka, kterou je možné pobírat pouze pro nejmladší dítě v rodině a maximálně do jeho 4 let. 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4581129"/>
            <a:ext cx="1944216" cy="576064"/>
          </a:xfrm>
        </p:spPr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975003"/>
            <a:ext cx="1584176" cy="200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75003"/>
            <a:ext cx="6624355" cy="441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7186" y="4869214"/>
            <a:ext cx="1843286" cy="152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6950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cs-CZ" b="1" dirty="0"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 smtClean="0">
                <a:latin typeface="Calibri"/>
                <a:ea typeface="Calibri"/>
                <a:cs typeface="Times New Roman"/>
              </a:rPr>
              <a:t>dávky - </a:t>
            </a:r>
            <a:r>
              <a:rPr lang="cs-CZ" b="1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Hmotná nouze, příspěvek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na živobytí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44824"/>
            <a:ext cx="8712968" cy="4824536"/>
          </a:xfrm>
        </p:spPr>
        <p:txBody>
          <a:bodyPr>
            <a:normAutofit fontScale="70000" lnSpcReduction="20000"/>
          </a:bodyPr>
          <a:lstStyle/>
          <a:p>
            <a:pPr marL="0" lvl="0" indent="0" algn="ctr">
              <a:buNone/>
            </a:pPr>
            <a:r>
              <a:rPr lang="cs-CZ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Komu náleží tento sociální příplatek?</a:t>
            </a:r>
          </a:p>
          <a:p>
            <a:pPr marL="0" lvl="0" indent="0" algn="ctr">
              <a:buNone/>
            </a:pPr>
            <a:endParaRPr lang="cs-CZ" b="1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Hmotná nouze je stav, kdy příjmy jednotlivce (nebo rodiny) jsou nižší než zákonem stanovené minimum.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Základní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životní minimum jednotlivce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je v roce 2014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3410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Kč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xistují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3 základní sociální dávky určené pro lidi ve hmotné nouzi:</a:t>
            </a: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příspěvek na </a:t>
            </a:r>
            <a:r>
              <a:rPr lang="cs-CZ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živobytí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(doplatek do životního minima)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doplatek na </a:t>
            </a:r>
            <a:r>
              <a:rPr lang="cs-CZ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bydlení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jednorázová </a:t>
            </a:r>
            <a:r>
              <a:rPr lang="cs-CZ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okamžitá finanční </a:t>
            </a:r>
            <a:r>
              <a:rPr lang="cs-CZ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pomoc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Př. Muž: 15 500Kč , žena10 600 Kč rod. přísl. + 2děti ……. 4800Kč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6147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cs-CZ" b="1" dirty="0"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 smtClean="0">
                <a:latin typeface="Calibri"/>
                <a:ea typeface="Calibri"/>
                <a:cs typeface="Times New Roman"/>
              </a:rPr>
              <a:t>dávky - </a:t>
            </a:r>
            <a:r>
              <a:rPr lang="cs-CZ" dirty="0" smtClean="0">
                <a:ea typeface="Times New Roman"/>
                <a:cs typeface="Times New Roman"/>
              </a:rPr>
              <a:t>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Příspěvek na bydlení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568952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Kdo má nárok na příspěvek na bydlení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Nárok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příspěvek na bydlení má vlastník anebo nájemník bytu, který je v něm nahlášen k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trvalému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pobytu.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latí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že nárok na příspěvek na bydlení máte ve chvíli, pokud na úhradu bydlení připadá minimálně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30% vašich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příjmů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(nájemné, poplatky za služby, energie apod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.).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85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080120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>
                <a:solidFill>
                  <a:srgbClr val="0070C0"/>
                </a:solidFill>
              </a:rPr>
              <a:t/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3200" dirty="0" smtClean="0">
                <a:solidFill>
                  <a:srgbClr val="0070C0"/>
                </a:solidFill>
              </a:rPr>
              <a:t>Příspěvek </a:t>
            </a:r>
            <a:r>
              <a:rPr lang="cs-CZ" sz="3200" dirty="0">
                <a:solidFill>
                  <a:srgbClr val="0070C0"/>
                </a:solidFill>
              </a:rPr>
              <a:t>na úhradu potřeb </a:t>
            </a:r>
            <a:r>
              <a:rPr lang="cs-CZ" sz="3200" dirty="0" smtClean="0">
                <a:solidFill>
                  <a:srgbClr val="0070C0"/>
                </a:solidFill>
              </a:rPr>
              <a:t>dítěte. </a:t>
            </a:r>
            <a:r>
              <a:rPr lang="cs-CZ" sz="3200" dirty="0">
                <a:solidFill>
                  <a:srgbClr val="0070C0"/>
                </a:solidFill>
              </a:rPr>
              <a:t/>
            </a:r>
            <a:br>
              <a:rPr lang="cs-CZ" sz="3200" dirty="0">
                <a:solidFill>
                  <a:srgbClr val="0070C0"/>
                </a:solidFill>
              </a:rPr>
            </a:b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5266928" cy="369197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  <a:latin typeface="+mj-lt"/>
              </a:rPr>
              <a:t>Sport a zájmy dětí.</a:t>
            </a:r>
            <a:endParaRPr lang="cs-CZ" dirty="0">
              <a:solidFill>
                <a:srgbClr val="FFC000"/>
              </a:solidFill>
              <a:latin typeface="+mj-lt"/>
            </a:endParaRP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1012" y="115277"/>
            <a:ext cx="1994144" cy="159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Marcelka\AppData\Local\Microsoft\Windows\Temporary Internet Files\Content.IE5\HAJBB3WE\MC9003967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3137" y="2399119"/>
            <a:ext cx="1710842" cy="18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celka\AppData\Local\Microsoft\Windows\Temporary Internet Files\Content.IE5\E8S3FLZX\MC900397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5964" y="4728264"/>
            <a:ext cx="1842516" cy="194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celka\AppData\Local\Microsoft\Windows\Temporary Internet Files\Content.IE5\JHJ5I4C4\MC90039750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297" y="4401007"/>
            <a:ext cx="153527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celka\AppData\Local\Microsoft\Windows\Temporary Internet Files\Content.IE5\E8S3FLZX\MC90023214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8645" y="4401007"/>
            <a:ext cx="2117002" cy="226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celka\AppData\Local\Microsoft\Windows\Temporary Internet Files\Content.IE5\E8S3FLZX\MC90042840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1358" y="4403648"/>
            <a:ext cx="1698972" cy="170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celka\AppData\Local\Microsoft\Windows\Temporary Internet Files\Content.IE5\E8S3FLZX\MC90037013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644" y="2434133"/>
            <a:ext cx="1008583" cy="196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celka\AppData\Local\Microsoft\Windows\Temporary Internet Files\Content.IE5\HAJBB3WE\MC9003982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9346" y="2925050"/>
            <a:ext cx="1854403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arcelka\AppData\Local\Microsoft\Windows\Temporary Internet Files\Content.IE5\SMQE8UKY\MC90008947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3873" y="993656"/>
            <a:ext cx="1800225" cy="152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Marcelka\AppData\Local\Microsoft\Windows\Temporary Internet Files\Content.IE5\JHJ5I4C4\MC90038337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7943" y="2397082"/>
            <a:ext cx="1827213" cy="174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3320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922114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cs-CZ" dirty="0">
                <a:ea typeface="Calibri"/>
                <a:cs typeface="Times New Roman"/>
              </a:rPr>
              <a:t/>
            </a:r>
            <a:br>
              <a:rPr lang="cs-CZ" dirty="0">
                <a:ea typeface="Calibri"/>
                <a:cs typeface="Times New Roman"/>
              </a:rPr>
            </a:br>
            <a:r>
              <a:rPr lang="cs-CZ" b="1" dirty="0" smtClean="0"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>
                <a:latin typeface="Calibri"/>
                <a:ea typeface="Calibri"/>
                <a:cs typeface="Times New Roman"/>
              </a:rPr>
              <a:t>dávky </a:t>
            </a:r>
            <a:r>
              <a:rPr lang="cs-CZ" b="1" dirty="0" smtClean="0">
                <a:latin typeface="Calibri"/>
                <a:ea typeface="Calibri"/>
                <a:cs typeface="Times New Roman"/>
              </a:rPr>
              <a:t>- </a:t>
            </a:r>
            <a:r>
              <a:rPr lang="cs-CZ" sz="4000" b="1" dirty="0" smtClean="0">
                <a:solidFill>
                  <a:srgbClr val="0070C0"/>
                </a:solidFill>
                <a:ea typeface="Times New Roman"/>
                <a:cs typeface="Times New Roman"/>
              </a:rPr>
              <a:t>dávky </a:t>
            </a:r>
            <a:r>
              <a:rPr lang="cs-CZ" sz="4000" b="1" dirty="0">
                <a:solidFill>
                  <a:srgbClr val="0070C0"/>
                </a:solidFill>
                <a:ea typeface="Times New Roman"/>
                <a:cs typeface="Times New Roman"/>
              </a:rPr>
              <a:t>pěstounské péče</a:t>
            </a:r>
            <a:r>
              <a:rPr lang="cs-CZ" dirty="0">
                <a:latin typeface="Calibri"/>
                <a:ea typeface="Calibri"/>
                <a:cs typeface="Times New Roman"/>
              </a:rPr>
              <a:t/>
            </a:r>
            <a:br>
              <a:rPr lang="cs-CZ" dirty="0">
                <a:latin typeface="Calibri"/>
                <a:ea typeface="Calibri"/>
                <a:cs typeface="Times New Roman"/>
              </a:rPr>
            </a:br>
            <a:endParaRPr lang="cs-CZ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1845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Jaké jsou dávky pěstounské péče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Příspěvek na úhradu potřeb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dítěte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Odměna pěstouna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Příspěvek při převzetí dítěte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Příspěvek na zakoupení osobního motorového vozidla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Příspěvek na úhradu potřeb dítěte 2014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Nárok na tuto sociální dávku má nezletilé nezaopatřené dítě, které je svěřené do pěstounské péče.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Výše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příspěvku závisí na věku dítěte. V roce 2013 pak platí následující částky: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4 500 Kč pro dítě ve věku do 6 let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5 550 Kč pro dítě ve věku od 6 do 12 let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6 350 Kč pro dítě ve věku od 12 do 18 let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 6 600 Kč pro dítě ve věku od 18 do 26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556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576064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5257800"/>
          </a:xfrm>
        </p:spPr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Jaké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jsou dávky pěstounské péče?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Příspěvek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úhradu potřeb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dítěte a odměna pěstouna.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1268" name="Picture 4" descr="C:\Users\Marcelka\AppData\Local\Microsoft\Windows\Temporary Internet Files\Content.IE5\SMQE8UKY\MP9004221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2876"/>
            <a:ext cx="7241583" cy="482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3247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>
                <a:latin typeface="Calibri"/>
                <a:ea typeface="Calibri"/>
                <a:cs typeface="Times New Roman"/>
              </a:rPr>
              <a:t/>
            </a:r>
            <a:br>
              <a:rPr lang="cs-CZ" dirty="0" smtClean="0">
                <a:latin typeface="Calibri"/>
                <a:ea typeface="Calibri"/>
                <a:cs typeface="Times New Roman"/>
              </a:rPr>
            </a:br>
            <a:r>
              <a:rPr lang="cs-CZ" b="1" dirty="0" smtClean="0">
                <a:latin typeface="Calibri"/>
                <a:ea typeface="Calibri"/>
                <a:cs typeface="Times New Roman"/>
              </a:rPr>
              <a:t>Sociální </a:t>
            </a:r>
            <a:r>
              <a:rPr lang="cs-CZ" b="1" dirty="0">
                <a:latin typeface="Calibri"/>
                <a:ea typeface="Calibri"/>
                <a:cs typeface="Times New Roman"/>
              </a:rPr>
              <a:t>dávky – </a:t>
            </a:r>
            <a: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pohřebné 2014</a:t>
            </a:r>
            <a:br>
              <a:rPr lang="cs-CZ" b="1" dirty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</a:b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4006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Kdo má nárok na pohřebné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algn="ctr">
              <a:buNone/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 algn="ctr">
              <a:buNone/>
            </a:pP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Jakou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má výši pohřebné v roce 2014</a:t>
            </a:r>
            <a:r>
              <a:rPr 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 algn="ctr">
              <a:buNone/>
            </a:pPr>
            <a:endParaRPr 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Nárok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pohřebné</a:t>
            </a:r>
          </a:p>
          <a:p>
            <a:pPr marL="0" indent="0" algn="ctr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Pohřebné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určeno pouze na úhradu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pohřbu nezaopatřeného dítěte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nebo na úhradu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 pohřbu rodiče nezaopatřeného dítěte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Pokud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vám vznikne nárok na pohřebné, stát vám přispěje částkou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5000 Kč. </a:t>
            </a:r>
            <a:endParaRPr lang="cs-C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Tato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sociální dávka se vyplácí zpětně. </a:t>
            </a:r>
          </a:p>
        </p:txBody>
      </p:sp>
    </p:spTree>
    <p:extLst>
      <p:ext uri="{BB962C8B-B14F-4D97-AF65-F5344CB8AC3E}">
        <p14:creationId xmlns:p14="http://schemas.microsoft.com/office/powerpoint/2010/main" xmlns="" val="37212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A:  OTÁZKY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075240" cy="46805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 čemu slouží rodina?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 je vychováváno dítě v rodině?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 se jmenuje dokument, který mluví o právech dítěte? Vyjmenuj základní práva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mohou být projevy problémů v rodině?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Jaké jsou možnosti pomoci dítěti, když jsou jeho práva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porušována?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15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ea typeface="Times New Roman"/>
                <a:cs typeface="Times New Roman"/>
              </a:rPr>
              <a:t> </a:t>
            </a:r>
            <a:br>
              <a:rPr lang="cs-CZ" b="1" dirty="0" smtClean="0">
                <a:ea typeface="Times New Roman"/>
                <a:cs typeface="Times New Roman"/>
              </a:rPr>
            </a:br>
            <a:r>
              <a:rPr lang="cs-CZ" b="1" dirty="0" smtClean="0">
                <a:solidFill>
                  <a:srgbClr val="002060"/>
                </a:solidFill>
                <a:ea typeface="Times New Roman"/>
                <a:cs typeface="Times New Roman"/>
              </a:rPr>
              <a:t>B:   OTÁZKY</a:t>
            </a:r>
            <a:r>
              <a:rPr lang="cs-CZ" b="1" dirty="0">
                <a:solidFill>
                  <a:srgbClr val="002060"/>
                </a:solidFill>
                <a:ea typeface="Times New Roman"/>
                <a:cs typeface="Times New Roman"/>
              </a:rPr>
              <a:t>:</a:t>
            </a:r>
            <a:r>
              <a:rPr lang="cs-CZ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cs-CZ" dirty="0">
                <a:solidFill>
                  <a:srgbClr val="002060"/>
                </a:solidFill>
                <a:latin typeface="Calibri"/>
                <a:ea typeface="Calibri"/>
                <a:cs typeface="Times New Roman"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064896" cy="4536504"/>
          </a:xfrm>
        </p:spPr>
        <p:txBody>
          <a:bodyPr>
            <a:normAutofit fontScale="92500"/>
          </a:bodyPr>
          <a:lstStyle/>
          <a:p>
            <a:pPr lvl="0">
              <a:lnSpc>
                <a:spcPct val="115000"/>
              </a:lnSpc>
              <a:buFont typeface="+mj-lt"/>
              <a:buAutoNum type="arabicPeriod"/>
            </a:pPr>
            <a:r>
              <a:rPr lang="cs-CZ" b="1" dirty="0" smtClean="0">
                <a:latin typeface="Arial"/>
                <a:ea typeface="Times New Roman"/>
                <a:cs typeface="Times New Roman"/>
              </a:rPr>
              <a:t>  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Jak </a:t>
            </a:r>
            <a:r>
              <a:rPr lang="cs-CZ" dirty="0">
                <a:latin typeface="Arial"/>
                <a:ea typeface="Times New Roman"/>
                <a:cs typeface="Times New Roman"/>
              </a:rPr>
              <a:t>náš stát podporuje rodiny s dětmi?</a:t>
            </a:r>
            <a:endParaRPr lang="cs-CZ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cs-CZ" dirty="0" smtClean="0">
                <a:latin typeface="Arial"/>
                <a:ea typeface="Times New Roman"/>
                <a:cs typeface="Times New Roman"/>
              </a:rPr>
              <a:t>  </a:t>
            </a:r>
            <a:r>
              <a:rPr lang="cs-CZ" dirty="0">
                <a:latin typeface="Arial"/>
                <a:ea typeface="Times New Roman"/>
                <a:cs typeface="Times New Roman"/>
              </a:rPr>
              <a:t>K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dy má rodina nárok na porodné? </a:t>
            </a:r>
            <a:endParaRPr lang="cs-CZ" dirty="0">
              <a:latin typeface="Calibri"/>
              <a:ea typeface="Calibri"/>
              <a:cs typeface="Times New Roman"/>
            </a:endParaRPr>
          </a:p>
          <a:p>
            <a:pPr marL="0" lvl="0" indent="0">
              <a:buNone/>
            </a:pPr>
            <a:r>
              <a:rPr lang="cs-CZ" dirty="0" smtClean="0">
                <a:latin typeface="Arial"/>
                <a:ea typeface="Times New Roman"/>
                <a:cs typeface="Times New Roman"/>
              </a:rPr>
              <a:t>3.  Jaká </a:t>
            </a:r>
            <a:r>
              <a:rPr lang="cs-CZ" dirty="0">
                <a:latin typeface="Arial"/>
                <a:ea typeface="Times New Roman"/>
                <a:cs typeface="Times New Roman"/>
              </a:rPr>
              <a:t>je teď výše rodičovského 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příspěvku</a:t>
            </a:r>
          </a:p>
          <a:p>
            <a:pPr marL="0" lvl="0" indent="0">
              <a:buNone/>
            </a:pPr>
            <a:r>
              <a:rPr lang="cs-CZ" dirty="0">
                <a:latin typeface="Arial"/>
                <a:ea typeface="Times New Roman"/>
                <a:cs typeface="Times New Roman"/>
              </a:rPr>
              <a:t> 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    osobám </a:t>
            </a:r>
            <a:r>
              <a:rPr lang="cs-CZ" dirty="0">
                <a:latin typeface="Arial"/>
                <a:ea typeface="Times New Roman"/>
                <a:cs typeface="Times New Roman"/>
              </a:rPr>
              <a:t>pečujícím o dítě do 4 let věku?</a:t>
            </a:r>
            <a:endParaRPr lang="cs-CZ" dirty="0">
              <a:latin typeface="Calibri"/>
              <a:ea typeface="Calibri"/>
              <a:cs typeface="Times New Roman"/>
            </a:endParaRPr>
          </a:p>
          <a:p>
            <a:pPr marL="514350" lvl="0" indent="-514350">
              <a:lnSpc>
                <a:spcPct val="115000"/>
              </a:lnSpc>
              <a:buAutoNum type="arabicPeriod" startAt="4"/>
            </a:pPr>
            <a:r>
              <a:rPr lang="cs-CZ" dirty="0" smtClean="0">
                <a:latin typeface="Arial"/>
                <a:ea typeface="Times New Roman"/>
                <a:cs typeface="Times New Roman"/>
              </a:rPr>
              <a:t>Jaký </a:t>
            </a:r>
            <a:r>
              <a:rPr lang="cs-CZ" dirty="0">
                <a:latin typeface="Arial"/>
                <a:ea typeface="Times New Roman"/>
                <a:cs typeface="Times New Roman"/>
              </a:rPr>
              <a:t>je přídavek na dítě –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nezaopatřené?</a:t>
            </a:r>
          </a:p>
          <a:p>
            <a:pPr marL="514350" lvl="0" indent="-514350">
              <a:lnSpc>
                <a:spcPct val="115000"/>
              </a:lnSpc>
              <a:buAutoNum type="arabicPeriod" startAt="4"/>
            </a:pPr>
            <a:r>
              <a:rPr lang="cs-CZ" dirty="0" smtClean="0">
                <a:latin typeface="Arial"/>
                <a:ea typeface="Times New Roman"/>
                <a:cs typeface="Times New Roman"/>
              </a:rPr>
              <a:t>Jaký </a:t>
            </a:r>
            <a:r>
              <a:rPr lang="cs-CZ" dirty="0">
                <a:latin typeface="Arial"/>
                <a:ea typeface="Times New Roman"/>
                <a:cs typeface="Times New Roman"/>
              </a:rPr>
              <a:t>je přídavek na </a:t>
            </a:r>
            <a:r>
              <a:rPr lang="cs-CZ" dirty="0" smtClean="0">
                <a:latin typeface="Arial"/>
                <a:ea typeface="Times New Roman"/>
                <a:cs typeface="Times New Roman"/>
              </a:rPr>
              <a:t>bydlení?</a:t>
            </a:r>
            <a:endParaRPr lang="cs-CZ" dirty="0" smtClean="0">
              <a:latin typeface="Calibri"/>
              <a:ea typeface="Times New Roman"/>
              <a:cs typeface="Times New Roman"/>
            </a:endParaRPr>
          </a:p>
          <a:p>
            <a:pPr marL="514350" lvl="0" indent="-514350">
              <a:lnSpc>
                <a:spcPct val="115000"/>
              </a:lnSpc>
              <a:buAutoNum type="arabicPeriod" startAt="4"/>
            </a:pPr>
            <a:r>
              <a:rPr lang="cs-CZ" dirty="0" smtClean="0">
                <a:latin typeface="Arial"/>
                <a:ea typeface="Times New Roman"/>
              </a:rPr>
              <a:t>Co </a:t>
            </a:r>
            <a:r>
              <a:rPr lang="cs-CZ" dirty="0">
                <a:latin typeface="Arial"/>
                <a:ea typeface="Times New Roman"/>
              </a:rPr>
              <a:t>je to sociální příplatek a komu slouží?</a:t>
            </a:r>
            <a:endParaRPr lang="cs-CZ" dirty="0">
              <a:ea typeface="Times New Roman"/>
            </a:endParaRPr>
          </a:p>
          <a:p>
            <a:pPr indent="0">
              <a:lnSpc>
                <a:spcPct val="115000"/>
              </a:lnSpc>
              <a:spcAft>
                <a:spcPts val="1000"/>
              </a:spcAft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2633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Zdroje a adresy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+mj-lt"/>
              </a:rPr>
              <a:t> </a:t>
            </a:r>
            <a:r>
              <a:rPr lang="cs-CZ" sz="2200" b="1" dirty="0">
                <a:latin typeface="+mj-lt"/>
              </a:rPr>
              <a:t>Občanská výchova pro odborná učiliště I</a:t>
            </a:r>
          </a:p>
          <a:p>
            <a:pPr marL="0" indent="0">
              <a:buNone/>
            </a:pPr>
            <a:r>
              <a:rPr lang="cs-CZ" sz="2200" dirty="0">
                <a:latin typeface="+mj-lt"/>
              </a:rPr>
              <a:t>Autorka Hana Kovaříková, vydalo 2003 nakladatelství Septima</a:t>
            </a:r>
          </a:p>
          <a:p>
            <a:pPr marL="0" indent="0">
              <a:buNone/>
            </a:pPr>
            <a:endParaRPr lang="cs-CZ" sz="2200" dirty="0" smtClean="0">
              <a:latin typeface="+mj-lt"/>
            </a:endParaRPr>
          </a:p>
          <a:p>
            <a:r>
              <a:rPr lang="cs-CZ" sz="1600" dirty="0">
                <a:latin typeface="+mj-lt"/>
              </a:rPr>
              <a:t>http://</a:t>
            </a:r>
            <a:r>
              <a:rPr lang="cs-CZ" sz="1600" dirty="0" smtClean="0">
                <a:latin typeface="+mj-lt"/>
              </a:rPr>
              <a:t>socialni-davky-2013.eu/hmotna-nouze-2013-prispevek-na-zivobyti/</a:t>
            </a:r>
            <a:endParaRPr lang="cs-CZ" sz="1600" dirty="0">
              <a:latin typeface="+mj-lt"/>
            </a:endParaRPr>
          </a:p>
          <a:p>
            <a:r>
              <a:rPr lang="cs-CZ" sz="1600" dirty="0" smtClean="0">
                <a:latin typeface="+mj-lt"/>
              </a:rPr>
              <a:t>http</a:t>
            </a:r>
            <a:r>
              <a:rPr lang="cs-CZ" sz="1600" dirty="0">
                <a:latin typeface="+mj-lt"/>
              </a:rPr>
              <a:t>://socialni-davky-2013.eu/t/socialni-davky-2013-kalkulacka</a:t>
            </a:r>
            <a:endParaRPr lang="cs-CZ" sz="1600" dirty="0" smtClean="0">
              <a:latin typeface="+mj-lt"/>
            </a:endParaRPr>
          </a:p>
          <a:p>
            <a:r>
              <a:rPr lang="cs-CZ" sz="1600" dirty="0">
                <a:latin typeface="+mj-lt"/>
              </a:rPr>
              <a:t>http://socialni-davky-2013.eu/socialni-davky-2014-zmeny</a:t>
            </a:r>
            <a:r>
              <a:rPr lang="cs-CZ" sz="1600" dirty="0" smtClean="0">
                <a:latin typeface="+mj-lt"/>
              </a:rPr>
              <a:t>/</a:t>
            </a:r>
          </a:p>
          <a:p>
            <a:r>
              <a:rPr lang="cs-CZ" sz="1600" dirty="0">
                <a:latin typeface="+mj-lt"/>
              </a:rPr>
              <a:t>www.office.microsoft.com.</a:t>
            </a:r>
          </a:p>
          <a:p>
            <a:endParaRPr lang="cs-CZ" sz="1600" dirty="0" smtClean="0">
              <a:latin typeface="+mj-lt"/>
            </a:endParaRPr>
          </a:p>
          <a:p>
            <a:pPr marL="0" indent="0">
              <a:buNone/>
            </a:pPr>
            <a:endParaRPr lang="cs-CZ" sz="1600" dirty="0" smtClean="0">
              <a:latin typeface="+mj-lt"/>
            </a:endParaRPr>
          </a:p>
          <a:p>
            <a:pPr marL="0" indent="0">
              <a:buNone/>
            </a:pPr>
            <a:endParaRPr lang="cs-CZ" sz="16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229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1398</TotalTime>
  <Words>1280</Words>
  <Application>Microsoft Office PowerPoint</Application>
  <PresentationFormat>Předvádění na obrazovce (4:3)</PresentationFormat>
  <Paragraphs>307</Paragraphs>
  <Slides>40</Slides>
  <Notes>40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systému Office</vt:lpstr>
      <vt:lpstr> O dborné U čiliště                a Z ákladní Š kola praktická Holešov    </vt:lpstr>
      <vt:lpstr> Téma: Péče o zdraví  1. Sociálně právní ochrana dítěte </vt:lpstr>
      <vt:lpstr>Ochrana dítěte</vt:lpstr>
      <vt:lpstr> Pro dítě je důležitá láska obou rodičů. </vt:lpstr>
      <vt:lpstr>Rodina</vt:lpstr>
      <vt:lpstr>Rodina vytváří dítěti domov a citové zázemí</vt:lpstr>
      <vt:lpstr>Dítě v rodině</vt:lpstr>
      <vt:lpstr> Rodina umožňuje kontakt dítěte se  světem. </vt:lpstr>
      <vt:lpstr>Učíme děti, jak  se mít navzájem rádi. Rodina je náš vzor pro život.</vt:lpstr>
      <vt:lpstr> Rodiče mají práva a povinnosti - rodičovská odpovědnost. </vt:lpstr>
      <vt:lpstr>Rodiče jsou povinní chránit své děti </vt:lpstr>
      <vt:lpstr>Na výchově a vzdělávání dětí se podílí stát - školy</vt:lpstr>
      <vt:lpstr>Škola i rodiče chrání dítě před šikanou a špatnými vlivy kamarádů</vt:lpstr>
      <vt:lpstr>Práva dítěte  jsou dána právním dokumentem:</vt:lpstr>
      <vt:lpstr> Právo na rodinu a péči obou rodičů </vt:lpstr>
      <vt:lpstr>Problémy v rodině</vt:lpstr>
      <vt:lpstr>Učíme se spolu vycházet – ustoupit, odpouštět si.</vt:lpstr>
      <vt:lpstr>Morální povinnost</vt:lpstr>
      <vt:lpstr>ZAMYŠLENÍ    Moje rodina</vt:lpstr>
      <vt:lpstr>ZAMYŠLENÍ    Moje rodina</vt:lpstr>
      <vt:lpstr> Sociální politika státu </vt:lpstr>
      <vt:lpstr>Pomoc těhotným ženám</vt:lpstr>
      <vt:lpstr> Pomoc rodinám s dětmi </vt:lpstr>
      <vt:lpstr> Sociální dávky – Porodné </vt:lpstr>
      <vt:lpstr>Jak je to s nárokem na      porodné? </vt:lpstr>
      <vt:lpstr>2014    Nárok na porodné má tedy běžná dvoučlenná rodina,  pokud čisté příjmy obou manželů nepřesáhly částku  18 504 Kč.</vt:lpstr>
      <vt:lpstr> Sociální dávky - Přídavky na dítě  </vt:lpstr>
      <vt:lpstr> Přídavek na dítě – pozor! </vt:lpstr>
      <vt:lpstr>Sociální dávky jsou podmíněny řádnou výchovou dětí, mezi kterou patří i jejich školní docházka.  </vt:lpstr>
      <vt:lpstr> Sociální dávky - Rodičovský příspěvek </vt:lpstr>
      <vt:lpstr>  Rodičovský příspěvek je sociální dávka, kterou je možné pobírat pouze pro nejmladší dítě v rodině a maximálně do jeho 4 let.   </vt:lpstr>
      <vt:lpstr>Sociální dávky - Hmotná nouze, příspěvek na živobytí</vt:lpstr>
      <vt:lpstr>Sociální dávky -  Příspěvek na bydlení </vt:lpstr>
      <vt:lpstr> Příspěvek na úhradu potřeb dítěte.  </vt:lpstr>
      <vt:lpstr> Sociální dávky - dávky pěstounské péče </vt:lpstr>
      <vt:lpstr>Snímek 36</vt:lpstr>
      <vt:lpstr> Sociální dávky – pohřebné 2014 </vt:lpstr>
      <vt:lpstr>A:  OTÁZKY</vt:lpstr>
      <vt:lpstr>  B:   OTÁZKY: </vt:lpstr>
      <vt:lpstr>Zdroje a adresy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Občanská nauka</dc:title>
  <dc:creator>Windows User</dc:creator>
  <cp:lastModifiedBy>Dum</cp:lastModifiedBy>
  <cp:revision>100</cp:revision>
  <dcterms:created xsi:type="dcterms:W3CDTF">2013-11-06T10:40:35Z</dcterms:created>
  <dcterms:modified xsi:type="dcterms:W3CDTF">2014-02-10T07:31:11Z</dcterms:modified>
</cp:coreProperties>
</file>