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68" r:id="rId4"/>
    <p:sldId id="267" r:id="rId5"/>
    <p:sldId id="269" r:id="rId6"/>
    <p:sldId id="257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D5540B-73C9-4BFF-9F80-86FEFF22C3EA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F313F3-897F-4765-ADD4-AFBB17391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81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CC33"/>
            </a:gs>
            <a:gs pos="99000">
              <a:schemeClr val="bg1">
                <a:tint val="100000"/>
                <a:shade val="90000"/>
                <a:alpha val="100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lue_Linckia_Starfish.JPG" TargetMode="External"/><Relationship Id="rId3" Type="http://schemas.openxmlformats.org/officeDocument/2006/relationships/hyperlink" Target="http://cs.wikipedia.org/wiki/Soubor:Hydra_oligactis.jpg" TargetMode="External"/><Relationship Id="rId7" Type="http://schemas.openxmlformats.org/officeDocument/2006/relationships/hyperlink" Target="http://cs.wikipedia.org/wiki/Soubor:Hrb%C3%A1%C4%8Dkovy_t%C5%AFn%C4%9B_-_%C4%8Cern%C3%A1.jpg" TargetMode="External"/><Relationship Id="rId2" Type="http://schemas.openxmlformats.org/officeDocument/2006/relationships/hyperlink" Target="http://cs.wikipedia.org/wiki/Soubor:Jellyfish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achyphyllia_Prague_2011_1.jpg" TargetMode="External"/><Relationship Id="rId5" Type="http://schemas.openxmlformats.org/officeDocument/2006/relationships/hyperlink" Target="http://cs.wikipedia.org/wiki/Soubor:Haeckel_Actiniae.jpg" TargetMode="External"/><Relationship Id="rId4" Type="http://schemas.openxmlformats.org/officeDocument/2006/relationships/hyperlink" Target="http://cs.wikipedia.org/wiki/Soubor:Hydra_viridis.jpg" TargetMode="External"/><Relationship Id="rId9" Type="http://schemas.openxmlformats.org/officeDocument/2006/relationships/hyperlink" Target="http://cs.wikipedia.org/wiki/Soubor:Metridium_senile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CC33"/>
            </a:gs>
            <a:gs pos="100000">
              <a:schemeClr val="bg1">
                <a:tint val="100000"/>
                <a:shade val="90000"/>
                <a:alpha val="100000"/>
                <a:lumMod val="21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ZŠ Brána Nová Paka</a:t>
            </a:r>
          </a:p>
          <a:p>
            <a:r>
              <a:rPr lang="cs-CZ" sz="2800" dirty="0" smtClean="0"/>
              <a:t>Přírodopis, 6. – 9. tř.</a:t>
            </a:r>
          </a:p>
          <a:p>
            <a:r>
              <a:rPr lang="cs-CZ" sz="2800" dirty="0" smtClean="0"/>
              <a:t>Autor: Ing. Michal Koťátko</a:t>
            </a:r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1500" dirty="0" smtClean="0"/>
              <a:t>Žahavci</a:t>
            </a:r>
            <a:endParaRPr lang="cs-CZ" sz="11500" dirty="0"/>
          </a:p>
        </p:txBody>
      </p:sp>
    </p:spTree>
    <p:extLst>
      <p:ext uri="{BB962C8B-B14F-4D97-AF65-F5344CB8AC3E}">
        <p14:creationId xmlns:p14="http://schemas.microsoft.com/office/powerpoint/2010/main" val="150038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671551"/>
              </p:ext>
            </p:extLst>
          </p:nvPr>
        </p:nvGraphicFramePr>
        <p:xfrm>
          <a:off x="900113" y="1628775"/>
          <a:ext cx="7569200" cy="4007565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Žahavci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9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VY_32_INOVACE_5_11_Bi_II_Žahavci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14. 1. 2014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Žahavci – hlavní znaky, charakteristika a zástupci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466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12776"/>
            <a:ext cx="9144000" cy="424847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600" b="1" dirty="0" smtClean="0"/>
              <a:t>Na dalším obrázku jsou různí žahavci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dirty="0" smtClean="0"/>
              <a:t>co mají společného?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Jaké je jejich přirozené prostředí?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Od čeho asi vznikl název této skupiny?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49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499"/>
            <a:ext cx="2429884" cy="182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731" y="1482705"/>
            <a:ext cx="2936419" cy="2058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815" y="3250902"/>
            <a:ext cx="2205033" cy="2646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71500"/>
            <a:ext cx="2555638" cy="3644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400" y="3541306"/>
            <a:ext cx="3063833" cy="2251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830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472777"/>
            <a:ext cx="8147248" cy="31803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Všechny mají chapadla</a:t>
            </a:r>
          </a:p>
          <a:p>
            <a:r>
              <a:rPr lang="cs-CZ" sz="3200" dirty="0" smtClean="0"/>
              <a:t>Jejich přirozené prostředí je VODA, žijí hlavně v mořích, ale i ve sladkých vodách</a:t>
            </a:r>
          </a:p>
          <a:p>
            <a:r>
              <a:rPr lang="cs-CZ" sz="3200" dirty="0" smtClean="0"/>
              <a:t>Název ŽAHAVCI vznikl podle žahavých chapadel, jimiž si chytají svou kořist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0449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5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769938"/>
            <a:ext cx="7877175" cy="5322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472777"/>
            <a:ext cx="8147248" cy="31803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Mají společná chapadla</a:t>
            </a:r>
          </a:p>
          <a:p>
            <a:r>
              <a:rPr lang="cs-CZ" sz="3200" dirty="0" smtClean="0"/>
              <a:t>Jejich přirozené prostředí je VODA, žijí hlavně v mořích, ale i ve sladkých vodách</a:t>
            </a:r>
          </a:p>
          <a:p>
            <a:r>
              <a:rPr lang="cs-CZ" sz="3200" dirty="0" smtClean="0"/>
              <a:t>Název ŽAHAVCI vznikl podle žahavých chapadel, jimiž si chytají svou kořist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3324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Žahavci - Zástupci: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39890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Nezmar hnědý</a:t>
            </a:r>
          </a:p>
          <a:p>
            <a:r>
              <a:rPr lang="cs-CZ" sz="3600" dirty="0" smtClean="0"/>
              <a:t>Žije přisedle na vodních rostlinách ve sladkých vodách</a:t>
            </a:r>
          </a:p>
          <a:p>
            <a:pPr marL="0" indent="0">
              <a:buNone/>
            </a:pPr>
            <a:r>
              <a:rPr lang="cs-CZ" sz="3600" dirty="0" smtClean="0"/>
              <a:t>(pomalu tekoucích vodách a tůních)</a:t>
            </a:r>
          </a:p>
          <a:p>
            <a:r>
              <a:rPr lang="cs-CZ" sz="3600" dirty="0" smtClean="0"/>
              <a:t>K podkladu je přichycen pomocí nožního terče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648"/>
            <a:ext cx="2938463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020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712968" cy="1143000"/>
          </a:xfrm>
        </p:spPr>
        <p:txBody>
          <a:bodyPr/>
          <a:lstStyle/>
          <a:p>
            <a:r>
              <a:rPr lang="cs-CZ" dirty="0" smtClean="0"/>
              <a:t>Vodní tůň – místo výskytu </a:t>
            </a:r>
            <a:r>
              <a:rPr lang="cs-CZ" dirty="0" err="1" smtClean="0"/>
              <a:t>nezmara</a:t>
            </a:r>
            <a:r>
              <a:rPr lang="cs-CZ" dirty="0" smtClean="0"/>
              <a:t> hnědého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58989"/>
            <a:ext cx="6917089" cy="4608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696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Nezmar – zajímavosti: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Snadno nahrazuje ztracené části těla – REGENERACE</a:t>
            </a:r>
          </a:p>
          <a:p>
            <a:r>
              <a:rPr lang="cs-CZ" sz="2800" dirty="0" smtClean="0"/>
              <a:t>Rozmnožuje se:</a:t>
            </a:r>
          </a:p>
          <a:p>
            <a:pPr lvl="1"/>
            <a:r>
              <a:rPr lang="cs-CZ" sz="2800" dirty="0" smtClean="0"/>
              <a:t>Nepohlavně – pučením</a:t>
            </a:r>
          </a:p>
          <a:p>
            <a:pPr lvl="1"/>
            <a:r>
              <a:rPr lang="cs-CZ" sz="2800" dirty="0" smtClean="0"/>
              <a:t>Pohlavně – je hermafrodit – obojetník</a:t>
            </a:r>
          </a:p>
          <a:p>
            <a:r>
              <a:rPr lang="cs-CZ" sz="2800" dirty="0" smtClean="0"/>
              <a:t>Kořist chytá tak, že jí omráčí pomocí chapadel.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714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– zkus odpovědět na základě toho, co už víš: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nezmar i ostatní žahavci získávají svou potravu?</a:t>
            </a:r>
          </a:p>
          <a:p>
            <a:r>
              <a:rPr lang="cs-CZ" sz="3200" dirty="0" smtClean="0"/>
              <a:t>Odkud má asi nezmar své jméno?</a:t>
            </a:r>
          </a:p>
          <a:p>
            <a:pPr marL="0" indent="0">
              <a:buNone/>
            </a:pP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86070"/>
            <a:ext cx="3370511" cy="2363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79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Nezmar i ostatní žahavci získávají svou potravu pomocí </a:t>
            </a:r>
            <a:r>
              <a:rPr lang="cs-CZ" sz="4400" b="1" dirty="0" smtClean="0"/>
              <a:t>žahavých chapadel</a:t>
            </a:r>
          </a:p>
          <a:p>
            <a:r>
              <a:rPr lang="cs-CZ" sz="4400" dirty="0" smtClean="0"/>
              <a:t>Své jméno odvozuje od své schopnosti </a:t>
            </a:r>
            <a:r>
              <a:rPr lang="cs-CZ" sz="4400" b="1" dirty="0" smtClean="0"/>
              <a:t>regenerace</a:t>
            </a:r>
            <a:r>
              <a:rPr lang="cs-CZ" sz="4400" dirty="0" smtClean="0"/>
              <a:t> = nelze ho „zmařit“, je to „nezmar“</a:t>
            </a:r>
          </a:p>
        </p:txBody>
      </p:sp>
    </p:spTree>
    <p:extLst>
      <p:ext uri="{BB962C8B-B14F-4D97-AF65-F5344CB8AC3E}">
        <p14:creationId xmlns:p14="http://schemas.microsoft.com/office/powerpoint/2010/main" val="428019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žahavci: medúzy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4466456" cy="5069160"/>
          </a:xfrm>
        </p:spPr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Žijí hlavně v mořích</a:t>
            </a:r>
          </a:p>
          <a:p>
            <a:r>
              <a:rPr lang="cs-CZ" sz="3600" dirty="0" smtClean="0"/>
              <a:t>Některé mohou být pro člověka smrtelně nebezpečné</a:t>
            </a:r>
          </a:p>
          <a:p>
            <a:pPr marL="0" indent="0">
              <a:buNone/>
            </a:pPr>
            <a:r>
              <a:rPr lang="cs-CZ" sz="3600" dirty="0" smtClean="0"/>
              <a:t>ÚKOLY:</a:t>
            </a:r>
          </a:p>
          <a:p>
            <a:r>
              <a:rPr lang="cs-CZ" sz="3600" dirty="0" smtClean="0"/>
              <a:t>Najdi na internetu, jak se jmenuje živočich, který žije u nás a podobá se medúze</a:t>
            </a:r>
          </a:p>
          <a:p>
            <a:r>
              <a:rPr lang="cs-CZ" sz="3600" dirty="0" smtClean="0"/>
              <a:t>Jak se jmenuje medúza, která je člověku smrtelně nebezpečná? Kde žije?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806" y="1844824"/>
            <a:ext cx="4096345" cy="3069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567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r>
              <a:rPr lang="cs-CZ" dirty="0" smtClean="0"/>
              <a:t>Další žahavci: Koráli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412776"/>
            <a:ext cx="4322440" cy="43022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SAMOSTATNÁ PRÁCE:</a:t>
            </a:r>
          </a:p>
          <a:p>
            <a:pPr marL="0" indent="0">
              <a:buNone/>
            </a:pPr>
            <a:r>
              <a:rPr lang="cs-CZ" sz="4400" dirty="0" smtClean="0"/>
              <a:t>Pomocí internetu zjisti následující informace o korálech: </a:t>
            </a:r>
          </a:p>
          <a:p>
            <a:r>
              <a:rPr lang="cs-CZ" sz="4400" dirty="0" smtClean="0"/>
              <a:t>Kde se vyskytují?</a:t>
            </a:r>
          </a:p>
          <a:p>
            <a:r>
              <a:rPr lang="cs-CZ" sz="4400" dirty="0" smtClean="0"/>
              <a:t>Jak vznikají korálové útesy?</a:t>
            </a:r>
          </a:p>
          <a:p>
            <a:r>
              <a:rPr lang="cs-CZ" sz="4400" dirty="0" smtClean="0"/>
              <a:t>K čemu se využívají?</a:t>
            </a:r>
          </a:p>
          <a:p>
            <a:r>
              <a:rPr lang="cs-CZ" sz="4400" dirty="0" smtClean="0"/>
              <a:t>Čím jsou ohroženi?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942" y="980728"/>
            <a:ext cx="351039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676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žahavci: Sasanky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340768"/>
            <a:ext cx="3674368" cy="4824536"/>
          </a:xfrm>
        </p:spPr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Mají podobnou stavbu těla, jako koráli.</a:t>
            </a:r>
          </a:p>
          <a:p>
            <a:pPr marL="0" indent="0">
              <a:buNone/>
            </a:pPr>
            <a:r>
              <a:rPr lang="cs-CZ" sz="3600" dirty="0" smtClean="0"/>
              <a:t>Úkol: Najdi v učebnici, čím se od korálů liší!</a:t>
            </a:r>
          </a:p>
          <a:p>
            <a:r>
              <a:rPr lang="cs-CZ" sz="3600" dirty="0" smtClean="0"/>
              <a:t>Žijí na mořském dně</a:t>
            </a:r>
          </a:p>
          <a:p>
            <a:r>
              <a:rPr lang="cs-CZ" sz="3600" dirty="0" smtClean="0"/>
              <a:t>Odkud asi mají své jméno?</a:t>
            </a:r>
          </a:p>
          <a:p>
            <a:r>
              <a:rPr lang="cs-CZ" sz="3600" dirty="0" smtClean="0"/>
              <a:t>Znáš mořského živočicha, jehož ulity sasanka využívá?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08720"/>
            <a:ext cx="3366169" cy="4805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36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Sasanka Karafiátová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4034408" cy="4114800"/>
          </a:xfrm>
        </p:spPr>
        <p:txBody>
          <a:bodyPr>
            <a:noAutofit/>
          </a:bodyPr>
          <a:lstStyle/>
          <a:p>
            <a:r>
              <a:rPr lang="cs-CZ" sz="3200" dirty="0" smtClean="0"/>
              <a:t>Vyskytuje se v severních oblastech Tichého a Atlantického oceánu ve skalních oblastech</a:t>
            </a:r>
          </a:p>
          <a:p>
            <a:r>
              <a:rPr lang="cs-CZ" sz="3200" dirty="0" smtClean="0"/>
              <a:t>Může mít mnoho různých barev a odstínů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4135933" cy="3606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345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7924800" cy="4114800"/>
          </a:xfrm>
        </p:spPr>
        <p:txBody>
          <a:bodyPr>
            <a:no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cs.wikipedia.org/wiki/Soubor:Jellyfish2.jpg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cs.wikipedia.org/wiki/Soubor:Hydra_oligactis.jpg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cs.wikipedia.org/wiki/Soubor:Hydra_viridis.jpg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cs.wikipedia.org/wiki/Soubor:Haeckel_Actiniae.jpg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cs.wikipedia.org/wiki/Soubor:Trachyphyllia_Prague_2011_1.jpg</a:t>
            </a:r>
            <a:endParaRPr lang="cs-CZ" sz="2400" dirty="0" smtClean="0"/>
          </a:p>
          <a:p>
            <a:r>
              <a:rPr lang="cs-CZ" sz="2400" dirty="0">
                <a:hlinkClick r:id="rId7"/>
              </a:rPr>
              <a:t>http://cs.wikipedia.org/wiki/Soubor:Hrb%C3%A1%C4%8Dkovy_t%C5%AFn%C4%9B_-_%</a:t>
            </a:r>
            <a:r>
              <a:rPr lang="cs-CZ" sz="2400" dirty="0" smtClean="0">
                <a:hlinkClick r:id="rId7"/>
              </a:rPr>
              <a:t>C4%8Cern%C3%A1.jpg</a:t>
            </a:r>
            <a:endParaRPr lang="cs-CZ" sz="2400" dirty="0" smtClean="0"/>
          </a:p>
          <a:p>
            <a:r>
              <a:rPr lang="cs-CZ" sz="2400" dirty="0">
                <a:hlinkClick r:id="rId8"/>
              </a:rPr>
              <a:t>http://</a:t>
            </a:r>
            <a:r>
              <a:rPr lang="cs-CZ" sz="2400" dirty="0" smtClean="0">
                <a:hlinkClick r:id="rId8"/>
              </a:rPr>
              <a:t>cs.wikipedia.org/wiki/Soubor:Blue_Linckia_Starfish.JPG</a:t>
            </a:r>
            <a:endParaRPr lang="cs-CZ" sz="2400" dirty="0" smtClean="0"/>
          </a:p>
          <a:p>
            <a:r>
              <a:rPr lang="cs-CZ" sz="2400" dirty="0">
                <a:hlinkClick r:id="rId9"/>
              </a:rPr>
              <a:t>http://cs.wikipedia.org/wiki/Soubor:Metridium_senile_1.jpg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199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223</TotalTime>
  <Words>459</Words>
  <Application>Microsoft Office PowerPoint</Application>
  <PresentationFormat>Předvádění na obrazovce (4:3)</PresentationFormat>
  <Paragraphs>85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Horizont</vt:lpstr>
      <vt:lpstr>Žahavci</vt:lpstr>
      <vt:lpstr>Prezentace aplikace PowerPoint</vt:lpstr>
      <vt:lpstr>Na dalším obrázku jsou různí žahavci  co mají společného?   Jaké je jejich přirozené prostředí?  Od čeho asi vznikl název této skupiny? </vt:lpstr>
      <vt:lpstr>Prezentace aplikace PowerPoint</vt:lpstr>
      <vt:lpstr>Odpověď:</vt:lpstr>
      <vt:lpstr>Odpověď:</vt:lpstr>
      <vt:lpstr>Žahavci - Zástupci:</vt:lpstr>
      <vt:lpstr>Vodní tůň – místo výskytu nezmara hnědého</vt:lpstr>
      <vt:lpstr>Nezmar – zajímavosti:</vt:lpstr>
      <vt:lpstr>Otázky – zkus odpovědět na základě toho, co už víš:</vt:lpstr>
      <vt:lpstr>Odpověď:</vt:lpstr>
      <vt:lpstr>Další žahavci: medúzy</vt:lpstr>
      <vt:lpstr>Další žahavci: Koráli</vt:lpstr>
      <vt:lpstr>Další žahavci: Sasanky</vt:lpstr>
      <vt:lpstr>Sasanka Karafiátová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Sinice</dc:title>
  <dc:creator>Michal</dc:creator>
  <cp:lastModifiedBy>Michal</cp:lastModifiedBy>
  <cp:revision>24</cp:revision>
  <dcterms:created xsi:type="dcterms:W3CDTF">2013-11-26T13:40:48Z</dcterms:created>
  <dcterms:modified xsi:type="dcterms:W3CDTF">2014-01-29T13:29:07Z</dcterms:modified>
</cp:coreProperties>
</file>