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58" r:id="rId3"/>
    <p:sldId id="257" r:id="rId4"/>
    <p:sldId id="259" r:id="rId5"/>
    <p:sldId id="263" r:id="rId6"/>
    <p:sldId id="262" r:id="rId7"/>
    <p:sldId id="264" r:id="rId8"/>
    <p:sldId id="265" r:id="rId9"/>
    <p:sldId id="266" r:id="rId10"/>
    <p:sldId id="260" r:id="rId11"/>
    <p:sldId id="267" r:id="rId12"/>
    <p:sldId id="268" r:id="rId13"/>
    <p:sldId id="269" r:id="rId14"/>
    <p:sldId id="270" r:id="rId15"/>
    <p:sldId id="271" r:id="rId16"/>
    <p:sldId id="273" r:id="rId17"/>
    <p:sldId id="274" r:id="rId18"/>
    <p:sldId id="261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5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55F9D4-B8A7-41C8-B664-15B7F9989294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FFE6BE-DE4E-45F3-A2C8-52B2B12313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22705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04609DDB-B1C7-47D1-B240-E9C9986D1954}" type="slidenum">
              <a:rPr lang="cs-CZ">
                <a:solidFill>
                  <a:prstClr val="black"/>
                </a:solidFill>
              </a:rPr>
              <a:pPr>
                <a:defRPr/>
              </a:pPr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AE2E-7F28-412E-AAF5-1355DA07984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668DC-A165-416F-8D5C-A0AE9D9DD3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43611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AE2E-7F28-412E-AAF5-1355DA07984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668DC-A165-416F-8D5C-A0AE9D9DD3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53042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AE2E-7F28-412E-AAF5-1355DA07984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668DC-A165-416F-8D5C-A0AE9D9DD3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83649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AE2E-7F28-412E-AAF5-1355DA07984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668DC-A165-416F-8D5C-A0AE9D9DD3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41000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AE2E-7F28-412E-AAF5-1355DA07984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668DC-A165-416F-8D5C-A0AE9D9DD3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12296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AE2E-7F28-412E-AAF5-1355DA07984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668DC-A165-416F-8D5C-A0AE9D9DD3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67803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AE2E-7F28-412E-AAF5-1355DA07984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668DC-A165-416F-8D5C-A0AE9D9DD3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04583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AE2E-7F28-412E-AAF5-1355DA07984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668DC-A165-416F-8D5C-A0AE9D9DD3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79075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AE2E-7F28-412E-AAF5-1355DA07984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668DC-A165-416F-8D5C-A0AE9D9DD3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49529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AE2E-7F28-412E-AAF5-1355DA07984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668DC-A165-416F-8D5C-A0AE9D9DD3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73787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AE2E-7F28-412E-AAF5-1355DA07984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5668DC-A165-416F-8D5C-A0AE9D9DD3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95597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18AE2E-7F28-412E-AAF5-1355DA07984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5668DC-A165-416F-8D5C-A0AE9D9DD3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2943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upload.wikimedia.org/wikipedia/commons/5/58/Snail_diagram_cs.sv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gi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Spitzschlammschnecke.jpg" TargetMode="External"/><Relationship Id="rId3" Type="http://schemas.openxmlformats.org/officeDocument/2006/relationships/hyperlink" Target="http://commons.wikimedia.org/wiki/File:Sepia_officinalis_(aquarium).jpg" TargetMode="External"/><Relationship Id="rId7" Type="http://schemas.openxmlformats.org/officeDocument/2006/relationships/hyperlink" Target="http://commons.wikimedia.org/wiki/File:Arion_lusitanicus.jpg" TargetMode="External"/><Relationship Id="rId2" Type="http://schemas.openxmlformats.org/officeDocument/2006/relationships/hyperlink" Target="http://commons.wikimedia.org/wiki/File:Coque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Snail-WA_edit02.jpg" TargetMode="External"/><Relationship Id="rId5" Type="http://schemas.openxmlformats.org/officeDocument/2006/relationships/hyperlink" Target="http://commons.wikimedia.org/wiki/File:Snail_diagram_cs.svg" TargetMode="External"/><Relationship Id="rId10" Type="http://schemas.openxmlformats.org/officeDocument/2006/relationships/hyperlink" Target="http://commons.wikimedia.org/wiki/File:Bolinus_brandaris_01.jpg" TargetMode="External"/><Relationship Id="rId4" Type="http://schemas.openxmlformats.org/officeDocument/2006/relationships/hyperlink" Target="http://commons.wikimedia.org/wiki/File:Helix_pomatia_(Dourbes).jpg" TargetMode="External"/><Relationship Id="rId9" Type="http://schemas.openxmlformats.org/officeDocument/2006/relationships/hyperlink" Target="http://commons.wikimedia.org/wiki/File:Posthornschnecke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Měkkýši, část I., Plži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ZŠ Brána Nová Paka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Přírodopis, 6. – 9. tř.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Autor: Ing. Michal Koťátko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6756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94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2264119"/>
              </p:ext>
            </p:extLst>
          </p:nvPr>
        </p:nvGraphicFramePr>
        <p:xfrm>
          <a:off x="900113" y="1628775"/>
          <a:ext cx="7569200" cy="4007565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 Inovace a zkvalitnění výuky prostřednictvím ICT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Ing. Michal Koťátko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Biologie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Měkkýši – část I. - Plži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9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6. – 9.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VY_32_INOVACE_5_YY_Bi_II_Měkkýši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– část I. - Plži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28. 1. 2014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Měkkýši – hlavní znaky, charakteristika a zástupci první ze tří skupin: Plžů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88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72840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Měkkýši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Mají měkké tělo</a:t>
            </a:r>
          </a:p>
          <a:p>
            <a:r>
              <a:rPr lang="cs-CZ" dirty="0" smtClean="0"/>
              <a:t>Většina proto má ochrannou schránku</a:t>
            </a:r>
          </a:p>
          <a:p>
            <a:r>
              <a:rPr lang="cs-CZ" dirty="0" smtClean="0"/>
              <a:t>Otázka: S jakými druhy měkkýšů jsi se setkal? (Jistě si na nějaké vzpomeneš…)</a:t>
            </a:r>
          </a:p>
          <a:p>
            <a:r>
              <a:rPr lang="cs-CZ" dirty="0" smtClean="0"/>
              <a:t>Otázka: Jaký prvek převažuje ve schránce měkkýšů? Zkus tipnout na základě toho, co už víš…</a:t>
            </a:r>
          </a:p>
          <a:p>
            <a:r>
              <a:rPr lang="cs-CZ" dirty="0" smtClean="0"/>
              <a:t>Odpověď: jedná se o </a:t>
            </a:r>
            <a:r>
              <a:rPr lang="cs-CZ" b="1" dirty="0" smtClean="0"/>
              <a:t>vápník (Ca)</a:t>
            </a:r>
            <a:endParaRPr lang="cs-CZ" dirty="0" smtClean="0"/>
          </a:p>
          <a:p>
            <a:r>
              <a:rPr lang="cs-CZ" dirty="0" smtClean="0"/>
              <a:t>Někteří měkkýši – na vnitřní straně schránky – vrstva perleti (dříve – výroba ozdob)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9018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měkkýšů: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Plži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Mlži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Hlavonožci</a:t>
            </a:r>
          </a:p>
          <a:p>
            <a:pPr marL="0" indent="0">
              <a:buNone/>
            </a:pPr>
            <a:r>
              <a:rPr lang="cs-CZ" i="1" dirty="0" smtClean="0"/>
              <a:t>Přiřaď obrázky níže k jednotlivým skupinám: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342214"/>
            <a:ext cx="1225023" cy="16333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405221"/>
            <a:ext cx="2009800" cy="1507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216200"/>
            <a:ext cx="2513856" cy="1885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95012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měkkýšů: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Plži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Mlži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Hlavonožci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342214"/>
            <a:ext cx="1225023" cy="16333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405221"/>
            <a:ext cx="2009800" cy="1507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216200"/>
            <a:ext cx="2513856" cy="1885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2458557" y="1987097"/>
            <a:ext cx="5137779" cy="2089975"/>
          </a:xfrm>
          <a:prstGeom prst="straightConnector1">
            <a:avLst/>
          </a:prstGeom>
          <a:ln w="11112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458557" y="2474412"/>
            <a:ext cx="1969427" cy="1741788"/>
          </a:xfrm>
          <a:prstGeom prst="straightConnector1">
            <a:avLst/>
          </a:prstGeom>
          <a:ln w="11112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1475656" y="3345306"/>
            <a:ext cx="0" cy="870894"/>
          </a:xfrm>
          <a:prstGeom prst="straightConnector1">
            <a:avLst/>
          </a:prstGeom>
          <a:ln w="11112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5421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7300" dirty="0" smtClean="0"/>
              <a:t>Plži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Nejpočetnější skupina měkkýšů</a:t>
            </a:r>
          </a:p>
          <a:p>
            <a:r>
              <a:rPr lang="cs-CZ" dirty="0" smtClean="0"/>
              <a:t>Výskyt: moře, sladká voda i souš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2050" name="Picture 2" descr="C:\Users\Michal\AppData\Local\Microsoft\Windows\Temporary Internet Files\Content.IE5\8UQXUXJT\MM90028357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57996"/>
            <a:ext cx="2016224" cy="1055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2728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Hlemýžď zahradní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Tělo kryté ulitou</a:t>
            </a:r>
          </a:p>
          <a:p>
            <a:r>
              <a:rPr lang="cs-CZ" dirty="0" smtClean="0"/>
              <a:t>Ulita chrání </a:t>
            </a:r>
            <a:r>
              <a:rPr lang="cs-CZ" b="1" dirty="0" smtClean="0"/>
              <a:t>útrobní vak</a:t>
            </a:r>
            <a:r>
              <a:rPr lang="cs-CZ" dirty="0" smtClean="0"/>
              <a:t> (vnitřní orgány)</a:t>
            </a:r>
          </a:p>
          <a:p>
            <a:r>
              <a:rPr lang="cs-CZ" dirty="0" smtClean="0"/>
              <a:t>Další části: </a:t>
            </a:r>
            <a:r>
              <a:rPr lang="cs-CZ" b="1" dirty="0" smtClean="0"/>
              <a:t>hlava</a:t>
            </a:r>
            <a:r>
              <a:rPr lang="cs-CZ" dirty="0" smtClean="0"/>
              <a:t> a </a:t>
            </a:r>
            <a:r>
              <a:rPr lang="cs-CZ" b="1" dirty="0" smtClean="0"/>
              <a:t>svalnatá noha</a:t>
            </a:r>
            <a:endParaRPr lang="cs-CZ" dirty="0" smtClean="0"/>
          </a:p>
          <a:p>
            <a:r>
              <a:rPr lang="cs-CZ" dirty="0" smtClean="0"/>
              <a:t>Na hlavě 2 páry tykadel:</a:t>
            </a:r>
          </a:p>
          <a:p>
            <a:pPr lvl="1"/>
            <a:r>
              <a:rPr lang="cs-CZ" dirty="0" smtClean="0"/>
              <a:t>Kratší: čich a hmat</a:t>
            </a:r>
          </a:p>
          <a:p>
            <a:pPr lvl="1"/>
            <a:r>
              <a:rPr lang="cs-CZ" dirty="0" smtClean="0"/>
              <a:t>Delší: oči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893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Hlemýžď zahradní - anatomie</a:t>
            </a:r>
            <a:endParaRPr lang="cs-CZ" dirty="0"/>
          </a:p>
        </p:txBody>
      </p:sp>
      <p:pic>
        <p:nvPicPr>
          <p:cNvPr id="3076" name="Picture 4" descr="File:Snail diagram cs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7" y="1916832"/>
            <a:ext cx="7153275" cy="3524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14506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Hlemýžď zahradní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Výskyt:</a:t>
            </a:r>
          </a:p>
          <a:p>
            <a:pPr lvl="1"/>
            <a:r>
              <a:rPr lang="cs-CZ" dirty="0" smtClean="0"/>
              <a:t>Vlhké prostředí, zahrady, okraje lesů, tráva, křoviny, břehy potoků…</a:t>
            </a:r>
          </a:p>
          <a:p>
            <a:r>
              <a:rPr lang="cs-CZ" dirty="0" smtClean="0"/>
              <a:t>Výživa:</a:t>
            </a:r>
          </a:p>
          <a:p>
            <a:pPr lvl="1"/>
            <a:r>
              <a:rPr lang="cs-CZ" dirty="0" smtClean="0"/>
              <a:t>Listy rostlin, strouhá je pomocí jazýčku (radula) – „struhadlo“</a:t>
            </a:r>
          </a:p>
          <a:p>
            <a:r>
              <a:rPr lang="cs-CZ" dirty="0" smtClean="0"/>
              <a:t>Rozmnožování:</a:t>
            </a:r>
          </a:p>
          <a:p>
            <a:pPr lvl="1"/>
            <a:r>
              <a:rPr lang="cs-CZ" dirty="0" smtClean="0"/>
              <a:t>Hermafrodit, oplozená vajíčka klade do půdy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44480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Páskovka keřová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360084"/>
            <a:ext cx="3918887" cy="50920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06984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Plzák černý a plzák španělský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84784"/>
            <a:ext cx="3816424" cy="28623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937381"/>
            <a:ext cx="3810000" cy="2166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711524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Plovatka bahenní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412776"/>
            <a:ext cx="6336703" cy="4752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518487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Okružák ploský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844824"/>
            <a:ext cx="3937620" cy="39376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569624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Ostranka jaderská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8758" y="1326012"/>
            <a:ext cx="7183642" cy="5127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895487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Poznávačka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7900" y="1340768"/>
            <a:ext cx="2185322" cy="15588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5322" y="1470100"/>
            <a:ext cx="1908176" cy="1429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387476"/>
            <a:ext cx="1512168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7900" y="4221088"/>
            <a:ext cx="2382410" cy="13530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6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2502" y="3958737"/>
            <a:ext cx="2153816" cy="1615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1181" y="4059931"/>
            <a:ext cx="1165725" cy="1514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340164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Poznávačka - řešení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7900" y="1340768"/>
            <a:ext cx="2185322" cy="15588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5322" y="1470100"/>
            <a:ext cx="1908176" cy="1429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387476"/>
            <a:ext cx="1512168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7900" y="4221088"/>
            <a:ext cx="2382410" cy="13530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6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2502" y="3958737"/>
            <a:ext cx="2153816" cy="1615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1181" y="4059931"/>
            <a:ext cx="1165725" cy="1514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23250" y="3100318"/>
            <a:ext cx="21399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Ostranka jaderská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94057" y="5805264"/>
            <a:ext cx="21399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Páskovka keřová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65375" y="5805264"/>
            <a:ext cx="21399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Hlemýžď zahradní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99119" y="5805264"/>
            <a:ext cx="21399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Plzák španělský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418338" y="3188186"/>
            <a:ext cx="21399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Okružák ploský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65375" y="3096828"/>
            <a:ext cx="21399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Plzák černý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919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Samostatná práce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23446"/>
            <a:ext cx="8229600" cy="4002717"/>
          </a:xfrm>
        </p:spPr>
        <p:txBody>
          <a:bodyPr/>
          <a:lstStyle/>
          <a:p>
            <a:r>
              <a:rPr lang="cs-CZ" dirty="0" smtClean="0"/>
              <a:t>Ve skupinách zjistěte maximum informací o:</a:t>
            </a:r>
          </a:p>
          <a:p>
            <a:pPr marL="1600200" lvl="1" indent="-1143000">
              <a:buFont typeface="+mj-lt"/>
              <a:buAutoNum type="alphaUcPeriod"/>
            </a:pPr>
            <a:r>
              <a:rPr lang="cs-CZ" sz="6600" dirty="0" smtClean="0"/>
              <a:t>Využití plžů</a:t>
            </a:r>
          </a:p>
          <a:p>
            <a:pPr marL="1600200" lvl="1" indent="-1143000">
              <a:buFont typeface="+mj-lt"/>
              <a:buAutoNum type="alphaUcPeriod"/>
            </a:pPr>
            <a:r>
              <a:rPr lang="cs-CZ" sz="6600" dirty="0" smtClean="0"/>
              <a:t>Škodlivosti plžů</a:t>
            </a:r>
            <a:endParaRPr lang="cs-CZ" dirty="0" smtClean="0"/>
          </a:p>
          <a:p>
            <a:pPr lvl="1"/>
            <a:r>
              <a:rPr lang="cs-CZ" dirty="0" smtClean="0"/>
              <a:t>Zdroje informací: učebnice, internet</a:t>
            </a:r>
            <a:endParaRPr lang="cs-CZ" dirty="0"/>
          </a:p>
        </p:txBody>
      </p:sp>
      <p:pic>
        <p:nvPicPr>
          <p:cNvPr id="11266" name="Picture 2" descr="C:\Users\Michal\AppData\Local\Microsoft\Windows\Temporary Internet Files\Content.IE5\8UQXUXJT\MM91000109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0"/>
            <a:ext cx="1440160" cy="2123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822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>
                <a:hlinkClick r:id="rId2"/>
              </a:rPr>
              <a:t>http://commons.wikimedia.org/wiki/File:Coques.jpg</a:t>
            </a:r>
            <a:r>
              <a:rPr lang="cs-CZ" dirty="0" smtClean="0"/>
              <a:t> </a:t>
            </a:r>
          </a:p>
          <a:p>
            <a:r>
              <a:rPr lang="cs-CZ" dirty="0" smtClean="0">
                <a:hlinkClick r:id="rId3"/>
              </a:rPr>
              <a:t>http://commons.wikimedia.org/wiki/File:Sepia_officinalis_(aquarium).jpg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http://commons.wikimedia.org/wiki/File:Helix_pomatia_(Dourbes).jpg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http://commons.wikimedia.org/wiki/File:Snail_diagram_cs.svg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http://commons.wikimedia.org/wiki/File:Snail-WA_edit02.jpg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http://commons.wikimedia.org/wiki/File:Arion_lusitanicus.jpg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http://commons.wikimedia.org/wiki/File:Spitzschlammschnecke.jpg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http://commons.wikimedia.org/wiki/File:Posthornschnecke1.jpg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http://commons.wikimedia.org/wiki/File:Bolinus_brandaris_01.jpg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http://commons.wikimedia.org/wiki/File:Helix_pomatia_(Dourbes).jpg</a:t>
            </a:r>
            <a:endParaRPr lang="cs-CZ" dirty="0" smtClean="0"/>
          </a:p>
          <a:p>
            <a:r>
              <a:rPr lang="cs-CZ" dirty="0" smtClean="0"/>
              <a:t>Galerie Klipart MS Office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8034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390</Words>
  <Application>Microsoft Office PowerPoint</Application>
  <PresentationFormat>Předvádění na obrazovce (4:3)</PresentationFormat>
  <Paragraphs>98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Měkkýši, část I., Plži</vt:lpstr>
      <vt:lpstr>Prezentace aplikace PowerPoint</vt:lpstr>
      <vt:lpstr>Měkkýši</vt:lpstr>
      <vt:lpstr>Rozdělení měkkýšů:</vt:lpstr>
      <vt:lpstr>Rozdělení měkkýšů:</vt:lpstr>
      <vt:lpstr>Plži</vt:lpstr>
      <vt:lpstr>Hlemýžď zahradní</vt:lpstr>
      <vt:lpstr>Hlemýžď zahradní - anatomie</vt:lpstr>
      <vt:lpstr>Hlemýžď zahradní</vt:lpstr>
      <vt:lpstr>Páskovka keřová</vt:lpstr>
      <vt:lpstr>Plzák černý a plzák španělský</vt:lpstr>
      <vt:lpstr>Plovatka bahenní</vt:lpstr>
      <vt:lpstr>Okružák ploský</vt:lpstr>
      <vt:lpstr>Ostranka jaderská</vt:lpstr>
      <vt:lpstr>Poznávačka</vt:lpstr>
      <vt:lpstr>Poznávačka - řešení</vt:lpstr>
      <vt:lpstr>Samostatná práce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Měkkýši</dc:title>
  <dc:creator>Michal</dc:creator>
  <cp:lastModifiedBy>Michal</cp:lastModifiedBy>
  <cp:revision>14</cp:revision>
  <dcterms:created xsi:type="dcterms:W3CDTF">2014-01-28T12:30:11Z</dcterms:created>
  <dcterms:modified xsi:type="dcterms:W3CDTF">2014-01-29T13:40:21Z</dcterms:modified>
</cp:coreProperties>
</file>