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63" r:id="rId3"/>
    <p:sldId id="264" r:id="rId4"/>
    <p:sldId id="257" r:id="rId5"/>
    <p:sldId id="258" r:id="rId6"/>
    <p:sldId id="266" r:id="rId7"/>
    <p:sldId id="265" r:id="rId8"/>
    <p:sldId id="259" r:id="rId9"/>
    <p:sldId id="267" r:id="rId10"/>
    <p:sldId id="260" r:id="rId11"/>
    <p:sldId id="268" r:id="rId12"/>
    <p:sldId id="261" r:id="rId13"/>
    <p:sldId id="26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31" autoAdjust="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821CF9-B76A-4E24-B663-FD8A0C9C4157}" type="datetimeFigureOut">
              <a:rPr lang="cs-CZ" smtClean="0"/>
              <a:pPr/>
              <a:t>10.2.2014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7AC8E8-FA6C-4BAE-B181-784B9B988C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7414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7AC8E8-FA6C-4BAE-B181-784B9B988C05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A2666-52FE-4BB3-A431-B8CCA567F77C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4083D-1719-48F6-A8B0-59E415CC5135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07250-5B54-40D3-B2F6-A59F29A777BF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DD6EA-6BD2-4151-8BB2-5666DF87699C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0DB4D-8C7D-4E51-9036-54FE7A2AB124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10955-9264-468F-B207-29D12AA7B916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FD4F1-278D-4D2A-92C9-D6A6BF20EB19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3AB30-96F0-4D0E-9775-5B784BDDD8F4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3BF5A-3448-4862-98AC-EDC0F671C28B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E968A-D9BA-4AA8-81DB-2433B49AC5B7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F9208-A46E-4E83-A576-A44D95F5D5AF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3399FF"/>
            </a:gs>
            <a:gs pos="56000">
              <a:srgbClr val="00CCCC"/>
            </a:gs>
            <a:gs pos="47000">
              <a:srgbClr val="9999FF"/>
            </a:gs>
            <a:gs pos="95000">
              <a:srgbClr val="3333CC"/>
            </a:gs>
            <a:gs pos="81000">
              <a:srgbClr val="1170FF"/>
            </a:gs>
            <a:gs pos="100000">
              <a:srgbClr val="006699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CC1BB2-9787-492C-9ED0-1EEE26C6EDD4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Click="0" advTm="5000">
    <p:wipe dir="d"/>
  </p:transition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jpeg"/><Relationship Id="rId5" Type="http://schemas.openxmlformats.org/officeDocument/2006/relationships/image" Target="../media/image1.wmf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278092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>            Základní škola a Mateřská škola Dobrá Voda u Českých Budějovic,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Na Vyhlídce 6, 373 16 Dobrá Voda u Českých Budějovic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b="1" i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EU  PENÍZE  ŠKOLÁM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Zlepšení podmínek pro vzdělávání na základních školách Operačního programu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Vzdělávání pro konkurenceschopnost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2049" name="Object 1"/>
          <p:cNvGraphicFramePr>
            <a:graphicFrameLocks noChangeAspect="1"/>
          </p:cNvGraphicFramePr>
          <p:nvPr/>
        </p:nvGraphicFramePr>
        <p:xfrm>
          <a:off x="467544" y="1196752"/>
          <a:ext cx="749300" cy="544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4" name="Picture" r:id="rId4" imgW="1476756" imgH="1077468" progId="Word.Picture.8">
                  <p:embed/>
                </p:oleObj>
              </mc:Choice>
              <mc:Fallback>
                <p:oleObj name="Picture" r:id="rId4" imgW="1476756" imgH="1077468" progId="Word.Picture.8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1196752"/>
                        <a:ext cx="749300" cy="5445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" name="Picture 3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63688" y="2276872"/>
            <a:ext cx="5760720" cy="11903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4525963"/>
          </a:xfrm>
        </p:spPr>
        <p:txBody>
          <a:bodyPr>
            <a:noAutofit/>
          </a:bodyPr>
          <a:lstStyle/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Číslo a název klíčové aktivity: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     III/2 Inovace a zkvalitnění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výuky prostřednictvím ICT.</a:t>
            </a:r>
          </a:p>
          <a:p>
            <a:pPr marL="0" indent="0">
              <a:buNone/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Číslo DUM:	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VY_32_INOVACE_ČS.4.33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Jméno autora:	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Mgr. Olga Šafářová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Datum (období) vytvoření DUM:  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11. 9. 2013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	      4.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oblast: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Člověk a jeho svět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obor: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Vlastivěda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/>
          </a:p>
          <a:p>
            <a:endParaRPr lang="cs-CZ" sz="2000" dirty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6"/>
            <a:ext cx="8229600" cy="4525963"/>
          </a:xfrm>
        </p:spPr>
        <p:txBody>
          <a:bodyPr>
            <a:noAutofit/>
          </a:bodyPr>
          <a:lstStyle/>
          <a:p>
            <a:pPr lvl="0" fontAlgn="t"/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Klíčová slova:	  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Jan Lucemburský, Karel IV.,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lvl="0" indent="0" fontAlgn="t"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Václav IV., Zikmund Lucemburský</a:t>
            </a:r>
          </a:p>
          <a:p>
            <a:pPr marL="0" lvl="0" indent="0" fontAlgn="t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Anotace: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	     Prezentace slouží k výuce a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k zápisu do sešitu. 		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Podporuje aktivní  přístup žáků 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k získávání nových vědomostí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s využitím interaktivní tabule</a:t>
            </a:r>
          </a:p>
          <a:p>
            <a:pPr marL="0" indent="0">
              <a:buNone/>
            </a:pP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Druh učebního materiálu: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     Prezentace</a:t>
            </a:r>
            <a:endParaRPr lang="en-US" sz="2000" dirty="0">
              <a:solidFill>
                <a:srgbClr val="5656B6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Očekávaný  výstup:      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Žáci znají pojem Lucemburkové,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poznávají způsob života 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a práce předků na našem území</a:t>
            </a:r>
          </a:p>
          <a:p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VLÁDA LUCEMBURKŮ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80920" cy="5040560"/>
          </a:xfrm>
        </p:spPr>
        <p:txBody>
          <a:bodyPr>
            <a:normAutofit/>
          </a:bodyPr>
          <a:lstStyle/>
          <a:p>
            <a:r>
              <a:rPr lang="cs-CZ" dirty="0" smtClean="0"/>
              <a:t>Po 400 letech vlády Přemyslovců zůstal český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trůn opuštěn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dcera  </a:t>
            </a:r>
            <a:r>
              <a:rPr lang="cs-CZ" dirty="0" smtClean="0"/>
              <a:t>Václava II. </a:t>
            </a:r>
            <a:r>
              <a:rPr lang="cs-CZ" b="1" dirty="0" smtClean="0"/>
              <a:t>Eliška Přemyslovna </a:t>
            </a:r>
            <a:r>
              <a:rPr lang="cs-CZ" dirty="0" smtClean="0"/>
              <a:t>se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provdala za </a:t>
            </a:r>
            <a:r>
              <a:rPr lang="cs-CZ" b="1" dirty="0" smtClean="0">
                <a:solidFill>
                  <a:srgbClr val="FF0000"/>
                </a:solidFill>
              </a:rPr>
              <a:t>Jana </a:t>
            </a:r>
            <a:r>
              <a:rPr lang="cs-CZ" b="1" dirty="0" smtClean="0">
                <a:solidFill>
                  <a:srgbClr val="FF0000"/>
                </a:solidFill>
              </a:rPr>
              <a:t>Lucemburského</a:t>
            </a: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Jan Lucemburský byl korunován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na českého krále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None/>
            </a:pPr>
            <a:endParaRPr lang="cs-CZ" b="1" dirty="0" smtClean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JAN LUCEMBURSKÝ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Žil převážně v zahraničí,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kde se účastnil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mnoha honů,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rytířských turnajů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 bitev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b="1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268760"/>
            <a:ext cx="3352800" cy="502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Potřebné finanční prostředky si zajišťoval</a:t>
            </a:r>
          </a:p>
          <a:p>
            <a:pPr marL="0" indent="0">
              <a:buNone/>
            </a:pPr>
            <a:r>
              <a:rPr lang="cs-CZ" dirty="0"/>
              <a:t>    zvyšováním daní, to však nestačilo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Půjčoval si peníze od šlechty, dal jí do zástavy</a:t>
            </a:r>
          </a:p>
          <a:p>
            <a:pPr marL="0" indent="0">
              <a:buNone/>
            </a:pPr>
            <a:r>
              <a:rPr lang="cs-CZ" dirty="0"/>
              <a:t>     některé hrady a jiný královský majetek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9197141"/>
      </p:ext>
    </p:extLst>
  </p:cSld>
  <p:clrMapOvr>
    <a:masterClrMapping/>
  </p:clrMapOvr>
  <p:transition advClick="0" advTm="5000">
    <p:wipe dir="d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20688"/>
            <a:ext cx="8291264" cy="5505475"/>
          </a:xfrm>
        </p:spPr>
        <p:txBody>
          <a:bodyPr/>
          <a:lstStyle/>
          <a:p>
            <a:r>
              <a:rPr lang="cs-CZ" dirty="0" smtClean="0"/>
              <a:t>V posledních letech svého života byl Jan slepý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O jedno oko přišel na turnaji</a:t>
            </a:r>
          </a:p>
          <a:p>
            <a:r>
              <a:rPr lang="cs-CZ" dirty="0" smtClean="0"/>
              <a:t>Později oslepl úplně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Správu českých zemí přenechal nejstaršímu synu Václavovi ( později Karel IV.)</a:t>
            </a:r>
          </a:p>
          <a:p>
            <a:endParaRPr lang="cs-CZ" dirty="0" smtClean="0"/>
          </a:p>
          <a:p>
            <a:r>
              <a:rPr lang="cs-CZ" dirty="0" smtClean="0"/>
              <a:t>Zemřel na bitevním poli – v bitvě u Kresčaku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3499833"/>
      </p:ext>
    </p:extLst>
  </p:cSld>
  <p:clrMapOvr>
    <a:masterClrMapping/>
  </p:clrMapOvr>
  <p:transition advClick="0" advTm="5000">
    <p:wipe dir="d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KAREL IV.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301608" cy="517403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>
              <a:solidFill>
                <a:srgbClr val="00B050"/>
              </a:solidFill>
            </a:endParaRPr>
          </a:p>
          <a:p>
            <a:r>
              <a:rPr lang="cs-CZ" dirty="0" smtClean="0"/>
              <a:t>M</a:t>
            </a:r>
            <a:r>
              <a:rPr lang="cs-CZ" dirty="0" smtClean="0"/>
              <a:t>oudrý a vzdělaný panovník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České  království přivedl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/>
              <a:t>k velkému rozkvětu </a:t>
            </a:r>
          </a:p>
          <a:p>
            <a:pPr marL="0" indent="0">
              <a:buNone/>
            </a:pPr>
            <a:r>
              <a:rPr lang="cs-CZ" dirty="0" smtClean="0"/>
              <a:t>   </a:t>
            </a:r>
          </a:p>
          <a:p>
            <a:r>
              <a:rPr lang="cs-CZ" dirty="0" smtClean="0"/>
              <a:t>Nazýván </a:t>
            </a:r>
            <a:r>
              <a:rPr lang="cs-CZ" b="1" dirty="0" smtClean="0"/>
              <a:t>Otec vlasti</a:t>
            </a:r>
            <a:r>
              <a:rPr lang="cs-CZ" b="1" dirty="0" smtClean="0"/>
              <a:t>                                                                  </a:t>
            </a:r>
            <a:endParaRPr lang="cs-CZ" b="1" i="1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113403"/>
            <a:ext cx="3175730" cy="440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052736"/>
            <a:ext cx="8229600" cy="4525963"/>
          </a:xfrm>
        </p:spPr>
        <p:txBody>
          <a:bodyPr/>
          <a:lstStyle/>
          <a:p>
            <a:r>
              <a:rPr lang="cs-CZ" dirty="0" smtClean="0"/>
              <a:t>Stal se </a:t>
            </a:r>
            <a:r>
              <a:rPr lang="cs-CZ" b="1" dirty="0" smtClean="0"/>
              <a:t>českým a německým králem,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římským císařem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b="1" dirty="0" smtClean="0"/>
              <a:t>Praha</a:t>
            </a:r>
            <a:r>
              <a:rPr lang="cs-CZ" dirty="0" smtClean="0"/>
              <a:t> bylo jedno z největších a nejmocnějších měst Evropy, středem římské říše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0646959"/>
      </p:ext>
    </p:extLst>
  </p:cSld>
  <p:clrMapOvr>
    <a:masterClrMapping/>
  </p:clrMapOvr>
  <p:transition advClick="0" advTm="5000">
    <p:wipe dir="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VÁCLAV IV.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Vzdělaný, ale nerozhodný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 nesamostatný panovník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Za jeho vlády zachvátila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zemi morová epidemie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Nechal uvěznit a mučit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Jana Nepomuckého</a:t>
            </a:r>
            <a:endParaRPr lang="cs-CZ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772816"/>
            <a:ext cx="1905667" cy="38439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4525963"/>
          </a:xfrm>
        </p:spPr>
        <p:txBody>
          <a:bodyPr/>
          <a:lstStyle/>
          <a:p>
            <a:r>
              <a:rPr lang="cs-CZ" dirty="0" smtClean="0"/>
              <a:t>Spory s církví vedly k zastavení výstavby kostelů a klášterů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Spory se šlechtou vyvrcholily </a:t>
            </a:r>
            <a:r>
              <a:rPr lang="cs-CZ" b="1" dirty="0" smtClean="0"/>
              <a:t>První pražskou defenestrací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dirty="0" smtClean="0"/>
              <a:t>Zpráva o ní zapříčinila Václavův záchvat, na jehož následky později zemřel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68845404"/>
      </p:ext>
    </p:extLst>
  </p:cSld>
  <p:clrMapOvr>
    <a:masterClrMapping/>
  </p:clrMapOvr>
  <p:transition advClick="0" advTm="5000">
    <p:wipe dir="d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ZIKMUND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25963"/>
          </a:xfrm>
        </p:spPr>
        <p:txBody>
          <a:bodyPr/>
          <a:lstStyle/>
          <a:p>
            <a:r>
              <a:rPr lang="cs-CZ" dirty="0" smtClean="0"/>
              <a:t>Mladší bratr Václava</a:t>
            </a:r>
          </a:p>
          <a:p>
            <a:r>
              <a:rPr lang="cs-CZ" dirty="0" smtClean="0"/>
              <a:t>Stanul v čele křižácké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výpravy proti </a:t>
            </a:r>
            <a:r>
              <a:rPr lang="cs-CZ" b="1" dirty="0" smtClean="0"/>
              <a:t>husitům</a:t>
            </a:r>
          </a:p>
          <a:p>
            <a:r>
              <a:rPr lang="cs-CZ" dirty="0" smtClean="0"/>
              <a:t>V bitvě na Vítkově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/>
              <a:t>byl poražen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/>
              <a:t> Janem Žižkou z </a:t>
            </a:r>
            <a:r>
              <a:rPr lang="cs-CZ" dirty="0"/>
              <a:t>T</a:t>
            </a:r>
            <a:r>
              <a:rPr lang="cs-CZ" dirty="0" smtClean="0"/>
              <a:t>rocnova</a:t>
            </a:r>
            <a:endParaRPr lang="cs-CZ" dirty="0" smtClean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556792"/>
            <a:ext cx="3586448" cy="4393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CITACE A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2432" y="1772816"/>
            <a:ext cx="7776864" cy="4309939"/>
          </a:xfrm>
        </p:spPr>
        <p:txBody>
          <a:bodyPr>
            <a:normAutofit fontScale="625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1800" dirty="0" smtClean="0"/>
              <a:t>     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2300" dirty="0" smtClean="0"/>
              <a:t> </a:t>
            </a:r>
            <a:r>
              <a:rPr lang="cs-CZ" sz="2600" b="1" dirty="0"/>
              <a:t>O</a:t>
            </a:r>
            <a:r>
              <a:rPr lang="cs-CZ" sz="2600" b="1" dirty="0" smtClean="0"/>
              <a:t>br. č. 1.:  </a:t>
            </a:r>
            <a:r>
              <a:rPr lang="cs-CZ" sz="2600" dirty="0"/>
              <a:t>JAN Z GELNHAUSENU. </a:t>
            </a:r>
            <a:r>
              <a:rPr lang="cs-CZ" sz="2600" i="1" dirty="0"/>
              <a:t>•commons.wikimedia.org</a:t>
            </a:r>
            <a:r>
              <a:rPr lang="cs-CZ" sz="2600" dirty="0"/>
              <a:t> [online]. [cit. 10.2.2014]. Dostupný na WWW: http://commons.wikimedia.org/wiki/File:JenikLucvGelnhausenu.jpg?uselang=cs </a:t>
            </a:r>
            <a:endParaRPr lang="cs-CZ" sz="2600" b="1" dirty="0" smtClean="0"/>
          </a:p>
          <a:p>
            <a:pPr>
              <a:buNone/>
            </a:pPr>
            <a:r>
              <a:rPr lang="cs-CZ" sz="2600" dirty="0" smtClean="0"/>
              <a:t> </a:t>
            </a:r>
            <a:r>
              <a:rPr lang="cs-CZ" sz="2600" dirty="0" smtClean="0"/>
              <a:t>      </a:t>
            </a:r>
            <a:r>
              <a:rPr lang="cs-CZ" sz="2600" b="1" dirty="0" smtClean="0"/>
              <a:t>Obr</a:t>
            </a:r>
            <a:r>
              <a:rPr lang="cs-CZ" sz="2600" b="1" dirty="0"/>
              <a:t>. č. </a:t>
            </a:r>
            <a:r>
              <a:rPr lang="cs-CZ" sz="2600" b="1" dirty="0" smtClean="0"/>
              <a:t>2.: </a:t>
            </a:r>
            <a:r>
              <a:rPr lang="cs-CZ" sz="2600" dirty="0"/>
              <a:t>VILÍMEK, Jan. </a:t>
            </a:r>
            <a:r>
              <a:rPr lang="cs-CZ" sz="2600" i="1" dirty="0"/>
              <a:t>•commons.wikimedia.org</a:t>
            </a:r>
            <a:r>
              <a:rPr lang="cs-CZ" sz="2600" dirty="0"/>
              <a:t> [online]. [cit. 10.2.2014]. Dostupný na WWW: http://commons.wikimedia.org/wiki/File:Jan_Vil%C3%ADmek_-_Karel_IV.jpg?uselang=cs </a:t>
            </a:r>
            <a:endParaRPr lang="cs-CZ" sz="2600" b="1" dirty="0" smtClean="0"/>
          </a:p>
          <a:p>
            <a:pPr>
              <a:buNone/>
            </a:pPr>
            <a:r>
              <a:rPr lang="cs-CZ" sz="2600" b="1" dirty="0"/>
              <a:t> </a:t>
            </a:r>
            <a:r>
              <a:rPr lang="cs-CZ" sz="2600" b="1" dirty="0"/>
              <a:t>     Obr. č. </a:t>
            </a:r>
            <a:r>
              <a:rPr lang="cs-CZ" sz="2600" b="1" dirty="0" smtClean="0"/>
              <a:t>3.: </a:t>
            </a:r>
            <a:r>
              <a:rPr lang="cs-CZ" sz="2600" dirty="0"/>
              <a:t>NEUVEDEN. </a:t>
            </a:r>
            <a:r>
              <a:rPr lang="cs-CZ" sz="2600" i="1" dirty="0"/>
              <a:t>•commons.wikimedia.org</a:t>
            </a:r>
            <a:r>
              <a:rPr lang="cs-CZ" sz="2600" dirty="0"/>
              <a:t> [online]. [cit. 10.2.2014]. Dostupný na WWW: http://commons.wikimedia.org/wiki/File:VaclavIV.jpg?uselang=cs </a:t>
            </a:r>
            <a:endParaRPr lang="cs-CZ" sz="2600" b="1" dirty="0"/>
          </a:p>
          <a:p>
            <a:pPr>
              <a:buNone/>
            </a:pPr>
            <a:r>
              <a:rPr lang="cs-CZ" sz="2600" b="1" dirty="0" smtClean="0"/>
              <a:t>      Obr</a:t>
            </a:r>
            <a:r>
              <a:rPr lang="cs-CZ" sz="2600" b="1" dirty="0"/>
              <a:t>. č. </a:t>
            </a:r>
            <a:r>
              <a:rPr lang="cs-CZ" sz="2600" b="1" dirty="0" smtClean="0"/>
              <a:t>4.: </a:t>
            </a:r>
            <a:r>
              <a:rPr lang="cs-CZ" sz="2600" dirty="0"/>
              <a:t>NEUVEDEN. </a:t>
            </a:r>
            <a:r>
              <a:rPr lang="cs-CZ" sz="2600" i="1" dirty="0"/>
              <a:t>•commons.wikimedia.org</a:t>
            </a:r>
            <a:r>
              <a:rPr lang="cs-CZ" sz="2600" dirty="0"/>
              <a:t> [online]. [cit. 10.2.2014]. Dostupný na WWW: http://commons.wikimedia.org/wiki/File:Zikmund_Zho%C5%99elecka_radnice.jpg?uselang=cs </a:t>
            </a:r>
            <a:endParaRPr lang="cs-CZ" sz="2600" b="1" dirty="0"/>
          </a:p>
          <a:p>
            <a:pPr>
              <a:buNone/>
            </a:pPr>
            <a:r>
              <a:rPr lang="cs-CZ" sz="2300" b="1" dirty="0" smtClean="0"/>
              <a:t>      </a:t>
            </a:r>
            <a:endParaRPr lang="cs-CZ" sz="2300" b="1" dirty="0"/>
          </a:p>
          <a:p>
            <a:pPr>
              <a:buNone/>
            </a:pPr>
            <a:r>
              <a:rPr lang="cs-CZ" sz="1800" b="1" dirty="0" smtClean="0"/>
              <a:t>        </a:t>
            </a:r>
            <a:endParaRPr lang="cs-CZ" sz="1800" b="1" dirty="0"/>
          </a:p>
        </p:txBody>
      </p:sp>
      <p:sp>
        <p:nvSpPr>
          <p:cNvPr id="5" name="Obdélník 4"/>
          <p:cNvSpPr/>
          <p:nvPr/>
        </p:nvSpPr>
        <p:spPr>
          <a:xfrm>
            <a:off x="755576" y="1340768"/>
            <a:ext cx="747057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Autorem materiálu a všech jeho částí, není-li uvedeno jinak, je Mgr. Olga Šafářová.</a:t>
            </a:r>
          </a:p>
          <a:p>
            <a:r>
              <a:rPr lang="cs-CZ" dirty="0" smtClean="0"/>
              <a:t> Materiál vznikl v OP Vzdělávání pro konkurenceschopnost – projekt EU peníze školám.  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ransition advClick="0" advTm="5000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460</TotalTime>
  <Words>387</Words>
  <Application>Microsoft Office PowerPoint</Application>
  <PresentationFormat>Předvádění na obrazovce (4:3)</PresentationFormat>
  <Paragraphs>106</Paragraphs>
  <Slides>13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sady Office</vt:lpstr>
      <vt:lpstr>Picture</vt:lpstr>
      <vt:lpstr>              Základní škola a Mateřská škola Dobrá Voda u Českých Budějovic, Na Vyhlídce 6, 373 16 Dobrá Voda u Českých Budějovic            EU  PENÍZE  ŠKOLÁM  Zlepšení podmínek pro vzdělávání na základních školách Operačního programu Vzdělávání pro konkurenceschopnost   </vt:lpstr>
      <vt:lpstr>Prezentace aplikace PowerPoint</vt:lpstr>
      <vt:lpstr>Prezentace aplikace PowerPoint</vt:lpstr>
      <vt:lpstr>VLÁDA LUCEMBURKŮ</vt:lpstr>
      <vt:lpstr>JAN LUCEMBURSKÝ</vt:lpstr>
      <vt:lpstr>Prezentace aplikace PowerPoint</vt:lpstr>
      <vt:lpstr>Prezentace aplikace PowerPoint</vt:lpstr>
      <vt:lpstr>KAREL IV.</vt:lpstr>
      <vt:lpstr>Prezentace aplikace PowerPoint</vt:lpstr>
      <vt:lpstr>VÁCLAV IV.</vt:lpstr>
      <vt:lpstr>Prezentace aplikace PowerPoint</vt:lpstr>
      <vt:lpstr>ZIKMUND</vt:lpstr>
      <vt:lpstr>CITACE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a Mateřská škola Dobrá Voda u Českých Budějovic, Na Vyhlídce 6, 373 16 Dobrá Voda u Českých Budějovic       EU  PENÍZE  ŠKOLÁM Zlepšení podmínek pro vzdělávání na základních školách Operačního programu Vzdělávání pro konkurenceschopnost     Číslo a název klíčové aktivity: IV/2  Inovace a zkvalitnění výuky směřující k rozvoji  matematické gramotnosti žáků základních škol Číslo DUM:    VY_42_INOVACE_M.2.18  Jméno autora:    Mgr. Olga Šafářová Datum (období) vytvoření DUM:        7. 11. 2012 Ročník:     2. Vzdělávací oblast:   Matematika a její aplikace  Vzdělávací obor:   Matematika Klíčová slova:    Slovní úloha,  sčítání a odčítání do 100                                                     Anotace:    Žák sčítá a odčítá v oboru do 100,                                                                                                                                                                                                                                     řeší slovní úlohy s výpočty do sta s využitím vztahů                                                                  o několik více, o několik méně Druh učebního materiálu:  Pracovní list Očekávaný výstup:                           Žák umí vyřešit příklady na sčítání a odčítání do sta                                                                                                                    vyřeší slovní úlohy s výpočty do sta s využitím vztahů                                                                   o několik více , o několik méně    </dc:title>
  <cp:lastModifiedBy>ZSDV - Šafářová</cp:lastModifiedBy>
  <cp:revision>59</cp:revision>
  <dcterms:modified xsi:type="dcterms:W3CDTF">2014-02-10T08:45:57Z</dcterms:modified>
</cp:coreProperties>
</file>