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6" r:id="rId2"/>
    <p:sldId id="263" r:id="rId3"/>
    <p:sldId id="264" r:id="rId4"/>
    <p:sldId id="257" r:id="rId5"/>
    <p:sldId id="258" r:id="rId6"/>
    <p:sldId id="259" r:id="rId7"/>
    <p:sldId id="260" r:id="rId8"/>
    <p:sldId id="261" r:id="rId9"/>
    <p:sldId id="265" r:id="rId10"/>
    <p:sldId id="266" r:id="rId11"/>
    <p:sldId id="267" r:id="rId12"/>
    <p:sldId id="262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33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31" autoAdjust="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3821CF9-B76A-4E24-B663-FD8A0C9C4157}" type="datetimeFigureOut">
              <a:rPr lang="cs-CZ" smtClean="0"/>
              <a:pPr/>
              <a:t>10.2.2014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37AC8E8-FA6C-4BAE-B181-784B9B988C0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29784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37AC8E8-FA6C-4BAE-B181-784B9B988C05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A2666-52FE-4BB3-A431-B8CCA567F77C}" type="datetime1">
              <a:rPr lang="cs-CZ" smtClean="0"/>
              <a:pPr/>
              <a:t>10.2.2014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4083D-1719-48F6-A8B0-59E415CC5135}" type="datetime1">
              <a:rPr lang="cs-CZ" smtClean="0"/>
              <a:pPr/>
              <a:t>10.2.2014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B07250-5B54-40D3-B2F6-A59F29A777BF}" type="datetime1">
              <a:rPr lang="cs-CZ" smtClean="0"/>
              <a:pPr/>
              <a:t>10.2.2014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5DD6EA-6BD2-4151-8BB2-5666DF87699C}" type="datetime1">
              <a:rPr lang="cs-CZ" smtClean="0"/>
              <a:pPr/>
              <a:t>10.2.2014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0DB4D-8C7D-4E51-9036-54FE7A2AB124}" type="datetime1">
              <a:rPr lang="cs-CZ" smtClean="0"/>
              <a:pPr/>
              <a:t>10.2.2014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210955-9264-468F-B207-29D12AA7B916}" type="datetime1">
              <a:rPr lang="cs-CZ" smtClean="0"/>
              <a:pPr/>
              <a:t>10.2.2014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BFD4F1-278D-4D2A-92C9-D6A6BF20EB19}" type="datetime1">
              <a:rPr lang="cs-CZ" smtClean="0"/>
              <a:pPr/>
              <a:t>10.2.2014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93AB30-96F0-4D0E-9775-5B784BDDD8F4}" type="datetime1">
              <a:rPr lang="cs-CZ" smtClean="0"/>
              <a:pPr/>
              <a:t>10.2.2014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3BF5A-3448-4862-98AC-EDC0F671C28B}" type="datetime1">
              <a:rPr lang="cs-CZ" smtClean="0"/>
              <a:pPr/>
              <a:t>10.2.2014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0E968A-D9BA-4AA8-81DB-2433B49AC5B7}" type="datetime1">
              <a:rPr lang="cs-CZ" smtClean="0"/>
              <a:pPr/>
              <a:t>10.2.2014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F9208-A46E-4E83-A576-A44D95F5D5AF}" type="datetime1">
              <a:rPr lang="cs-CZ" smtClean="0"/>
              <a:pPr/>
              <a:t>10.2.2014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CC1BB2-9787-492C-9ED0-1EEE26C6EDD4}" type="datetime1">
              <a:rPr lang="cs-CZ" smtClean="0"/>
              <a:pPr/>
              <a:t>10.2.2014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advClick="0" advTm="5000">
    <p:wipe dir="d"/>
  </p:transition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3.jpeg"/><Relationship Id="rId5" Type="http://schemas.openxmlformats.org/officeDocument/2006/relationships/image" Target="../media/image2.wmf"/><Relationship Id="rId4" Type="http://schemas.openxmlformats.org/officeDocument/2006/relationships/oleObject" Target="../embeddings/oleObject1.bin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83568" y="2780928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sz="2200" b="1" dirty="0" smtClean="0"/>
              <a:t/>
            </a:r>
            <a:br>
              <a:rPr lang="cs-CZ" sz="2200" b="1" dirty="0" smtClean="0"/>
            </a:br>
            <a:r>
              <a:rPr lang="cs-CZ" sz="2200" b="1" dirty="0" smtClean="0"/>
              <a:t/>
            </a:r>
            <a:br>
              <a:rPr lang="cs-CZ" sz="2200" b="1" dirty="0" smtClean="0"/>
            </a:br>
            <a:r>
              <a:rPr lang="cs-CZ" sz="2200" b="1" dirty="0" smtClean="0"/>
              <a:t>            Základní škola a Mateřská škola Dobrá Voda u Českých Budějovic,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b="1" dirty="0" smtClean="0"/>
              <a:t>Na Vyhlídce 6, 373 16 Dobrá Voda u Českých Budějovic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 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b="1" i="1" dirty="0" smtClean="0"/>
              <a:t> 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b="1" dirty="0" smtClean="0"/>
              <a:t>EU  PENÍZE  ŠKOLÁM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b="1" dirty="0" smtClean="0"/>
              <a:t>Zlepšení podmínek pro vzdělávání na základních školách Operačního programu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b="1" dirty="0" smtClean="0"/>
              <a:t>Vzdělávání pro konkurenceschopnost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b="1" dirty="0" smtClean="0"/>
              <a:t> </a:t>
            </a:r>
            <a:r>
              <a:rPr lang="cs-CZ" sz="2000" dirty="0" smtClean="0"/>
              <a:t/>
            </a:r>
            <a:br>
              <a:rPr lang="cs-CZ" sz="2000" dirty="0" smtClean="0"/>
            </a:br>
            <a:endParaRPr lang="cs-CZ" sz="2000" dirty="0"/>
          </a:p>
        </p:txBody>
      </p:sp>
      <p:sp>
        <p:nvSpPr>
          <p:cNvPr id="205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2049" name="Object 1"/>
          <p:cNvGraphicFramePr>
            <a:graphicFrameLocks noChangeAspect="1"/>
          </p:cNvGraphicFramePr>
          <p:nvPr/>
        </p:nvGraphicFramePr>
        <p:xfrm>
          <a:off x="467544" y="1196752"/>
          <a:ext cx="749300" cy="5445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62" name="Picture" r:id="rId4" imgW="1476756" imgH="1077468" progId="Word.Picture.8">
                  <p:embed/>
                </p:oleObj>
              </mc:Choice>
              <mc:Fallback>
                <p:oleObj name="Picture" r:id="rId4" imgW="1476756" imgH="1077468" progId="Word.Picture.8">
                  <p:embed/>
                  <p:pic>
                    <p:nvPicPr>
                      <p:cNvPr id="0" name="Picture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67544" y="1196752"/>
                        <a:ext cx="749300" cy="54451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9" name="Picture 3"/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763688" y="2276872"/>
            <a:ext cx="5760720" cy="119038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advClick="0" advTm="10000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764704"/>
            <a:ext cx="8064896" cy="5472608"/>
          </a:xfrm>
        </p:spPr>
        <p:txBody>
          <a:bodyPr>
            <a:noAutofit/>
          </a:bodyPr>
          <a:lstStyle/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Číslo a název klíčové aktivity: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	     III/2 Inovace a zkvalitnění</a:t>
            </a:r>
          </a:p>
          <a:p>
            <a:pPr marL="0" indent="0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                                                              výuky prostřednictvím ICT.</a:t>
            </a:r>
          </a:p>
          <a:p>
            <a:pPr marL="0" indent="0">
              <a:buNone/>
            </a:pPr>
            <a:endParaRPr lang="en-US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Číslo DUM:	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		   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VY_32_INOVACE_ČS.4.35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endParaRPr lang="en-US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Jméno autora:	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                     Mgr. Olga Šafářová</a:t>
            </a:r>
          </a:p>
          <a:p>
            <a:endParaRPr lang="en-US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Datum (období) vytvoření DUM:  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6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12.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2013</a:t>
            </a:r>
          </a:p>
          <a:p>
            <a:endParaRPr lang="en-US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Ročník: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			      4.</a:t>
            </a:r>
          </a:p>
          <a:p>
            <a:endParaRPr lang="en-US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Vzdělávací oblast: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		      Člověk a jeho svět</a:t>
            </a:r>
          </a:p>
          <a:p>
            <a:pPr marL="0" indent="0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		</a:t>
            </a:r>
            <a:endParaRPr lang="en-US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Vzdělávací obor: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		      Vlastivěda</a:t>
            </a:r>
            <a:endParaRPr lang="en-US" sz="2000" dirty="0">
              <a:latin typeface="Times New Roman" pitchFamily="18" charset="0"/>
              <a:cs typeface="Times New Roman" pitchFamily="18" charset="0"/>
            </a:endParaRPr>
          </a:p>
          <a:p>
            <a:endParaRPr lang="cs-CZ" sz="2000" dirty="0"/>
          </a:p>
          <a:p>
            <a:pPr fontAlgn="t"/>
            <a:endParaRPr lang="cs-CZ" sz="2000" dirty="0"/>
          </a:p>
        </p:txBody>
      </p:sp>
    </p:spTree>
  </p:cSld>
  <p:clrMapOvr>
    <a:masterClrMapping/>
  </p:clrMapOvr>
  <p:transition advClick="0" advTm="10000">
    <p:wipe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692696"/>
            <a:ext cx="8208912" cy="5688632"/>
          </a:xfrm>
        </p:spPr>
        <p:txBody>
          <a:bodyPr>
            <a:noAutofit/>
          </a:bodyPr>
          <a:lstStyle/>
          <a:p>
            <a:pPr lvl="0" fontAlgn="t"/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Klíčová slova:	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                 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Karel IV., Karlštejn, Karlův most</a:t>
            </a:r>
          </a:p>
          <a:p>
            <a:pPr marL="0" lvl="0" indent="0" fontAlgn="t">
              <a:buNone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Anotace: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			     Prezentace slouží k výuce a</a:t>
            </a:r>
          </a:p>
          <a:p>
            <a:pPr marL="0" indent="0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                                                              k zápisu do sešitu. 			</a:t>
            </a:r>
          </a:p>
          <a:p>
            <a:pPr marL="0" indent="0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                                                              Podporuje aktivní  přístup žáků </a:t>
            </a:r>
          </a:p>
          <a:p>
            <a:pPr marL="0" indent="0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                                                              k získávání nových vědomostí</a:t>
            </a:r>
          </a:p>
          <a:p>
            <a:pPr marL="0" indent="0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                                                              s využitím interaktivní tabule</a:t>
            </a:r>
          </a:p>
          <a:p>
            <a:pPr marL="0" indent="0">
              <a:buNone/>
            </a:pP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Druh učebního materiálu: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	     Prezentace</a:t>
            </a:r>
            <a:endParaRPr lang="en-US" sz="2000" dirty="0">
              <a:solidFill>
                <a:srgbClr val="5656B6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Očekávaný  výstup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:                      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Žáci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charakterizují hospodářský</a:t>
            </a:r>
          </a:p>
          <a:p>
            <a:pPr marL="0" indent="0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a kulturní rozvoj Českého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státu</a:t>
            </a:r>
          </a:p>
          <a:p>
            <a:pPr marL="0" indent="0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za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vlády Karla IV.</a:t>
            </a:r>
          </a:p>
          <a:p>
            <a:endParaRPr lang="cs-CZ" sz="2000" dirty="0"/>
          </a:p>
        </p:txBody>
      </p:sp>
    </p:spTree>
  </p:cSld>
  <p:clrMapOvr>
    <a:masterClrMapping/>
  </p:clrMapOvr>
  <p:transition advClick="0" advTm="10000">
    <p:wipe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KAREL IV. – OTEC VLASTI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268760"/>
            <a:ext cx="8291264" cy="485740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b="1" dirty="0" smtClean="0"/>
          </a:p>
          <a:p>
            <a:r>
              <a:rPr lang="cs-CZ" dirty="0" smtClean="0"/>
              <a:t>Nejstarší syn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dirty="0" smtClean="0"/>
              <a:t>Jana Lucemburského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  <a:r>
              <a:rPr lang="cs-CZ" dirty="0" smtClean="0"/>
              <a:t> a Elišky Přemyslovny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Dostal jméno </a:t>
            </a:r>
            <a:r>
              <a:rPr lang="cs-CZ" b="1" dirty="0" smtClean="0"/>
              <a:t>Václav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Jméno </a:t>
            </a:r>
            <a:r>
              <a:rPr lang="cs-CZ" b="1" dirty="0" smtClean="0"/>
              <a:t>Karel</a:t>
            </a:r>
            <a:r>
              <a:rPr lang="cs-CZ" dirty="0" smtClean="0"/>
              <a:t> přijal po svém kmotrovi, francouzském králi Karlu IV. Sličném</a:t>
            </a:r>
            <a:endParaRPr lang="cs-CZ" dirty="0" smtClean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556792"/>
            <a:ext cx="3604260" cy="31380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Click="0" advTm="10000">
    <p:wipe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3333FF"/>
                </a:solidFill>
              </a:rPr>
              <a:t>VZDĚLÁNÍ</a:t>
            </a:r>
            <a:endParaRPr lang="cs-CZ" sz="3600" b="1" dirty="0">
              <a:solidFill>
                <a:srgbClr val="3333FF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00808"/>
            <a:ext cx="8229600" cy="4525963"/>
          </a:xfrm>
        </p:spPr>
        <p:txBody>
          <a:bodyPr/>
          <a:lstStyle/>
          <a:p>
            <a:r>
              <a:rPr lang="cs-CZ" dirty="0" smtClean="0"/>
              <a:t>V mládí byl vychováván na francouzském královském dvoře</a:t>
            </a:r>
          </a:p>
          <a:p>
            <a:r>
              <a:rPr lang="cs-CZ" dirty="0" smtClean="0"/>
              <a:t>Vychovatelem mu byl pozdější papež</a:t>
            </a:r>
          </a:p>
          <a:p>
            <a:r>
              <a:rPr lang="cs-CZ" dirty="0" smtClean="0"/>
              <a:t>Jako jeden z mála panovníků uměl i psát</a:t>
            </a:r>
          </a:p>
          <a:p>
            <a:r>
              <a:rPr lang="cs-CZ" dirty="0" smtClean="0"/>
              <a:t>Vzdělání získal na pařížské univerzitě</a:t>
            </a:r>
          </a:p>
          <a:p>
            <a:r>
              <a:rPr lang="cs-CZ" dirty="0" smtClean="0"/>
              <a:t>Ovládal několik jazyků</a:t>
            </a:r>
            <a:endParaRPr lang="cs-CZ" dirty="0" smtClean="0"/>
          </a:p>
        </p:txBody>
      </p:sp>
    </p:spTree>
  </p:cSld>
  <p:clrMapOvr>
    <a:masterClrMapping/>
  </p:clrMapOvr>
  <p:transition advClick="0" advTm="10000"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51574"/>
            <a:ext cx="8301608" cy="5174035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3500" dirty="0" smtClean="0"/>
          </a:p>
          <a:p>
            <a:r>
              <a:rPr lang="cs-CZ" dirty="0" smtClean="0"/>
              <a:t>Stal se nejen </a:t>
            </a:r>
            <a:r>
              <a:rPr lang="cs-CZ" b="1" dirty="0" smtClean="0"/>
              <a:t>králem německým a českým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dirty="0" smtClean="0"/>
              <a:t>ale byl korunován i </a:t>
            </a:r>
            <a:r>
              <a:rPr lang="cs-CZ" b="1" dirty="0" smtClean="0"/>
              <a:t>římským císařem</a:t>
            </a:r>
          </a:p>
          <a:p>
            <a:r>
              <a:rPr lang="cs-CZ" dirty="0" smtClean="0"/>
              <a:t>Z</a:t>
            </a:r>
            <a:r>
              <a:rPr lang="cs-CZ" dirty="0" smtClean="0"/>
              <a:t>a jeho vlády se </a:t>
            </a:r>
            <a:r>
              <a:rPr lang="cs-CZ" dirty="0"/>
              <a:t>P</a:t>
            </a:r>
            <a:r>
              <a:rPr lang="cs-CZ" dirty="0" smtClean="0"/>
              <a:t>raha stala centrem vzdělanosti      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                      </a:t>
            </a:r>
            <a:endParaRPr lang="cs-CZ" i="1" dirty="0" smtClean="0"/>
          </a:p>
          <a:p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2564904"/>
            <a:ext cx="5029200" cy="3771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Click="0" advTm="10000">
    <p:wipe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3333FF"/>
                </a:solidFill>
              </a:rPr>
              <a:t>ZAKLADATEL NOVÝCH INSTITUCÍ</a:t>
            </a:r>
            <a:endParaRPr lang="cs-CZ" sz="3600" b="1" dirty="0">
              <a:solidFill>
                <a:srgbClr val="3333FF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67544" y="1268760"/>
            <a:ext cx="8219256" cy="4857403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Pražské </a:t>
            </a:r>
            <a:r>
              <a:rPr lang="cs-CZ" b="1" dirty="0">
                <a:solidFill>
                  <a:srgbClr val="FF0000"/>
                </a:solidFill>
              </a:rPr>
              <a:t>arcibiskupství </a:t>
            </a:r>
          </a:p>
          <a:p>
            <a:pPr marL="0" indent="0">
              <a:buNone/>
            </a:pPr>
            <a:r>
              <a:rPr lang="cs-CZ" dirty="0" smtClean="0"/>
              <a:t>     1. pražský arcibiskup – Arnošt z Pardubic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Pražské vysoké učení</a:t>
            </a:r>
            <a:r>
              <a:rPr lang="cs-CZ" b="1" dirty="0" smtClean="0"/>
              <a:t>  </a:t>
            </a:r>
            <a:r>
              <a:rPr lang="cs-CZ" dirty="0" smtClean="0"/>
              <a:t>( Karlova univerzita)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</a:t>
            </a:r>
            <a:r>
              <a:rPr lang="cs-CZ" dirty="0" smtClean="0"/>
              <a:t>1.univerzita ve střední </a:t>
            </a:r>
            <a:r>
              <a:rPr lang="cs-CZ" dirty="0"/>
              <a:t>E</a:t>
            </a:r>
            <a:r>
              <a:rPr lang="cs-CZ" dirty="0" smtClean="0"/>
              <a:t>vropě                                                                       </a:t>
            </a:r>
            <a:endParaRPr lang="cs-CZ" i="1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3645024"/>
            <a:ext cx="4191000" cy="27817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Click="0" advTm="10000">
    <p:wipe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54162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3333FF"/>
                </a:solidFill>
              </a:rPr>
              <a:t>VÝSTAVBA</a:t>
            </a:r>
            <a:endParaRPr lang="cs-CZ" sz="3600" b="1" dirty="0">
              <a:solidFill>
                <a:srgbClr val="3333FF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/>
              <a:t>Nové </a:t>
            </a:r>
            <a:r>
              <a:rPr lang="cs-CZ" b="1" dirty="0"/>
              <a:t>M</a:t>
            </a:r>
            <a:r>
              <a:rPr lang="cs-CZ" b="1" dirty="0" smtClean="0"/>
              <a:t>ěsto pražské </a:t>
            </a:r>
            <a:r>
              <a:rPr lang="cs-CZ" dirty="0" smtClean="0"/>
              <a:t>– centrem Karlovo náměstí</a:t>
            </a:r>
          </a:p>
          <a:p>
            <a:r>
              <a:rPr lang="cs-CZ" dirty="0" smtClean="0"/>
              <a:t>Přestavba</a:t>
            </a:r>
            <a:r>
              <a:rPr lang="cs-CZ" b="1" dirty="0" smtClean="0"/>
              <a:t> Královského paláce 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</a:t>
            </a:r>
            <a:r>
              <a:rPr lang="cs-CZ" dirty="0" smtClean="0"/>
              <a:t>na </a:t>
            </a:r>
            <a:r>
              <a:rPr lang="cs-CZ" b="1" dirty="0"/>
              <a:t>P</a:t>
            </a:r>
            <a:r>
              <a:rPr lang="cs-CZ" b="1" dirty="0" smtClean="0"/>
              <a:t>ražském hradě</a:t>
            </a:r>
          </a:p>
          <a:p>
            <a:r>
              <a:rPr lang="cs-CZ" b="1" dirty="0" smtClean="0"/>
              <a:t>Svatovítská katedrála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</a:t>
            </a:r>
            <a:r>
              <a:rPr lang="cs-CZ" b="1" dirty="0" smtClean="0"/>
              <a:t> </a:t>
            </a:r>
            <a:r>
              <a:rPr lang="cs-CZ" dirty="0" smtClean="0"/>
              <a:t>s </a:t>
            </a:r>
            <a:r>
              <a:rPr lang="cs-CZ" b="1" dirty="0" smtClean="0"/>
              <a:t>Kaplí svatého Václava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</a:t>
            </a:r>
            <a:r>
              <a:rPr lang="cs-CZ" dirty="0" smtClean="0"/>
              <a:t>Zde jsou uloženy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korunovační klenoty</a:t>
            </a:r>
            <a:endParaRPr lang="cs-CZ" b="1" dirty="0" smtClean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3284984"/>
            <a:ext cx="3771900" cy="28855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Click="0" advTm="10000">
    <p:wipe dir="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80728"/>
            <a:ext cx="8219256" cy="5145435"/>
          </a:xfrm>
        </p:spPr>
        <p:txBody>
          <a:bodyPr/>
          <a:lstStyle/>
          <a:p>
            <a:r>
              <a:rPr lang="cs-CZ" b="1" dirty="0" smtClean="0"/>
              <a:t>Karlův most </a:t>
            </a:r>
            <a:r>
              <a:rPr lang="cs-CZ" dirty="0" smtClean="0"/>
              <a:t>– kamenný most spojující oba břehy Vltavy</a:t>
            </a:r>
            <a:endParaRPr lang="cs-CZ" dirty="0"/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26434" y="2060848"/>
            <a:ext cx="6705600" cy="44256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36208564"/>
      </p:ext>
    </p:extLst>
  </p:cSld>
  <p:clrMapOvr>
    <a:masterClrMapping/>
  </p:clrMapOvr>
  <p:transition advClick="0" advTm="5000">
    <p:wipe dir="d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764704"/>
            <a:ext cx="8219256" cy="5361459"/>
          </a:xfrm>
        </p:spPr>
        <p:txBody>
          <a:bodyPr/>
          <a:lstStyle/>
          <a:p>
            <a:r>
              <a:rPr lang="cs-CZ" b="1" dirty="0" smtClean="0"/>
              <a:t>Karlštejn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</a:t>
            </a:r>
            <a:endParaRPr lang="cs-CZ" b="1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8557" y="1412776"/>
            <a:ext cx="6400800" cy="4800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11523939"/>
      </p:ext>
    </p:extLst>
  </p:cSld>
  <p:clrMapOvr>
    <a:masterClrMapping/>
  </p:clrMapOvr>
  <p:transition advClick="0" advTm="5000">
    <p:wipe dir="d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3333FF"/>
                </a:solidFill>
              </a:rPr>
              <a:t>RODINA</a:t>
            </a:r>
            <a:endParaRPr lang="cs-CZ" sz="3600" b="1" dirty="0">
              <a:solidFill>
                <a:srgbClr val="3333FF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Karel IV. Byl 4x ženatý</a:t>
            </a:r>
          </a:p>
          <a:p>
            <a:r>
              <a:rPr lang="cs-CZ" dirty="0" smtClean="0"/>
              <a:t>Z jeho manželství vzešlo 12 dětí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Manželky:</a:t>
            </a:r>
          </a:p>
          <a:p>
            <a:pPr>
              <a:buFont typeface="Wingdings" pitchFamily="2" charset="2"/>
              <a:buChar char="v"/>
            </a:pPr>
            <a:r>
              <a:rPr lang="cs-CZ" dirty="0"/>
              <a:t> </a:t>
            </a:r>
            <a:r>
              <a:rPr lang="cs-CZ" dirty="0" smtClean="0"/>
              <a:t> Markéta Blanka z </a:t>
            </a:r>
            <a:r>
              <a:rPr lang="cs-CZ" dirty="0" err="1" smtClean="0"/>
              <a:t>Valois</a:t>
            </a:r>
            <a:endParaRPr lang="cs-CZ" dirty="0" smtClean="0"/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 Anna Falcká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 Anna Svídnická</a:t>
            </a:r>
          </a:p>
          <a:p>
            <a:pPr>
              <a:buFont typeface="Wingdings" pitchFamily="2" charset="2"/>
              <a:buChar char="v"/>
            </a:pPr>
            <a:r>
              <a:rPr lang="cs-CZ" dirty="0"/>
              <a:t> </a:t>
            </a:r>
            <a:r>
              <a:rPr lang="cs-CZ" dirty="0" smtClean="0"/>
              <a:t> Alžběta Pomořanská</a:t>
            </a:r>
          </a:p>
        </p:txBody>
      </p:sp>
    </p:spTree>
    <p:extLst>
      <p:ext uri="{BB962C8B-B14F-4D97-AF65-F5344CB8AC3E}">
        <p14:creationId xmlns:p14="http://schemas.microsoft.com/office/powerpoint/2010/main" val="2206595731"/>
      </p:ext>
    </p:extLst>
  </p:cSld>
  <p:clrMapOvr>
    <a:masterClrMapping/>
  </p:clrMapOvr>
  <p:transition advClick="0" advTm="5000">
    <p:wipe dir="d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CITACE A ZDROJE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r>
              <a:rPr lang="cs-CZ" sz="1400" dirty="0" smtClean="0"/>
              <a:t>  </a:t>
            </a:r>
            <a:endParaRPr lang="cs-CZ" sz="1400" dirty="0"/>
          </a:p>
        </p:txBody>
      </p:sp>
      <p:sp>
        <p:nvSpPr>
          <p:cNvPr id="5" name="Obdélník 4"/>
          <p:cNvSpPr/>
          <p:nvPr/>
        </p:nvSpPr>
        <p:spPr>
          <a:xfrm>
            <a:off x="755576" y="1340768"/>
            <a:ext cx="7632848" cy="48013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Autorem materiálu a všech jeho částí, není-li uvedeno jinak, je Mgr. Olga Šafářová.</a:t>
            </a:r>
          </a:p>
          <a:p>
            <a:r>
              <a:rPr lang="cs-CZ" dirty="0" smtClean="0"/>
              <a:t> Materiál vznikl v OP Vzdělávání pro konkurenceschopnost – projekt EU peníze školám.  </a:t>
            </a:r>
            <a:endParaRPr lang="cs-CZ" dirty="0" smtClean="0"/>
          </a:p>
          <a:p>
            <a:endParaRPr lang="cs-CZ" dirty="0"/>
          </a:p>
          <a:p>
            <a:r>
              <a:rPr lang="cs-CZ" b="1" dirty="0" smtClean="0"/>
              <a:t>Obr. č. 1:  </a:t>
            </a:r>
            <a:r>
              <a:rPr lang="cs-CZ" dirty="0"/>
              <a:t>PARLÉŘ, Petr. </a:t>
            </a:r>
            <a:r>
              <a:rPr lang="cs-CZ" i="1" dirty="0"/>
              <a:t>•commons.wikimedia.org</a:t>
            </a:r>
            <a:r>
              <a:rPr lang="cs-CZ" dirty="0"/>
              <a:t> [online]. [cit. 10.2.2014]. Dostupný na WWW: http://commons.wikimedia.org/wiki/File:KarelIV.jpg?uselang=cs </a:t>
            </a:r>
            <a:endParaRPr lang="cs-CZ" b="1" dirty="0" smtClean="0"/>
          </a:p>
          <a:p>
            <a:r>
              <a:rPr lang="cs-CZ" b="1" dirty="0"/>
              <a:t>Obr. č. </a:t>
            </a:r>
            <a:r>
              <a:rPr lang="cs-CZ" b="1" dirty="0" smtClean="0"/>
              <a:t>2: </a:t>
            </a:r>
            <a:r>
              <a:rPr lang="cs-CZ" dirty="0"/>
              <a:t>PALICKAP. </a:t>
            </a:r>
            <a:r>
              <a:rPr lang="cs-CZ" i="1" dirty="0"/>
              <a:t>•commons.wikimedia.org</a:t>
            </a:r>
            <a:r>
              <a:rPr lang="cs-CZ" dirty="0"/>
              <a:t> [online]. [cit. 10.2.2014]. Dostupný na WWW: http://commons.wikimedia.org/wiki/File:Krom%C4%9B%C5%99%C3%AD%C5%BE,_Oct%C3%A1rna,_Max_%C5%A0vabinsk%C3%BD-Kr%C3%A1l_Karel_IV._zakl%C3%A1d%C3%A1_univerzitu.jpg?uselang=cs </a:t>
            </a:r>
            <a:endParaRPr lang="cs-CZ" b="1" dirty="0"/>
          </a:p>
          <a:p>
            <a:r>
              <a:rPr lang="cs-CZ" b="1" dirty="0"/>
              <a:t>Obr. č. </a:t>
            </a:r>
            <a:r>
              <a:rPr lang="cs-CZ" b="1" dirty="0" smtClean="0"/>
              <a:t>3:  </a:t>
            </a:r>
            <a:r>
              <a:rPr lang="cs-CZ" dirty="0"/>
              <a:t>ROLETSCHEK, Ralf. </a:t>
            </a:r>
            <a:r>
              <a:rPr lang="cs-CZ" i="1" dirty="0"/>
              <a:t>•commons.wikimedia.org</a:t>
            </a:r>
            <a:r>
              <a:rPr lang="cs-CZ" dirty="0"/>
              <a:t> [online]. [cit. 10.2.2014]. Dostupný na WWW: http://commons.wikimedia.org/wiki/File:13-04-06-praha-by-RalfR-110.jpg?uselang=cs </a:t>
            </a:r>
            <a:endParaRPr lang="cs-CZ" b="1" dirty="0"/>
          </a:p>
          <a:p>
            <a:endParaRPr lang="cs-CZ" b="1" dirty="0"/>
          </a:p>
        </p:txBody>
      </p:sp>
    </p:spTree>
  </p:cSld>
  <p:clrMapOvr>
    <a:masterClrMapping/>
  </p:clrMapOvr>
  <p:transition advClick="0" advTm="5000">
    <p:wipe dir="d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spcBef>
                <a:spcPts val="0"/>
              </a:spcBef>
              <a:buNone/>
            </a:pPr>
            <a:endParaRPr lang="cs-CZ" sz="1800" b="1" dirty="0" smtClean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r>
              <a:rPr lang="cs-CZ" sz="1800" b="1" dirty="0">
                <a:solidFill>
                  <a:prstClr val="black"/>
                </a:solidFill>
              </a:rPr>
              <a:t>Obr. č. 4:  </a:t>
            </a:r>
            <a:r>
              <a:rPr lang="cs-CZ" sz="1800" dirty="0">
                <a:solidFill>
                  <a:prstClr val="black"/>
                </a:solidFill>
              </a:rPr>
              <a:t>LAMPRUS. </a:t>
            </a:r>
            <a:r>
              <a:rPr lang="cs-CZ" sz="1800" i="1" dirty="0">
                <a:solidFill>
                  <a:prstClr val="black"/>
                </a:solidFill>
              </a:rPr>
              <a:t>•commons.wikimedia.org</a:t>
            </a:r>
            <a:r>
              <a:rPr lang="cs-CZ" sz="1800" dirty="0">
                <a:solidFill>
                  <a:prstClr val="black"/>
                </a:solidFill>
              </a:rPr>
              <a:t> [online]. [cit. 10.2.2014]. Dostupný na WWW: http://commons.wikimedia.org/wiki/File:Czech_crown_jewels.jpg?uselang=cs </a:t>
            </a:r>
            <a:endParaRPr lang="cs-CZ" sz="1800" b="1" dirty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r>
              <a:rPr lang="cs-CZ" sz="1800" b="1" dirty="0" smtClean="0">
                <a:solidFill>
                  <a:prstClr val="black"/>
                </a:solidFill>
              </a:rPr>
              <a:t>Obr</a:t>
            </a:r>
            <a:r>
              <a:rPr lang="cs-CZ" sz="1800" b="1" dirty="0">
                <a:solidFill>
                  <a:prstClr val="black"/>
                </a:solidFill>
              </a:rPr>
              <a:t>. č. 5:  </a:t>
            </a:r>
            <a:r>
              <a:rPr lang="cs-CZ" sz="1800" dirty="0">
                <a:solidFill>
                  <a:prstClr val="black"/>
                </a:solidFill>
              </a:rPr>
              <a:t>MORAVEC, Hynek. </a:t>
            </a:r>
            <a:r>
              <a:rPr lang="cs-CZ" sz="1800" i="1" dirty="0">
                <a:solidFill>
                  <a:prstClr val="black"/>
                </a:solidFill>
              </a:rPr>
              <a:t>•commons.wikimedia.org</a:t>
            </a:r>
            <a:r>
              <a:rPr lang="cs-CZ" sz="1800" dirty="0">
                <a:solidFill>
                  <a:prstClr val="black"/>
                </a:solidFill>
              </a:rPr>
              <a:t> [online]. [cit. 10.2.2014]. Dostupný na WWW: http://commons.wikimedia.org/wiki/File:Charles_bridge_from_castle_3907.jpg </a:t>
            </a:r>
            <a:endParaRPr lang="cs-CZ" sz="1800" b="1" dirty="0">
              <a:solidFill>
                <a:prstClr val="black"/>
              </a:solidFill>
            </a:endParaRPr>
          </a:p>
          <a:p>
            <a:pPr mar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Obr. č. </a:t>
            </a:r>
            <a:r>
              <a:rPr lang="cs-CZ" sz="1800" b="1" dirty="0" smtClean="0">
                <a:solidFill>
                  <a:prstClr val="black"/>
                </a:solidFill>
              </a:rPr>
              <a:t>6: </a:t>
            </a:r>
            <a:r>
              <a:rPr lang="cs-CZ" sz="1800" dirty="0"/>
              <a:t>COCKERBOY. </a:t>
            </a:r>
            <a:r>
              <a:rPr lang="cs-CZ" sz="1800" i="1" dirty="0"/>
              <a:t>•commons.wikimedia.org</a:t>
            </a:r>
            <a:r>
              <a:rPr lang="cs-CZ" sz="1800" dirty="0"/>
              <a:t> [online]. [cit. 10.2.2014]. Dostupný na WWW: http://commons.wikimedia.org/wiki/File:Dvorac_Karlstajn,_Ceska_Republika.JPG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89955193"/>
      </p:ext>
    </p:extLst>
  </p:cSld>
  <p:clrMapOvr>
    <a:masterClrMapping/>
  </p:clrMapOvr>
  <p:transition advClick="0" advTm="5000">
    <p:wipe dir="d"/>
  </p:transition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386</TotalTime>
  <Words>293</Words>
  <Application>Microsoft Office PowerPoint</Application>
  <PresentationFormat>Předvádění na obrazovce (4:3)</PresentationFormat>
  <Paragraphs>88</Paragraphs>
  <Slides>13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>Motiv sady Office</vt:lpstr>
      <vt:lpstr>Picture</vt:lpstr>
      <vt:lpstr>              Základní škola a Mateřská škola Dobrá Voda u Českých Budějovic, Na Vyhlídce 6, 373 16 Dobrá Voda u Českých Budějovic            EU  PENÍZE  ŠKOLÁM  Zlepšení podmínek pro vzdělávání na základních školách Operačního programu Vzdělávání pro konkurenceschopnost   </vt:lpstr>
      <vt:lpstr>Prezentace aplikace PowerPoint</vt:lpstr>
      <vt:lpstr>Prezentace aplikace PowerPoint</vt:lpstr>
      <vt:lpstr>KAREL IV. – OTEC VLASTI</vt:lpstr>
      <vt:lpstr>VZDĚLÁNÍ</vt:lpstr>
      <vt:lpstr>Prezentace aplikace PowerPoint</vt:lpstr>
      <vt:lpstr>ZAKLADATEL NOVÝCH INSTITUCÍ</vt:lpstr>
      <vt:lpstr>VÝSTAVBA</vt:lpstr>
      <vt:lpstr>Prezentace aplikace PowerPoint</vt:lpstr>
      <vt:lpstr>Prezentace aplikace PowerPoint</vt:lpstr>
      <vt:lpstr>RODINA</vt:lpstr>
      <vt:lpstr>CITACE A ZDROJE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Základní škola a Mateřská škola Dobrá Voda u Českých Budějovic, Na Vyhlídce 6, 373 16 Dobrá Voda u Českých Budějovic       EU  PENÍZE  ŠKOLÁM Zlepšení podmínek pro vzdělávání na základních školách Operačního programu Vzdělávání pro konkurenceschopnost     Číslo a název klíčové aktivity: IV/2  Inovace a zkvalitnění výuky směřující k rozvoji  matematické gramotnosti žáků základních škol Číslo DUM:    VY_42_INOVACE_M.2.18  Jméno autora:    Mgr. Olga Šafářová Datum (období) vytvoření DUM:        7. 11. 2012 Ročník:     2. Vzdělávací oblast:   Matematika a její aplikace  Vzdělávací obor:   Matematika Klíčová slova:    Slovní úloha,  sčítání a odčítání do 100                                                     Anotace:    Žák sčítá a odčítá v oboru do 100,                                                                                                                                                                                                                                     řeší slovní úlohy s výpočty do sta s využitím vztahů                                                                  o několik více, o několik méně Druh učebního materiálu:  Pracovní list Očekávaný výstup:                           Žák umí vyřešit příklady na sčítání a odčítání do sta                                                                                                                    vyřeší slovní úlohy s výpočty do sta s využitím vztahů                                                                   o několik více , o několik méně    </dc:title>
  <cp:lastModifiedBy>ZSDV - Šafářová</cp:lastModifiedBy>
  <cp:revision>56</cp:revision>
  <dcterms:modified xsi:type="dcterms:W3CDTF">2014-02-10T10:37:22Z</dcterms:modified>
</cp:coreProperties>
</file>