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emf" ContentType="image/x-emf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Layouts/slideLayout1.xml" ContentType="application/vnd.openxmlformats-officedocument.presentationml.slideLayout+xml"/>
  <Default Extension="wav" ContentType="audio/wav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93" r:id="rId2"/>
    <p:sldId id="294" r:id="rId3"/>
    <p:sldId id="292" r:id="rId4"/>
    <p:sldId id="288" r:id="rId5"/>
    <p:sldId id="284" r:id="rId6"/>
    <p:sldId id="286" r:id="rId7"/>
    <p:sldId id="289" r:id="rId8"/>
    <p:sldId id="267" r:id="rId9"/>
    <p:sldId id="295" r:id="rId10"/>
    <p:sldId id="290" r:id="rId11"/>
    <p:sldId id="291" r:id="rId12"/>
    <p:sldId id="275" r:id="rId13"/>
    <p:sldId id="276" r:id="rId14"/>
    <p:sldId id="278" r:id="rId15"/>
    <p:sldId id="280" r:id="rId16"/>
    <p:sldId id="279" r:id="rId17"/>
    <p:sldId id="283" r:id="rId18"/>
    <p:sldId id="282" r:id="rId19"/>
    <p:sldId id="256" r:id="rId20"/>
    <p:sldId id="272" r:id="rId21"/>
    <p:sldId id="281" r:id="rId22"/>
    <p:sldId id="277" r:id="rId23"/>
    <p:sldId id="285" r:id="rId24"/>
    <p:sldId id="274" r:id="rId2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howGuides="1">
      <p:cViewPr>
        <p:scale>
          <a:sx n="60" d="100"/>
          <a:sy n="60" d="100"/>
        </p:scale>
        <p:origin x="-1434" y="-10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FD199B0-C8C5-4607-ACDE-4D48B48D7259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119752093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7DB5E15-0008-4DD6-AF52-7A9AABFC4CBF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388625514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14374B-E8AB-4C43-A360-B1B205BA1E4C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726736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AB5DD88-E5A6-4980-ABAF-5F1F114228F6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129526632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2081B35-E612-42A2-B274-2E428E77C9D5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130178228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1733EF7-0E5B-493A-AEBB-A3527F01019F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283796708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7E06C70-B3E8-443E-8E7B-FD4C6E302E26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318646313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72730A7-B305-4B98-8E5E-213CF7958C10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307346216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934C3B4-F695-4FFD-A35B-B9552F4A93A0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2652628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57FCB19-6329-42A2-8F74-DFD875B93530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34947533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cs-CZ" alt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FC11A7AC-F11E-4641-A81F-7DDFC4D19349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  <p:extLst>
      <p:ext uri="{BB962C8B-B14F-4D97-AF65-F5344CB8AC3E}">
        <p14:creationId xmlns:p14="http://schemas.microsoft.com/office/powerpoint/2010/main" xmlns="" val="202747315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cs-CZ" altLang="cs-CZ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 altLang="cs-CZ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123BA8F1-845A-4048-9820-E7F89DABE875}" type="slidenum">
              <a:rPr lang="cs-CZ" altLang="cs-CZ"/>
              <a:pPr/>
              <a:t>‹#›</a:t>
            </a:fld>
            <a:endParaRPr lang="cs-CZ" alt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e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slideLayout" Target="../slideLayouts/slideLayout7.xml"/><Relationship Id="rId1" Type="http://schemas.openxmlformats.org/officeDocument/2006/relationships/audio" Target="../media/audio1.wav"/><Relationship Id="rId5" Type="http://schemas.openxmlformats.org/officeDocument/2006/relationships/image" Target="../media/image9.wmf"/><Relationship Id="rId4" Type="http://schemas.openxmlformats.org/officeDocument/2006/relationships/image" Target="../media/image8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.gi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jpe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jpe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emf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6.jpeg"/><Relationship Id="rId4" Type="http://schemas.openxmlformats.org/officeDocument/2006/relationships/image" Target="../media/image25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900113" y="333375"/>
            <a:ext cx="7473950" cy="1422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1" name="Podnadpis 2"/>
          <p:cNvSpPr txBox="1">
            <a:spLocks/>
          </p:cNvSpPr>
          <p:nvPr/>
        </p:nvSpPr>
        <p:spPr bwMode="auto">
          <a:xfrm>
            <a:off x="179512" y="1988840"/>
            <a:ext cx="8964488" cy="4772178"/>
          </a:xfrm>
          <a:prstGeom prst="rect">
            <a:avLst/>
          </a:prstGeom>
          <a:solidFill>
            <a:schemeClr val="bg1"/>
          </a:solidFill>
          <a:ln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cene3d>
              <a:camera prst="orthographicFront">
                <a:rot lat="0" lon="0" rev="0"/>
              </a:camera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 školy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ZŠ </a:t>
            </a:r>
            <a:r>
              <a:rPr lang="cs-CZ" sz="2400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Bor, okres Tachov, příspěvková organizace</a:t>
            </a: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Autor: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Irena Šeneková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Vytvořeno dne: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1.2. 2014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Název: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VY_32_INOVACE_11A_Z6_15_Pohyby mořské 		      vody	       	                 	                  	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Číslo projektu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CZ.1.07/1.4.00/21.3534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Vzdělávací oblast: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Zeměpis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Téma: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   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Hydrosféra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Ročník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 </a:t>
            </a: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6.ročník</a:t>
            </a:r>
            <a:endParaRPr lang="cs-CZ" sz="24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marL="342900" indent="-342900">
              <a:spcBef>
                <a:spcPct val="20000"/>
              </a:spcBef>
              <a:defRPr/>
            </a:pPr>
            <a:r>
              <a:rPr lang="cs-CZ" sz="24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Klíčová slova</a:t>
            </a:r>
            <a:r>
              <a:rPr lang="cs-CZ" sz="2400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:        </a:t>
            </a:r>
            <a:r>
              <a:rPr lang="cs-CZ" sz="2400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hydrosféra, vlny, příliv, odliv, příboj, tsunami, 	                   mořské proudy		              		  		        		</a:t>
            </a:r>
            <a:endParaRPr lang="cs-CZ" sz="2400" cap="all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45861177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1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683568" y="1412776"/>
            <a:ext cx="7561212" cy="1538883"/>
          </a:xfrm>
          <a:prstGeom prst="rect">
            <a:avLst/>
          </a:prstGeom>
          <a:solidFill>
            <a:schemeClr val="bg1"/>
          </a:solidFill>
          <a:ln>
            <a:solidFill>
              <a:schemeClr val="accent2">
                <a:lumMod val="75000"/>
              </a:schemeClr>
            </a:solidFill>
            <a:headEnd/>
            <a:tailEnd/>
          </a:ln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Anotace</a:t>
            </a:r>
          </a:p>
          <a:p>
            <a:pPr marL="274320" lvl="0" indent="-274320" fontAlgn="auto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tabLst>
                <a:tab pos="2332038" algn="l"/>
              </a:tabLst>
              <a:defRPr/>
            </a:pPr>
            <a:r>
              <a:rPr lang="cs-CZ" sz="2000" dirty="0" smtClean="0">
                <a:cs typeface="Times New Roman" pitchFamily="18" charset="0"/>
              </a:rPr>
              <a:t>Žáci se seznámí s pohyby mořské vody (vysvětlení fungování</a:t>
            </a:r>
          </a:p>
          <a:p>
            <a:pPr marL="274320" lvl="0" indent="-274320" fontAlgn="auto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tabLst>
                <a:tab pos="2332038" algn="l"/>
              </a:tabLst>
              <a:defRPr/>
            </a:pPr>
            <a:r>
              <a:rPr lang="cs-CZ" sz="2000" dirty="0" smtClean="0">
                <a:solidFill>
                  <a:srgbClr val="04617B">
                    <a:lumMod val="10000"/>
                  </a:srgbClr>
                </a:solidFill>
              </a:rPr>
              <a:t>oceánských proudů</a:t>
            </a:r>
            <a:r>
              <a:rPr lang="cs-CZ" sz="2000" dirty="0">
                <a:solidFill>
                  <a:srgbClr val="04617B">
                    <a:lumMod val="10000"/>
                  </a:srgbClr>
                </a:solidFill>
              </a:rPr>
              <a:t>, slapových jevů, mořského příboje, </a:t>
            </a:r>
            <a:r>
              <a:rPr lang="cs-CZ" sz="2000" dirty="0" smtClean="0">
                <a:solidFill>
                  <a:srgbClr val="04617B">
                    <a:lumMod val="10000"/>
                  </a:srgbClr>
                </a:solidFill>
              </a:rPr>
              <a:t>tsunami). </a:t>
            </a:r>
            <a:endParaRPr lang="cs-CZ" sz="2000" dirty="0">
              <a:solidFill>
                <a:srgbClr val="04617B">
                  <a:lumMod val="10000"/>
                </a:srgbClr>
              </a:solidFill>
            </a:endParaRPr>
          </a:p>
          <a:p>
            <a:pPr marL="274320" lvl="0" indent="-274320" fontAlgn="auto">
              <a:lnSpc>
                <a:spcPct val="90000"/>
              </a:lnSpc>
              <a:spcBef>
                <a:spcPct val="20000"/>
              </a:spcBef>
              <a:spcAft>
                <a:spcPts val="0"/>
              </a:spcAft>
              <a:buClr>
                <a:srgbClr val="0BD0D9"/>
              </a:buClr>
              <a:buSzPct val="95000"/>
              <a:tabLst>
                <a:tab pos="2332038" algn="l"/>
              </a:tabLst>
              <a:defRPr/>
            </a:pPr>
            <a:r>
              <a:rPr lang="cs-CZ" sz="2000" dirty="0">
                <a:solidFill>
                  <a:srgbClr val="04617B">
                    <a:lumMod val="10000"/>
                  </a:srgbClr>
                </a:solidFill>
                <a:latin typeface="Calibri"/>
              </a:rPr>
              <a:t>		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0189931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6632"/>
            <a:ext cx="8352928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Každý z vás určitě viděl moře – buď na vlastní oči nebo ve filmu či na obrázku.</a:t>
            </a:r>
            <a:endParaRPr lang="cs-CZ" sz="20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39552" y="1304764"/>
            <a:ext cx="7344816" cy="550861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683568" y="824518"/>
            <a:ext cx="75608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Jaké pohyby vykonává moře? 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3417146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66956" y="44624"/>
            <a:ext cx="7177044" cy="5614441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07504" y="5733256"/>
            <a:ext cx="878497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Vlny jsou vyvolávány především </a:t>
            </a:r>
            <a:r>
              <a:rPr lang="cs-CZ" sz="2400" b="1" dirty="0" smtClean="0">
                <a:effectLst/>
              </a:rPr>
              <a:t>větrem</a:t>
            </a:r>
            <a:r>
              <a:rPr lang="cs-CZ" sz="2400" dirty="0" smtClean="0">
                <a:effectLst/>
              </a:rPr>
              <a:t>  a </a:t>
            </a:r>
            <a:r>
              <a:rPr lang="cs-CZ" sz="2400" b="1" dirty="0" smtClean="0">
                <a:effectLst/>
              </a:rPr>
              <a:t>mořskými proudy. </a:t>
            </a:r>
            <a:r>
              <a:rPr lang="cs-CZ" sz="2400" dirty="0" smtClean="0">
                <a:effectLst/>
              </a:rPr>
              <a:t> </a:t>
            </a:r>
            <a:r>
              <a:rPr lang="cs-CZ" sz="2400" dirty="0"/>
              <a:t>M</a:t>
            </a:r>
            <a:r>
              <a:rPr lang="cs-CZ" sz="2400" dirty="0" smtClean="0">
                <a:effectLst/>
              </a:rPr>
              <a:t>ohou být vyvolány i </a:t>
            </a:r>
            <a:r>
              <a:rPr lang="cs-CZ" sz="2400" b="1" dirty="0" smtClean="0">
                <a:effectLst/>
              </a:rPr>
              <a:t>zemětřesením</a:t>
            </a:r>
            <a:r>
              <a:rPr lang="cs-CZ" sz="2400" dirty="0" smtClean="0">
                <a:effectLst/>
              </a:rPr>
              <a:t>, sesuvem </a:t>
            </a:r>
            <a:r>
              <a:rPr lang="cs-CZ" sz="2400" b="1" dirty="0" smtClean="0">
                <a:effectLst/>
              </a:rPr>
              <a:t>půdy</a:t>
            </a:r>
            <a:r>
              <a:rPr lang="cs-CZ" sz="2400" dirty="0" smtClean="0">
                <a:effectLst/>
              </a:rPr>
              <a:t> nebo části </a:t>
            </a:r>
            <a:r>
              <a:rPr lang="cs-CZ" sz="2400" b="1" dirty="0" smtClean="0">
                <a:effectLst/>
              </a:rPr>
              <a:t>ledovce</a:t>
            </a:r>
            <a:r>
              <a:rPr lang="cs-CZ" sz="2400" dirty="0" smtClean="0">
                <a:effectLst/>
              </a:rPr>
              <a:t> do vody.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7504" y="620688"/>
            <a:ext cx="1859452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Na hladině můžeme pozorovat </a:t>
            </a:r>
            <a:r>
              <a:rPr lang="cs-CZ" sz="3600" dirty="0" smtClean="0">
                <a:solidFill>
                  <a:srgbClr val="FF0000"/>
                </a:solidFill>
              </a:rPr>
              <a:t>vlnění.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2851844"/>
            <a:ext cx="16561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07504" y="3036510"/>
            <a:ext cx="18594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Čím je způsobeno?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8162300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2780928"/>
            <a:ext cx="8712967" cy="1308815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467544" y="692696"/>
            <a:ext cx="842493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00"/>
                </a:solidFill>
                <a:effectLst/>
              </a:rPr>
              <a:t>Vlna</a:t>
            </a:r>
            <a:r>
              <a:rPr lang="cs-CZ" sz="2400" dirty="0" smtClean="0">
                <a:effectLst/>
              </a:rPr>
              <a:t> vyvolaná </a:t>
            </a:r>
            <a:r>
              <a:rPr lang="cs-CZ" sz="2400" b="1" dirty="0" smtClean="0">
                <a:effectLst/>
              </a:rPr>
              <a:t>větrem</a:t>
            </a:r>
            <a:r>
              <a:rPr lang="cs-CZ" sz="2400" dirty="0" smtClean="0">
                <a:effectLst/>
              </a:rPr>
              <a:t> vzniká rotačním pohybem částic vody při hladině. Částice vody rotují na místě, zatímco tvar vlny se přesouvá ve </a:t>
            </a:r>
            <a:r>
              <a:rPr lang="cs-CZ" sz="2400" b="1" dirty="0" smtClean="0">
                <a:effectLst/>
              </a:rPr>
              <a:t>směru větru</a:t>
            </a:r>
            <a:r>
              <a:rPr lang="cs-CZ" sz="2400" dirty="0" smtClean="0">
                <a:effectLst/>
              </a:rPr>
              <a:t>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11560" y="5930116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/>
              </a:rPr>
              <a:t>Výška</a:t>
            </a:r>
            <a:r>
              <a:rPr lang="cs-CZ" sz="2800" dirty="0" smtClean="0">
                <a:effectLst/>
              </a:rPr>
              <a:t> vlny závisí především na </a:t>
            </a:r>
            <a:r>
              <a:rPr lang="cs-CZ" sz="2800" b="1" dirty="0" smtClean="0">
                <a:effectLst/>
              </a:rPr>
              <a:t>síle větru</a:t>
            </a:r>
            <a:r>
              <a:rPr lang="cs-CZ" sz="2800" dirty="0" smtClean="0">
                <a:effectLst/>
              </a:rPr>
              <a:t>.</a:t>
            </a:r>
            <a:endParaRPr lang="cs-CZ" sz="2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11560" y="4849996"/>
            <a:ext cx="79928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Co myslíš? Na čem asi závisí výška vlny?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7850188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27784" y="260648"/>
            <a:ext cx="6480720" cy="486054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0" y="5157192"/>
            <a:ext cx="91440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U pobřeží s relativně stálými větry dochází k lomu ve stále stejné vzdálenosti od břehu a v místě vlnolamu se na dně vytváří výrazný písečný val. Vlna pak prudce naráží na břeh a vzniká tak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04056" y="2464440"/>
            <a:ext cx="17636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Je to  </a:t>
            </a:r>
            <a:r>
              <a:rPr lang="cs-CZ" sz="2800" b="1" dirty="0" smtClean="0">
                <a:solidFill>
                  <a:srgbClr val="FF0000"/>
                </a:solidFill>
              </a:rPr>
              <a:t>příboj.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7504" y="116632"/>
            <a:ext cx="252028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 se jmenuje jev, kdy vlny naráží na pobřeží?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91880" y="6357521"/>
            <a:ext cx="288032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příboj</a:t>
            </a:r>
            <a:endParaRPr lang="cs-CZ" sz="28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3661655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683568" y="692696"/>
            <a:ext cx="813690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Podle mapy mořských proudů v atlase vyjmenujte největší </a:t>
            </a:r>
            <a:r>
              <a:rPr lang="cs-CZ" sz="2800" b="1" dirty="0" smtClean="0"/>
              <a:t>mořské proudy</a:t>
            </a:r>
            <a:r>
              <a:rPr lang="cs-CZ" sz="2800" dirty="0" smtClean="0"/>
              <a:t>. </a:t>
            </a:r>
          </a:p>
          <a:p>
            <a:r>
              <a:rPr lang="cs-CZ" sz="2800" dirty="0" smtClean="0"/>
              <a:t>Určete, zda jsou studené nebo teplé. </a:t>
            </a:r>
          </a:p>
          <a:p>
            <a:endParaRPr lang="cs-CZ" sz="2800" dirty="0"/>
          </a:p>
          <a:p>
            <a:r>
              <a:rPr lang="cs-CZ" sz="2800" dirty="0" smtClean="0"/>
              <a:t>Jak je na mapě poznáte?</a:t>
            </a:r>
          </a:p>
          <a:p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2162276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5" name="Text Box 3"/>
          <p:cNvSpPr txBox="1">
            <a:spLocks noChangeArrowheads="1"/>
          </p:cNvSpPr>
          <p:nvPr/>
        </p:nvSpPr>
        <p:spPr bwMode="auto">
          <a:xfrm>
            <a:off x="323850" y="44624"/>
            <a:ext cx="3834704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3200" dirty="0"/>
              <a:t>MOŘSKÉ PROUDY</a:t>
            </a:r>
          </a:p>
        </p:txBody>
      </p:sp>
      <p:sp>
        <p:nvSpPr>
          <p:cNvPr id="13316" name="Line 4"/>
          <p:cNvSpPr>
            <a:spLocks noChangeShapeType="1"/>
          </p:cNvSpPr>
          <p:nvPr/>
        </p:nvSpPr>
        <p:spPr bwMode="auto">
          <a:xfrm>
            <a:off x="5076825" y="188640"/>
            <a:ext cx="1008063" cy="0"/>
          </a:xfrm>
          <a:prstGeom prst="line">
            <a:avLst/>
          </a:prstGeom>
          <a:noFill/>
          <a:ln w="57150">
            <a:solidFill>
              <a:srgbClr val="CD0917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13317" name="Line 5"/>
          <p:cNvSpPr>
            <a:spLocks noChangeShapeType="1"/>
          </p:cNvSpPr>
          <p:nvPr/>
        </p:nvSpPr>
        <p:spPr bwMode="auto">
          <a:xfrm>
            <a:off x="5076825" y="548680"/>
            <a:ext cx="1008063" cy="0"/>
          </a:xfrm>
          <a:prstGeom prst="line">
            <a:avLst/>
          </a:prstGeom>
          <a:noFill/>
          <a:ln w="57150">
            <a:solidFill>
              <a:srgbClr val="6600FF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13318" name="Text Box 6"/>
          <p:cNvSpPr txBox="1">
            <a:spLocks noChangeArrowheads="1"/>
          </p:cNvSpPr>
          <p:nvPr/>
        </p:nvSpPr>
        <p:spPr bwMode="auto">
          <a:xfrm>
            <a:off x="6208713" y="-27384"/>
            <a:ext cx="2109873" cy="7078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cs-CZ" altLang="cs-CZ" sz="2000" b="1" dirty="0"/>
              <a:t>teplé proudy</a:t>
            </a:r>
          </a:p>
          <a:p>
            <a:r>
              <a:rPr lang="cs-CZ" altLang="cs-CZ" sz="2000" b="1" dirty="0"/>
              <a:t>studené proudy</a:t>
            </a:r>
          </a:p>
        </p:txBody>
      </p:sp>
      <p:grpSp>
        <p:nvGrpSpPr>
          <p:cNvPr id="3" name="Skupina 2"/>
          <p:cNvGrpSpPr/>
          <p:nvPr/>
        </p:nvGrpSpPr>
        <p:grpSpPr>
          <a:xfrm>
            <a:off x="287337" y="620688"/>
            <a:ext cx="8569325" cy="5641975"/>
            <a:chOff x="323850" y="1052513"/>
            <a:chExt cx="8569325" cy="5641975"/>
          </a:xfrm>
        </p:grpSpPr>
        <p:pic>
          <p:nvPicPr>
            <p:cNvPr id="13314" name="Picture 2" descr="svět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3850" y="1052513"/>
              <a:ext cx="8569325" cy="56419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13319" name="Freeform 7"/>
            <p:cNvSpPr>
              <a:spLocks/>
            </p:cNvSpPr>
            <p:nvPr/>
          </p:nvSpPr>
          <p:spPr bwMode="auto">
            <a:xfrm>
              <a:off x="2971800" y="1757363"/>
              <a:ext cx="1700213" cy="1800225"/>
            </a:xfrm>
            <a:custGeom>
              <a:avLst/>
              <a:gdLst>
                <a:gd name="T0" fmla="*/ 72 w 1071"/>
                <a:gd name="T1" fmla="*/ 1134 h 1134"/>
                <a:gd name="T2" fmla="*/ 0 w 1071"/>
                <a:gd name="T3" fmla="*/ 963 h 1134"/>
                <a:gd name="T4" fmla="*/ 351 w 1071"/>
                <a:gd name="T5" fmla="*/ 621 h 1134"/>
                <a:gd name="T6" fmla="*/ 1071 w 1071"/>
                <a:gd name="T7" fmla="*/ 0 h 113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071" h="1134">
                  <a:moveTo>
                    <a:pt x="72" y="1134"/>
                  </a:moveTo>
                  <a:lnTo>
                    <a:pt x="0" y="963"/>
                  </a:lnTo>
                  <a:lnTo>
                    <a:pt x="351" y="621"/>
                  </a:lnTo>
                  <a:lnTo>
                    <a:pt x="1071" y="0"/>
                  </a:lnTo>
                </a:path>
              </a:pathLst>
            </a:custGeom>
            <a:noFill/>
            <a:ln w="76200" cmpd="sng">
              <a:solidFill>
                <a:srgbClr val="CD0917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20" name="Freeform 8"/>
            <p:cNvSpPr>
              <a:spLocks/>
            </p:cNvSpPr>
            <p:nvPr/>
          </p:nvSpPr>
          <p:spPr bwMode="auto">
            <a:xfrm>
              <a:off x="7458075" y="2786063"/>
              <a:ext cx="1000125" cy="1228725"/>
            </a:xfrm>
            <a:custGeom>
              <a:avLst/>
              <a:gdLst>
                <a:gd name="T0" fmla="*/ 630 w 630"/>
                <a:gd name="T1" fmla="*/ 774 h 774"/>
                <a:gd name="T2" fmla="*/ 72 w 630"/>
                <a:gd name="T3" fmla="*/ 621 h 774"/>
                <a:gd name="T4" fmla="*/ 0 w 630"/>
                <a:gd name="T5" fmla="*/ 279 h 774"/>
                <a:gd name="T6" fmla="*/ 261 w 630"/>
                <a:gd name="T7" fmla="*/ 0 h 77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0" h="774">
                  <a:moveTo>
                    <a:pt x="630" y="774"/>
                  </a:moveTo>
                  <a:lnTo>
                    <a:pt x="72" y="621"/>
                  </a:lnTo>
                  <a:lnTo>
                    <a:pt x="0" y="279"/>
                  </a:lnTo>
                  <a:lnTo>
                    <a:pt x="261" y="0"/>
                  </a:lnTo>
                </a:path>
              </a:pathLst>
            </a:custGeom>
            <a:noFill/>
            <a:ln w="76200" cmpd="sng">
              <a:solidFill>
                <a:srgbClr val="CD0917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21" name="Line 9"/>
            <p:cNvSpPr>
              <a:spLocks noChangeShapeType="1"/>
            </p:cNvSpPr>
            <p:nvPr/>
          </p:nvSpPr>
          <p:spPr bwMode="auto">
            <a:xfrm flipH="1">
              <a:off x="1042988" y="4581525"/>
              <a:ext cx="863600" cy="0"/>
            </a:xfrm>
            <a:prstGeom prst="line">
              <a:avLst/>
            </a:prstGeom>
            <a:noFill/>
            <a:ln w="76200">
              <a:solidFill>
                <a:srgbClr val="CD0917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22" name="Freeform 10"/>
            <p:cNvSpPr>
              <a:spLocks/>
            </p:cNvSpPr>
            <p:nvPr/>
          </p:nvSpPr>
          <p:spPr bwMode="auto">
            <a:xfrm>
              <a:off x="1042988" y="3757613"/>
              <a:ext cx="1057275" cy="185737"/>
            </a:xfrm>
            <a:custGeom>
              <a:avLst/>
              <a:gdLst>
                <a:gd name="T0" fmla="*/ 666 w 666"/>
                <a:gd name="T1" fmla="*/ 0 h 117"/>
                <a:gd name="T2" fmla="*/ 468 w 666"/>
                <a:gd name="T3" fmla="*/ 117 h 117"/>
                <a:gd name="T4" fmla="*/ 0 w 666"/>
                <a:gd name="T5" fmla="*/ 112 h 11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66" h="117">
                  <a:moveTo>
                    <a:pt x="666" y="0"/>
                  </a:moveTo>
                  <a:lnTo>
                    <a:pt x="468" y="117"/>
                  </a:lnTo>
                  <a:lnTo>
                    <a:pt x="0" y="112"/>
                  </a:lnTo>
                </a:path>
              </a:pathLst>
            </a:custGeom>
            <a:noFill/>
            <a:ln w="76200" cmpd="sng">
              <a:solidFill>
                <a:srgbClr val="CD0917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23" name="Freeform 11"/>
            <p:cNvSpPr>
              <a:spLocks/>
            </p:cNvSpPr>
            <p:nvPr/>
          </p:nvSpPr>
          <p:spPr bwMode="auto">
            <a:xfrm>
              <a:off x="3657600" y="4500563"/>
              <a:ext cx="557213" cy="1114425"/>
            </a:xfrm>
            <a:custGeom>
              <a:avLst/>
              <a:gdLst>
                <a:gd name="T0" fmla="*/ 351 w 351"/>
                <a:gd name="T1" fmla="*/ 0 h 702"/>
                <a:gd name="T2" fmla="*/ 117 w 351"/>
                <a:gd name="T3" fmla="*/ 171 h 702"/>
                <a:gd name="T4" fmla="*/ 0 w 351"/>
                <a:gd name="T5" fmla="*/ 549 h 702"/>
                <a:gd name="T6" fmla="*/ 117 w 351"/>
                <a:gd name="T7" fmla="*/ 702 h 70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51" h="702">
                  <a:moveTo>
                    <a:pt x="351" y="0"/>
                  </a:moveTo>
                  <a:lnTo>
                    <a:pt x="117" y="171"/>
                  </a:lnTo>
                  <a:lnTo>
                    <a:pt x="0" y="549"/>
                  </a:lnTo>
                  <a:lnTo>
                    <a:pt x="117" y="702"/>
                  </a:lnTo>
                </a:path>
              </a:pathLst>
            </a:custGeom>
            <a:noFill/>
            <a:ln w="76200" cmpd="sng">
              <a:solidFill>
                <a:srgbClr val="CD0917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24" name="Freeform 12"/>
            <p:cNvSpPr>
              <a:spLocks/>
            </p:cNvSpPr>
            <p:nvPr/>
          </p:nvSpPr>
          <p:spPr bwMode="auto">
            <a:xfrm>
              <a:off x="3214688" y="3614738"/>
              <a:ext cx="971550" cy="771525"/>
            </a:xfrm>
            <a:custGeom>
              <a:avLst/>
              <a:gdLst>
                <a:gd name="T0" fmla="*/ 612 w 612"/>
                <a:gd name="T1" fmla="*/ 486 h 486"/>
                <a:gd name="T2" fmla="*/ 351 w 612"/>
                <a:gd name="T3" fmla="*/ 225 h 486"/>
                <a:gd name="T4" fmla="*/ 0 w 612"/>
                <a:gd name="T5" fmla="*/ 0 h 48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612" h="486">
                  <a:moveTo>
                    <a:pt x="612" y="486"/>
                  </a:moveTo>
                  <a:lnTo>
                    <a:pt x="351" y="225"/>
                  </a:lnTo>
                  <a:lnTo>
                    <a:pt x="0" y="0"/>
                  </a:lnTo>
                </a:path>
              </a:pathLst>
            </a:custGeom>
            <a:noFill/>
            <a:ln w="76200" cmpd="sng">
              <a:solidFill>
                <a:srgbClr val="CD0917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25" name="Freeform 13"/>
            <p:cNvSpPr>
              <a:spLocks/>
            </p:cNvSpPr>
            <p:nvPr/>
          </p:nvSpPr>
          <p:spPr bwMode="auto">
            <a:xfrm>
              <a:off x="7772400" y="4514850"/>
              <a:ext cx="585788" cy="728663"/>
            </a:xfrm>
            <a:custGeom>
              <a:avLst/>
              <a:gdLst>
                <a:gd name="T0" fmla="*/ 369 w 369"/>
                <a:gd name="T1" fmla="*/ 0 h 459"/>
                <a:gd name="T2" fmla="*/ 81 w 369"/>
                <a:gd name="T3" fmla="*/ 81 h 459"/>
                <a:gd name="T4" fmla="*/ 0 w 369"/>
                <a:gd name="T5" fmla="*/ 459 h 45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369" h="459">
                  <a:moveTo>
                    <a:pt x="369" y="0"/>
                  </a:moveTo>
                  <a:lnTo>
                    <a:pt x="81" y="81"/>
                  </a:lnTo>
                  <a:lnTo>
                    <a:pt x="0" y="459"/>
                  </a:lnTo>
                </a:path>
              </a:pathLst>
            </a:custGeom>
            <a:noFill/>
            <a:ln w="76200" cmpd="sng">
              <a:solidFill>
                <a:srgbClr val="CD0917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26" name="Freeform 14"/>
            <p:cNvSpPr>
              <a:spLocks/>
            </p:cNvSpPr>
            <p:nvPr/>
          </p:nvSpPr>
          <p:spPr bwMode="auto">
            <a:xfrm>
              <a:off x="5957888" y="4724400"/>
              <a:ext cx="774700" cy="833438"/>
            </a:xfrm>
            <a:custGeom>
              <a:avLst/>
              <a:gdLst>
                <a:gd name="T0" fmla="*/ 488 w 488"/>
                <a:gd name="T1" fmla="*/ 0 h 525"/>
                <a:gd name="T2" fmla="*/ 189 w 488"/>
                <a:gd name="T3" fmla="*/ 48 h 525"/>
                <a:gd name="T4" fmla="*/ 0 w 488"/>
                <a:gd name="T5" fmla="*/ 525 h 525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88" h="525">
                  <a:moveTo>
                    <a:pt x="488" y="0"/>
                  </a:moveTo>
                  <a:lnTo>
                    <a:pt x="189" y="48"/>
                  </a:lnTo>
                  <a:lnTo>
                    <a:pt x="0" y="525"/>
                  </a:lnTo>
                </a:path>
              </a:pathLst>
            </a:custGeom>
            <a:noFill/>
            <a:ln w="76200" cmpd="sng">
              <a:solidFill>
                <a:srgbClr val="CD0917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27" name="Line 15"/>
            <p:cNvSpPr>
              <a:spLocks noChangeShapeType="1"/>
            </p:cNvSpPr>
            <p:nvPr/>
          </p:nvSpPr>
          <p:spPr bwMode="auto">
            <a:xfrm flipV="1">
              <a:off x="2484438" y="5876925"/>
              <a:ext cx="4392612" cy="73025"/>
            </a:xfrm>
            <a:prstGeom prst="line">
              <a:avLst/>
            </a:prstGeom>
            <a:noFill/>
            <a:ln w="76200">
              <a:solidFill>
                <a:srgbClr val="6600FF"/>
              </a:solidFill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28" name="Freeform 16"/>
            <p:cNvSpPr>
              <a:spLocks/>
            </p:cNvSpPr>
            <p:nvPr/>
          </p:nvSpPr>
          <p:spPr bwMode="auto">
            <a:xfrm>
              <a:off x="3276600" y="1773238"/>
              <a:ext cx="647700" cy="935037"/>
            </a:xfrm>
            <a:custGeom>
              <a:avLst/>
              <a:gdLst>
                <a:gd name="T0" fmla="*/ 408 w 408"/>
                <a:gd name="T1" fmla="*/ 0 h 589"/>
                <a:gd name="T2" fmla="*/ 312 w 408"/>
                <a:gd name="T3" fmla="*/ 269 h 589"/>
                <a:gd name="T4" fmla="*/ 0 w 408"/>
                <a:gd name="T5" fmla="*/ 589 h 58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408" h="589">
                  <a:moveTo>
                    <a:pt x="408" y="0"/>
                  </a:moveTo>
                  <a:lnTo>
                    <a:pt x="312" y="269"/>
                  </a:lnTo>
                  <a:lnTo>
                    <a:pt x="0" y="589"/>
                  </a:lnTo>
                </a:path>
              </a:pathLst>
            </a:custGeom>
            <a:noFill/>
            <a:ln w="76200" cmpd="sng">
              <a:solidFill>
                <a:srgbClr val="6600FF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29" name="Freeform 17"/>
            <p:cNvSpPr>
              <a:spLocks/>
            </p:cNvSpPr>
            <p:nvPr/>
          </p:nvSpPr>
          <p:spPr bwMode="auto">
            <a:xfrm>
              <a:off x="4357688" y="4543425"/>
              <a:ext cx="500062" cy="1339850"/>
            </a:xfrm>
            <a:custGeom>
              <a:avLst/>
              <a:gdLst>
                <a:gd name="T0" fmla="*/ 124 w 315"/>
                <a:gd name="T1" fmla="*/ 844 h 844"/>
                <a:gd name="T2" fmla="*/ 315 w 315"/>
                <a:gd name="T3" fmla="*/ 495 h 844"/>
                <a:gd name="T4" fmla="*/ 278 w 315"/>
                <a:gd name="T5" fmla="*/ 158 h 844"/>
                <a:gd name="T6" fmla="*/ 0 w 315"/>
                <a:gd name="T7" fmla="*/ 0 h 8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315" h="844">
                  <a:moveTo>
                    <a:pt x="124" y="844"/>
                  </a:moveTo>
                  <a:lnTo>
                    <a:pt x="315" y="495"/>
                  </a:lnTo>
                  <a:lnTo>
                    <a:pt x="278" y="158"/>
                  </a:lnTo>
                  <a:lnTo>
                    <a:pt x="0" y="0"/>
                  </a:lnTo>
                </a:path>
              </a:pathLst>
            </a:custGeom>
            <a:noFill/>
            <a:ln w="76200" cmpd="sng">
              <a:solidFill>
                <a:srgbClr val="6600FF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30" name="Freeform 18"/>
            <p:cNvSpPr>
              <a:spLocks/>
            </p:cNvSpPr>
            <p:nvPr/>
          </p:nvSpPr>
          <p:spPr bwMode="auto">
            <a:xfrm>
              <a:off x="2071688" y="4600575"/>
              <a:ext cx="1000125" cy="1349375"/>
            </a:xfrm>
            <a:custGeom>
              <a:avLst/>
              <a:gdLst>
                <a:gd name="T0" fmla="*/ 486 w 630"/>
                <a:gd name="T1" fmla="*/ 850 h 850"/>
                <a:gd name="T2" fmla="*/ 630 w 630"/>
                <a:gd name="T3" fmla="*/ 549 h 850"/>
                <a:gd name="T4" fmla="*/ 423 w 630"/>
                <a:gd name="T5" fmla="*/ 72 h 850"/>
                <a:gd name="T6" fmla="*/ 0 w 630"/>
                <a:gd name="T7" fmla="*/ 0 h 85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630" h="850">
                  <a:moveTo>
                    <a:pt x="486" y="850"/>
                  </a:moveTo>
                  <a:lnTo>
                    <a:pt x="630" y="549"/>
                  </a:lnTo>
                  <a:lnTo>
                    <a:pt x="423" y="72"/>
                  </a:lnTo>
                  <a:lnTo>
                    <a:pt x="0" y="0"/>
                  </a:lnTo>
                </a:path>
              </a:pathLst>
            </a:custGeom>
            <a:noFill/>
            <a:ln w="76200" cmpd="sng">
              <a:solidFill>
                <a:srgbClr val="6600FF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31" name="Freeform 19"/>
            <p:cNvSpPr>
              <a:spLocks/>
            </p:cNvSpPr>
            <p:nvPr/>
          </p:nvSpPr>
          <p:spPr bwMode="auto">
            <a:xfrm>
              <a:off x="1000125" y="2671763"/>
              <a:ext cx="685800" cy="742950"/>
            </a:xfrm>
            <a:custGeom>
              <a:avLst/>
              <a:gdLst>
                <a:gd name="T0" fmla="*/ 0 w 432"/>
                <a:gd name="T1" fmla="*/ 468 h 468"/>
                <a:gd name="T2" fmla="*/ 333 w 432"/>
                <a:gd name="T3" fmla="*/ 360 h 468"/>
                <a:gd name="T4" fmla="*/ 432 w 432"/>
                <a:gd name="T5" fmla="*/ 171 h 468"/>
                <a:gd name="T6" fmla="*/ 261 w 432"/>
                <a:gd name="T7" fmla="*/ 0 h 46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432" h="468">
                  <a:moveTo>
                    <a:pt x="0" y="468"/>
                  </a:moveTo>
                  <a:lnTo>
                    <a:pt x="333" y="360"/>
                  </a:lnTo>
                  <a:lnTo>
                    <a:pt x="432" y="171"/>
                  </a:lnTo>
                  <a:lnTo>
                    <a:pt x="261" y="0"/>
                  </a:lnTo>
                </a:path>
              </a:pathLst>
            </a:custGeom>
            <a:noFill/>
            <a:ln w="76200" cmpd="sng">
              <a:solidFill>
                <a:srgbClr val="CD0917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32" name="Line 20"/>
            <p:cNvSpPr>
              <a:spLocks noChangeShapeType="1"/>
            </p:cNvSpPr>
            <p:nvPr/>
          </p:nvSpPr>
          <p:spPr bwMode="auto">
            <a:xfrm>
              <a:off x="1042988" y="4292600"/>
              <a:ext cx="1441450" cy="0"/>
            </a:xfrm>
            <a:prstGeom prst="line">
              <a:avLst/>
            </a:prstGeom>
            <a:noFill/>
            <a:ln w="76200">
              <a:solidFill>
                <a:srgbClr val="CD0917"/>
              </a:solidFill>
              <a:prstDash val="dash"/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33" name="Line 21"/>
            <p:cNvSpPr>
              <a:spLocks noChangeShapeType="1"/>
            </p:cNvSpPr>
            <p:nvPr/>
          </p:nvSpPr>
          <p:spPr bwMode="auto">
            <a:xfrm>
              <a:off x="6011863" y="4365625"/>
              <a:ext cx="1008062" cy="0"/>
            </a:xfrm>
            <a:prstGeom prst="line">
              <a:avLst/>
            </a:prstGeom>
            <a:noFill/>
            <a:ln w="76200">
              <a:solidFill>
                <a:srgbClr val="CD0917"/>
              </a:solidFill>
              <a:prstDash val="dash"/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34" name="Line 22"/>
            <p:cNvSpPr>
              <a:spLocks noChangeShapeType="1"/>
            </p:cNvSpPr>
            <p:nvPr/>
          </p:nvSpPr>
          <p:spPr bwMode="auto">
            <a:xfrm>
              <a:off x="7667625" y="4365625"/>
              <a:ext cx="720725" cy="0"/>
            </a:xfrm>
            <a:prstGeom prst="line">
              <a:avLst/>
            </a:prstGeom>
            <a:noFill/>
            <a:ln w="76200">
              <a:solidFill>
                <a:srgbClr val="CD0917"/>
              </a:solidFill>
              <a:prstDash val="dash"/>
              <a:round/>
              <a:headEnd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noFill/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35" name="Freeform 23"/>
            <p:cNvSpPr>
              <a:spLocks/>
            </p:cNvSpPr>
            <p:nvPr/>
          </p:nvSpPr>
          <p:spPr bwMode="auto">
            <a:xfrm>
              <a:off x="1771650" y="3057525"/>
              <a:ext cx="414338" cy="585788"/>
            </a:xfrm>
            <a:custGeom>
              <a:avLst/>
              <a:gdLst>
                <a:gd name="T0" fmla="*/ 9 w 261"/>
                <a:gd name="T1" fmla="*/ 0 h 369"/>
                <a:gd name="T2" fmla="*/ 0 w 261"/>
                <a:gd name="T3" fmla="*/ 180 h 369"/>
                <a:gd name="T4" fmla="*/ 261 w 261"/>
                <a:gd name="T5" fmla="*/ 369 h 36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261" h="369">
                  <a:moveTo>
                    <a:pt x="9" y="0"/>
                  </a:moveTo>
                  <a:lnTo>
                    <a:pt x="0" y="180"/>
                  </a:lnTo>
                  <a:lnTo>
                    <a:pt x="261" y="369"/>
                  </a:lnTo>
                </a:path>
              </a:pathLst>
            </a:custGeom>
            <a:noFill/>
            <a:ln w="76200" cmpd="sng">
              <a:solidFill>
                <a:srgbClr val="6600FF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  <p:sp>
          <p:nvSpPr>
            <p:cNvPr id="13336" name="Freeform 24"/>
            <p:cNvSpPr>
              <a:spLocks/>
            </p:cNvSpPr>
            <p:nvPr/>
          </p:nvSpPr>
          <p:spPr bwMode="auto">
            <a:xfrm>
              <a:off x="3743325" y="3100388"/>
              <a:ext cx="300038" cy="885825"/>
            </a:xfrm>
            <a:custGeom>
              <a:avLst/>
              <a:gdLst>
                <a:gd name="T0" fmla="*/ 0 w 189"/>
                <a:gd name="T1" fmla="*/ 0 h 558"/>
                <a:gd name="T2" fmla="*/ 126 w 189"/>
                <a:gd name="T3" fmla="*/ 189 h 558"/>
                <a:gd name="T4" fmla="*/ 189 w 189"/>
                <a:gd name="T5" fmla="*/ 558 h 5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</a:cxnLst>
              <a:rect l="0" t="0" r="r" b="b"/>
              <a:pathLst>
                <a:path w="189" h="558">
                  <a:moveTo>
                    <a:pt x="0" y="0"/>
                  </a:moveTo>
                  <a:lnTo>
                    <a:pt x="126" y="189"/>
                  </a:lnTo>
                  <a:lnTo>
                    <a:pt x="189" y="558"/>
                  </a:lnTo>
                </a:path>
              </a:pathLst>
            </a:custGeom>
            <a:noFill/>
            <a:ln w="76200" cmpd="sng">
              <a:solidFill>
                <a:srgbClr val="6600FF"/>
              </a:solidFill>
              <a:round/>
              <a:headEnd type="none" w="med" len="med"/>
              <a:tailEnd type="triangle" w="med" len="med"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rgbClr val="FFFFFF"/>
                  </a:solidFill>
                </a14:hiddenFill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cs-CZ" dirty="0"/>
            </a:p>
          </p:txBody>
        </p:sp>
      </p:grpSp>
      <p:sp>
        <p:nvSpPr>
          <p:cNvPr id="2" name="TextovéPole 1"/>
          <p:cNvSpPr txBox="1"/>
          <p:nvPr/>
        </p:nvSpPr>
        <p:spPr>
          <a:xfrm>
            <a:off x="-36512" y="6262664"/>
            <a:ext cx="93965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smtClean="0"/>
              <a:t>Jak ovlivňují mořské proudy podnebí na přilehlých pevninách?</a:t>
            </a:r>
          </a:p>
          <a:p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116632"/>
            <a:ext cx="88924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Vyhledej v </a:t>
            </a:r>
            <a:r>
              <a:rPr lang="cs-CZ" sz="2800" dirty="0" smtClean="0"/>
              <a:t>atlase, jak </a:t>
            </a:r>
            <a:r>
              <a:rPr lang="cs-CZ" sz="2800" dirty="0"/>
              <a:t>se jmenuje </a:t>
            </a:r>
            <a:r>
              <a:rPr lang="cs-CZ" sz="2800" b="1" dirty="0" smtClean="0"/>
              <a:t>mořský proud</a:t>
            </a:r>
            <a:r>
              <a:rPr lang="cs-CZ" sz="2800" dirty="0"/>
              <a:t>, který míří ze Střední Ameriky </a:t>
            </a:r>
            <a:r>
              <a:rPr lang="cs-CZ" sz="2800" dirty="0" smtClean="0"/>
              <a:t>napříč </a:t>
            </a:r>
            <a:r>
              <a:rPr lang="cs-CZ" sz="2800" dirty="0"/>
              <a:t>Atlantským oceánem </a:t>
            </a:r>
            <a:endParaRPr lang="cs-CZ" sz="2800" dirty="0" smtClean="0"/>
          </a:p>
          <a:p>
            <a:r>
              <a:rPr lang="cs-CZ" sz="2800" dirty="0" smtClean="0"/>
              <a:t>k </a:t>
            </a:r>
            <a:r>
              <a:rPr lang="cs-CZ" sz="2800" dirty="0"/>
              <a:t>břehům </a:t>
            </a:r>
            <a:r>
              <a:rPr lang="cs-CZ" sz="2800" dirty="0" smtClean="0"/>
              <a:t>  </a:t>
            </a:r>
            <a:r>
              <a:rPr lang="cs-CZ" sz="2800" b="1" dirty="0" smtClean="0"/>
              <a:t>Evropy</a:t>
            </a:r>
            <a:r>
              <a:rPr lang="cs-CZ" sz="2800" b="1" dirty="0"/>
              <a:t>?</a:t>
            </a:r>
          </a:p>
          <a:p>
            <a:endParaRPr lang="cs-CZ" sz="28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2276872"/>
            <a:ext cx="6210186" cy="4529782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491880" y="1556792"/>
            <a:ext cx="48965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Je to </a:t>
            </a:r>
            <a:r>
              <a:rPr lang="cs-CZ" sz="2800" b="1" dirty="0" smtClean="0"/>
              <a:t>Golfský proud</a:t>
            </a:r>
            <a:r>
              <a:rPr lang="cs-CZ" sz="2800" dirty="0" smtClean="0"/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xmlns="" val="3972593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9375" y="764704"/>
            <a:ext cx="866310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silný, teplý mořský proud Atlantského oceánu. </a:t>
            </a:r>
          </a:p>
          <a:p>
            <a:r>
              <a:rPr lang="cs-CZ" sz="2400" dirty="0" smtClean="0"/>
              <a:t>Vzniká v Mexickém zálivu a přechází přes Atlantský oceán. Rozděluje se na dvě větve. </a:t>
            </a:r>
            <a:r>
              <a:rPr lang="cs-CZ" sz="2400" dirty="0"/>
              <a:t>S</a:t>
            </a:r>
            <a:r>
              <a:rPr lang="cs-CZ" sz="2400" dirty="0" smtClean="0"/>
              <a:t>everní proud míří k </a:t>
            </a:r>
            <a:r>
              <a:rPr lang="cs-CZ" sz="2400" b="1" dirty="0" smtClean="0"/>
              <a:t>severní Evropě </a:t>
            </a:r>
            <a:r>
              <a:rPr lang="cs-CZ" sz="2400" dirty="0" smtClean="0"/>
              <a:t>a jižní se obrací k západnímu pobřeží</a:t>
            </a:r>
            <a:r>
              <a:rPr lang="cs-CZ" sz="2400" b="1" dirty="0" smtClean="0"/>
              <a:t> Afriky</a:t>
            </a:r>
            <a:r>
              <a:rPr lang="cs-CZ" sz="2400" dirty="0" smtClean="0"/>
              <a:t>. </a:t>
            </a:r>
            <a:endParaRPr lang="cs-CZ" sz="24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987824" y="2602593"/>
            <a:ext cx="5688632" cy="414935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229374" y="230832"/>
            <a:ext cx="513471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/>
              <a:t>GOLFSKÝ  PROUD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17163466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79512" y="2996952"/>
            <a:ext cx="468052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</a:t>
            </a:r>
            <a:r>
              <a:rPr lang="cs-CZ" sz="2400" dirty="0" smtClean="0"/>
              <a:t>aký je v lednu rozdíl průměrných teplot mezi pobřežím Norska a severními částmi Kanady?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83568" y="4604935"/>
            <a:ext cx="187220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a) 30° C</a:t>
            </a:r>
          </a:p>
          <a:p>
            <a:r>
              <a:rPr lang="cs-CZ" sz="2400" dirty="0" smtClean="0"/>
              <a:t>b) 10°C</a:t>
            </a:r>
          </a:p>
          <a:p>
            <a:r>
              <a:rPr lang="cs-CZ" sz="2400" dirty="0" smtClean="0"/>
              <a:t>c)  20 °C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3528" y="500479"/>
            <a:ext cx="88204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Severoatlantický</a:t>
            </a:r>
            <a:r>
              <a:rPr lang="cs-CZ" sz="2400" dirty="0" smtClean="0"/>
              <a:t> proud, zmírňuje v západní Evropě (obzvláště pak na severu) zimy, které jsou tak teplejší než na jiných místech Země, byť tato místa mají stejnou zeměpisnou šířku.</a:t>
            </a:r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6207695"/>
            <a:ext cx="32403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Je to neuvěřitelných</a:t>
            </a:r>
            <a:endParaRPr lang="cs-CZ" sz="2400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572000" y="1750314"/>
            <a:ext cx="4572000" cy="3334870"/>
          </a:xfrm>
          <a:prstGeom prst="rect">
            <a:avLst/>
          </a:prstGeom>
        </p:spPr>
      </p:pic>
      <p:cxnSp>
        <p:nvCxnSpPr>
          <p:cNvPr id="9" name="Přímá spojnice se šipkou 8"/>
          <p:cNvCxnSpPr/>
          <p:nvPr/>
        </p:nvCxnSpPr>
        <p:spPr>
          <a:xfrm>
            <a:off x="7164288" y="476672"/>
            <a:ext cx="792088" cy="18002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2">
            <a:schemeClr val="accent4"/>
          </a:lnRef>
          <a:fillRef idx="0">
            <a:schemeClr val="accent4"/>
          </a:fillRef>
          <a:effectRef idx="1">
            <a:schemeClr val="accent4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3923928" y="6165304"/>
            <a:ext cx="25922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30° C</a:t>
            </a:r>
          </a:p>
        </p:txBody>
      </p:sp>
      <p:sp>
        <p:nvSpPr>
          <p:cNvPr id="11" name="TextovéPole 10"/>
          <p:cNvSpPr txBox="1"/>
          <p:nvPr/>
        </p:nvSpPr>
        <p:spPr>
          <a:xfrm>
            <a:off x="2555776" y="5405154"/>
            <a:ext cx="28083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Tipnul jsi za a) ?</a:t>
            </a:r>
            <a:endParaRPr lang="cs-CZ" sz="2400" dirty="0"/>
          </a:p>
        </p:txBody>
      </p:sp>
      <p:pic>
        <p:nvPicPr>
          <p:cNvPr id="12" name="j0214098.wav">
            <a:hlinkClick r:id="" action="ppaction://media"/>
          </p:cNvPr>
          <p:cNvPicPr>
            <a:picLocks noRot="1" noChangeAspect="1"/>
          </p:cNvPicPr>
          <p:nvPr>
            <a:wavAudioFile r:embed="rId1" name="j0214098.wav"/>
          </p:nvPr>
        </p:nvPicPr>
        <p:blipFill>
          <a:blip r:embed="rId4" cstate="print"/>
          <a:stretch>
            <a:fillRect/>
          </a:stretch>
        </p:blipFill>
        <p:spPr>
          <a:xfrm>
            <a:off x="5668888" y="5306139"/>
            <a:ext cx="609600" cy="609600"/>
          </a:xfrm>
          <a:prstGeom prst="rect">
            <a:avLst/>
          </a:prstGeom>
        </p:spPr>
      </p:pic>
      <p:pic>
        <p:nvPicPr>
          <p:cNvPr id="15362" name="Picture 2" descr="C:\Users\Uživatel\AppData\Local\Microsoft\Windows\Temporary Internet Files\Content.IE5\D94D35PN\MC90042446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73435" y="5248355"/>
            <a:ext cx="1000505" cy="8605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ovéPole 12"/>
          <p:cNvSpPr txBox="1"/>
          <p:nvPr/>
        </p:nvSpPr>
        <p:spPr>
          <a:xfrm>
            <a:off x="323528" y="2276872"/>
            <a:ext cx="19802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Kdo si tipne?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83568" y="0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/>
              <a:t>Jak se nazývá evropská větev Golfského proudu?</a:t>
            </a:r>
          </a:p>
        </p:txBody>
      </p:sp>
    </p:spTree>
    <p:extLst>
      <p:ext uri="{BB962C8B-B14F-4D97-AF65-F5344CB8AC3E}">
        <p14:creationId xmlns:p14="http://schemas.microsoft.com/office/powerpoint/2010/main" xmlns="" val="1194039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1" presetClass="mediacall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51" dur="4745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  <p:par>
                                <p:cTn id="52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6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  <p:bldLst>
      <p:bldP spid="2" grpId="0"/>
      <p:bldP spid="3" grpId="0"/>
      <p:bldP spid="4" grpId="0"/>
      <p:bldP spid="5" grpId="0"/>
      <p:bldP spid="10" grpId="0"/>
      <p:bldP spid="11" grpId="0"/>
      <p:bldP spid="13" grpId="0"/>
      <p:bldP spid="6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2387" y="1924366"/>
            <a:ext cx="2659493" cy="3989240"/>
          </a:xfrm>
          <a:prstGeom prst="rect">
            <a:avLst/>
          </a:prstGeom>
        </p:spPr>
      </p:pic>
      <p:pic>
        <p:nvPicPr>
          <p:cNvPr id="4" name="Obrázek 3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176137" y="1924366"/>
            <a:ext cx="2661620" cy="399243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1763687" y="6021288"/>
            <a:ext cx="280831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příliv</a:t>
            </a:r>
            <a:endParaRPr lang="cs-CZ" sz="28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012160" y="6021288"/>
            <a:ext cx="25922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odliv</a:t>
            </a:r>
            <a:endParaRPr lang="cs-CZ" sz="28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951111"/>
            <a:ext cx="593669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Jsou to změny ve výšce mořské hladiny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51520" y="0"/>
            <a:ext cx="842493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Jaké další pohyby mořské hladiny můžeš  u pobřeží pozorovat?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6951718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2" grpId="0"/>
      <p:bldP spid="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3" y="1217558"/>
            <a:ext cx="4896544" cy="5640442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508104" y="3284984"/>
            <a:ext cx="3635896" cy="286232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effectLst/>
              </a:rPr>
              <a:t>Slapové jevy:</a:t>
            </a:r>
          </a:p>
          <a:p>
            <a:r>
              <a:rPr lang="cs-CZ" sz="2000" dirty="0" smtClean="0">
                <a:effectLst/>
              </a:rPr>
              <a:t> A - Slunce, Země a Měsíc jsou </a:t>
            </a:r>
            <a:r>
              <a:rPr lang="cs-CZ" sz="2000" b="1" dirty="0" smtClean="0">
                <a:solidFill>
                  <a:srgbClr val="FF0000"/>
                </a:solidFill>
                <a:effectLst/>
              </a:rPr>
              <a:t>v řadě</a:t>
            </a:r>
            <a:r>
              <a:rPr lang="cs-CZ" sz="2000" dirty="0" smtClean="0">
                <a:effectLst/>
              </a:rPr>
              <a:t>, objevuje se </a:t>
            </a:r>
            <a:r>
              <a:rPr lang="cs-CZ" sz="2000" b="1" dirty="0" smtClean="0">
                <a:effectLst/>
              </a:rPr>
              <a:t>skočné dmutí</a:t>
            </a:r>
            <a:r>
              <a:rPr lang="cs-CZ" sz="2000" dirty="0" smtClean="0">
                <a:effectLst/>
              </a:rPr>
              <a:t>; příliv je největší.</a:t>
            </a:r>
          </a:p>
          <a:p>
            <a:endParaRPr lang="cs-CZ" sz="2000" dirty="0"/>
          </a:p>
          <a:p>
            <a:r>
              <a:rPr lang="cs-CZ" sz="2000" dirty="0" smtClean="0">
                <a:effectLst/>
              </a:rPr>
              <a:t>B - Slunce, Země a Měsíc svírají </a:t>
            </a:r>
            <a:r>
              <a:rPr lang="cs-CZ" sz="2000" b="1" dirty="0" smtClean="0">
                <a:solidFill>
                  <a:srgbClr val="FF0000"/>
                </a:solidFill>
                <a:effectLst/>
              </a:rPr>
              <a:t>pravý úhel</a:t>
            </a:r>
            <a:r>
              <a:rPr lang="cs-CZ" sz="2000" dirty="0" smtClean="0">
                <a:effectLst/>
              </a:rPr>
              <a:t>, objevuje se </a:t>
            </a:r>
            <a:r>
              <a:rPr lang="cs-CZ" sz="2000" b="1" dirty="0" smtClean="0">
                <a:effectLst/>
              </a:rPr>
              <a:t>hluché dmutí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5508104" y="1148551"/>
            <a:ext cx="36004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dirty="0" smtClean="0"/>
              <a:t>Kdy nastává nejvyšší</a:t>
            </a:r>
          </a:p>
          <a:p>
            <a:pPr lvl="0"/>
            <a:r>
              <a:rPr lang="cs-CZ" sz="2400" dirty="0" smtClean="0"/>
              <a:t>a kdy nejnižší příliv?</a:t>
            </a:r>
          </a:p>
          <a:p>
            <a:endParaRPr lang="cs-CZ" sz="24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67545" y="231031"/>
            <a:ext cx="676875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Víš, čím je způsobený příliv a odliv?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1738772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42102"/>
            <a:ext cx="2584399" cy="681589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75856" y="3861048"/>
            <a:ext cx="58326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Příchod tsunami k pobřeží se dá v poslední chvíli dobře odhadnout podle jevu, kdy před příchodem vlny voda </a:t>
            </a:r>
            <a:r>
              <a:rPr lang="cs-CZ" sz="2000" b="1" dirty="0" smtClean="0">
                <a:effectLst/>
              </a:rPr>
              <a:t>náhle ustoupí </a:t>
            </a:r>
            <a:r>
              <a:rPr lang="cs-CZ" sz="2000" dirty="0" smtClean="0">
                <a:effectLst/>
              </a:rPr>
              <a:t>až o stovky metrů a odhalí jindy zaplavené mořské dno.</a:t>
            </a:r>
            <a:endParaRPr lang="cs-CZ" sz="2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75856" y="5517232"/>
            <a:ext cx="583264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Během několika minut </a:t>
            </a:r>
            <a:r>
              <a:rPr lang="cs-CZ" sz="2000" b="1" dirty="0" smtClean="0">
                <a:effectLst/>
              </a:rPr>
              <a:t>stoupne hladina </a:t>
            </a:r>
            <a:r>
              <a:rPr lang="cs-CZ" sz="2000" dirty="0" smtClean="0">
                <a:effectLst/>
              </a:rPr>
              <a:t>moře až o desítky metrů. Ohromné množství proudící vody pochopitelně páchá rozsáhlé škody, a to i pomocí různých těžkých předmětů, které s sebou strhává.</a:t>
            </a:r>
            <a:endParaRPr lang="cs-CZ" sz="20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347864" y="2276872"/>
            <a:ext cx="56886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Zatímco na hlubokém moři je tsunami těžko pozorovatelná (obvykle má výšku v cm až desítkách cm), u pobřeží nahromaděná energie zvedá vlnu až do výšky </a:t>
            </a:r>
            <a:r>
              <a:rPr lang="cs-CZ" sz="2000" b="1" dirty="0" smtClean="0">
                <a:effectLst/>
              </a:rPr>
              <a:t>desítek metrů</a:t>
            </a:r>
            <a:r>
              <a:rPr lang="cs-CZ" sz="2000" dirty="0" smtClean="0">
                <a:effectLst/>
              </a:rPr>
              <a:t>.</a:t>
            </a:r>
            <a:endParaRPr lang="cs-CZ" sz="20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3347864" y="1268760"/>
            <a:ext cx="568863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Nejčastější příčinou tsunami jsou </a:t>
            </a:r>
            <a:r>
              <a:rPr lang="cs-CZ" sz="2000" b="1" dirty="0" smtClean="0">
                <a:effectLst/>
              </a:rPr>
              <a:t>zemětřesení</a:t>
            </a:r>
            <a:r>
              <a:rPr lang="cs-CZ" sz="2000" dirty="0" smtClean="0">
                <a:effectLst/>
              </a:rPr>
              <a:t> pod hladinou oceánů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79087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64323" y="65957"/>
            <a:ext cx="7831378" cy="5873533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6105490"/>
            <a:ext cx="82809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Tsunami na thajském pobřežíí 26. prosince 2004 – dočasný ústup vody před příchodem vlny.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22954314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69776" y="116632"/>
            <a:ext cx="8262664" cy="599258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69776" y="6237312"/>
            <a:ext cx="887422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effectLst/>
              </a:rPr>
              <a:t>Tsunami na thajském pobřeží 26. prosince 2004 – vlna přichází….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8547599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48081" y="0"/>
            <a:ext cx="7560840" cy="567063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251520" y="5805264"/>
            <a:ext cx="871296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T</a:t>
            </a:r>
            <a:r>
              <a:rPr lang="cs-CZ" sz="2000" b="1" dirty="0" smtClean="0">
                <a:effectLst/>
              </a:rPr>
              <a:t>sunam</a:t>
            </a:r>
            <a:r>
              <a:rPr lang="cs-CZ" sz="2000" dirty="0" smtClean="0">
                <a:effectLst/>
              </a:rPr>
              <a:t>i - obrovská ničivá vlna, vyvolaná podmořským zemětřesením. </a:t>
            </a:r>
          </a:p>
          <a:p>
            <a:r>
              <a:rPr lang="cs-CZ" sz="2000" dirty="0" smtClean="0">
                <a:effectLst/>
              </a:rPr>
              <a:t>Při pobřeží tak masy vody vystoupají do výšky několika desítek metrů; vyskytují se především v Asii.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4958279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1520" y="260648"/>
            <a:ext cx="8724174" cy="579067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1520" y="6165304"/>
            <a:ext cx="87129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effectLst/>
              </a:rPr>
              <a:t>Spoušť po japonském tsunami v roce 2011.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xmlns="" val="23325320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2" name="Text Box 4"/>
          <p:cNvSpPr txBox="1">
            <a:spLocks noChangeArrowheads="1"/>
          </p:cNvSpPr>
          <p:nvPr/>
        </p:nvSpPr>
        <p:spPr bwMode="auto">
          <a:xfrm>
            <a:off x="684213" y="0"/>
            <a:ext cx="5975350" cy="4616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400" b="1" dirty="0">
                <a:solidFill>
                  <a:srgbClr val="FF3300"/>
                </a:solidFill>
              </a:rPr>
              <a:t>Pohyby mořské vody</a:t>
            </a:r>
          </a:p>
        </p:txBody>
      </p:sp>
      <p:sp>
        <p:nvSpPr>
          <p:cNvPr id="2053" name="Text Box 5"/>
          <p:cNvSpPr txBox="1">
            <a:spLocks noChangeArrowheads="1"/>
          </p:cNvSpPr>
          <p:nvPr/>
        </p:nvSpPr>
        <p:spPr bwMode="auto">
          <a:xfrm>
            <a:off x="323850" y="599197"/>
            <a:ext cx="8640763" cy="3477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b="1" dirty="0"/>
              <a:t>vlnění </a:t>
            </a:r>
            <a:r>
              <a:rPr lang="cs-CZ" altLang="cs-CZ" sz="2000" dirty="0"/>
              <a:t>– větrem</a:t>
            </a:r>
          </a:p>
          <a:p>
            <a:pPr>
              <a:spcBef>
                <a:spcPct val="50000"/>
              </a:spcBef>
            </a:pPr>
            <a:r>
              <a:rPr lang="cs-CZ" altLang="cs-CZ" sz="2000" b="1" dirty="0"/>
              <a:t>příliv a odliv</a:t>
            </a:r>
            <a:r>
              <a:rPr lang="cs-CZ" altLang="cs-CZ" sz="2000" dirty="0"/>
              <a:t> – přitažlivostí Měsíce a Slunce</a:t>
            </a:r>
          </a:p>
          <a:p>
            <a:pPr>
              <a:spcBef>
                <a:spcPct val="50000"/>
              </a:spcBef>
            </a:pPr>
            <a:r>
              <a:rPr lang="cs-CZ" altLang="cs-CZ" sz="2000" b="1" dirty="0"/>
              <a:t>oceánské proudy</a:t>
            </a:r>
            <a:r>
              <a:rPr lang="cs-CZ" altLang="cs-CZ" sz="2000" dirty="0"/>
              <a:t> – pravidelným prouděním větru</a:t>
            </a:r>
            <a:br>
              <a:rPr lang="cs-CZ" altLang="cs-CZ" sz="2000" dirty="0"/>
            </a:br>
            <a:r>
              <a:rPr lang="cs-CZ" altLang="cs-CZ" sz="2000" dirty="0"/>
              <a:t>                               -  rozdílnou teplotou vody</a:t>
            </a:r>
            <a:br>
              <a:rPr lang="cs-CZ" altLang="cs-CZ" sz="2000" dirty="0"/>
            </a:br>
            <a:r>
              <a:rPr lang="cs-CZ" altLang="cs-CZ" sz="2000" dirty="0"/>
              <a:t>                               -  rozdílnou slaností</a:t>
            </a:r>
          </a:p>
          <a:p>
            <a:pPr>
              <a:spcBef>
                <a:spcPct val="50000"/>
              </a:spcBef>
            </a:pPr>
            <a:r>
              <a:rPr lang="cs-CZ" altLang="cs-CZ" sz="2000" u="sng" dirty="0" smtClean="0"/>
              <a:t>Mořský </a:t>
            </a:r>
            <a:r>
              <a:rPr lang="cs-CZ" altLang="cs-CZ" sz="2000" u="sng" dirty="0"/>
              <a:t>příboj</a:t>
            </a:r>
            <a:r>
              <a:rPr lang="cs-CZ" altLang="cs-CZ" sz="2000" dirty="0"/>
              <a:t> – vlny narážejí na pobřeží</a:t>
            </a:r>
          </a:p>
          <a:p>
            <a:pPr>
              <a:spcBef>
                <a:spcPct val="50000"/>
              </a:spcBef>
            </a:pPr>
            <a:r>
              <a:rPr lang="cs-CZ" altLang="cs-CZ" sz="2000" u="sng" dirty="0"/>
              <a:t>Tsunami</a:t>
            </a:r>
            <a:r>
              <a:rPr lang="cs-CZ" altLang="cs-CZ" sz="2000" dirty="0"/>
              <a:t> – dlouhé a vysoké vlny ( podmořské výbuchy sopek a zemětřesení )</a:t>
            </a:r>
            <a:br>
              <a:rPr lang="cs-CZ" altLang="cs-CZ" sz="2000" dirty="0"/>
            </a:br>
            <a:endParaRPr lang="cs-CZ" altLang="cs-CZ" sz="2000" dirty="0"/>
          </a:p>
        </p:txBody>
      </p:sp>
      <p:sp>
        <p:nvSpPr>
          <p:cNvPr id="2054" name="Oval 6"/>
          <p:cNvSpPr>
            <a:spLocks noChangeArrowheads="1"/>
          </p:cNvSpPr>
          <p:nvPr/>
        </p:nvSpPr>
        <p:spPr bwMode="auto">
          <a:xfrm>
            <a:off x="8172450" y="4579938"/>
            <a:ext cx="574675" cy="577850"/>
          </a:xfrm>
          <a:prstGeom prst="ellipse">
            <a:avLst/>
          </a:prstGeom>
          <a:solidFill>
            <a:srgbClr val="FFFF00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055" name="Text Box 7"/>
          <p:cNvSpPr txBox="1">
            <a:spLocks noChangeArrowheads="1"/>
          </p:cNvSpPr>
          <p:nvPr/>
        </p:nvSpPr>
        <p:spPr bwMode="auto">
          <a:xfrm>
            <a:off x="8316913" y="4652963"/>
            <a:ext cx="287337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S</a:t>
            </a:r>
          </a:p>
        </p:txBody>
      </p:sp>
      <p:sp>
        <p:nvSpPr>
          <p:cNvPr id="2057" name="Line 9"/>
          <p:cNvSpPr>
            <a:spLocks noChangeShapeType="1"/>
          </p:cNvSpPr>
          <p:nvPr/>
        </p:nvSpPr>
        <p:spPr bwMode="auto">
          <a:xfrm flipH="1">
            <a:off x="4787900" y="4868863"/>
            <a:ext cx="3240088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2058" name="Oval 10"/>
          <p:cNvSpPr>
            <a:spLocks noChangeArrowheads="1"/>
          </p:cNvSpPr>
          <p:nvPr/>
        </p:nvSpPr>
        <p:spPr bwMode="auto">
          <a:xfrm>
            <a:off x="4284663" y="4581525"/>
            <a:ext cx="431800" cy="431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bg2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059" name="Oval 11"/>
          <p:cNvSpPr>
            <a:spLocks noChangeArrowheads="1"/>
          </p:cNvSpPr>
          <p:nvPr/>
        </p:nvSpPr>
        <p:spPr bwMode="auto">
          <a:xfrm>
            <a:off x="900113" y="4581525"/>
            <a:ext cx="431800" cy="431800"/>
          </a:xfrm>
          <a:prstGeom prst="ellipse">
            <a:avLst/>
          </a:prstGeom>
          <a:noFill/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060" name="Oval 12"/>
          <p:cNvSpPr>
            <a:spLocks noChangeArrowheads="1"/>
          </p:cNvSpPr>
          <p:nvPr/>
        </p:nvSpPr>
        <p:spPr bwMode="auto">
          <a:xfrm>
            <a:off x="2195513" y="4365625"/>
            <a:ext cx="863600" cy="866775"/>
          </a:xfrm>
          <a:prstGeom prst="ellipse">
            <a:avLst/>
          </a:pr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cs-CZ" dirty="0"/>
          </a:p>
        </p:txBody>
      </p:sp>
      <p:sp>
        <p:nvSpPr>
          <p:cNvPr id="2061" name="Text Box 13"/>
          <p:cNvSpPr txBox="1">
            <a:spLocks noChangeArrowheads="1"/>
          </p:cNvSpPr>
          <p:nvPr/>
        </p:nvSpPr>
        <p:spPr bwMode="auto">
          <a:xfrm>
            <a:off x="4356100" y="4652963"/>
            <a:ext cx="2873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M</a:t>
            </a:r>
          </a:p>
        </p:txBody>
      </p:sp>
      <p:sp>
        <p:nvSpPr>
          <p:cNvPr id="2062" name="Text Box 14"/>
          <p:cNvSpPr txBox="1">
            <a:spLocks noChangeArrowheads="1"/>
          </p:cNvSpPr>
          <p:nvPr/>
        </p:nvSpPr>
        <p:spPr bwMode="auto">
          <a:xfrm>
            <a:off x="971550" y="4652963"/>
            <a:ext cx="287338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M</a:t>
            </a:r>
          </a:p>
        </p:txBody>
      </p:sp>
      <p:sp>
        <p:nvSpPr>
          <p:cNvPr id="2063" name="Text Box 15"/>
          <p:cNvSpPr txBox="1">
            <a:spLocks noChangeArrowheads="1"/>
          </p:cNvSpPr>
          <p:nvPr/>
        </p:nvSpPr>
        <p:spPr bwMode="auto">
          <a:xfrm>
            <a:off x="2411413" y="4652963"/>
            <a:ext cx="431800" cy="3667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Z</a:t>
            </a:r>
          </a:p>
        </p:txBody>
      </p:sp>
      <p:sp>
        <p:nvSpPr>
          <p:cNvPr id="2064" name="Line 16"/>
          <p:cNvSpPr>
            <a:spLocks noChangeShapeType="1"/>
          </p:cNvSpPr>
          <p:nvPr/>
        </p:nvSpPr>
        <p:spPr bwMode="auto">
          <a:xfrm flipH="1" flipV="1">
            <a:off x="3132138" y="4795838"/>
            <a:ext cx="935037" cy="1587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2065" name="Line 17"/>
          <p:cNvSpPr>
            <a:spLocks noChangeShapeType="1"/>
          </p:cNvSpPr>
          <p:nvPr/>
        </p:nvSpPr>
        <p:spPr bwMode="auto">
          <a:xfrm flipH="1">
            <a:off x="1476375" y="4797425"/>
            <a:ext cx="574675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 xmlns="">
                <a:noFill/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cs-CZ" dirty="0"/>
          </a:p>
        </p:txBody>
      </p:sp>
      <p:sp>
        <p:nvSpPr>
          <p:cNvPr id="2066" name="Text Box 18"/>
          <p:cNvSpPr txBox="1">
            <a:spLocks noChangeArrowheads="1"/>
          </p:cNvSpPr>
          <p:nvPr/>
        </p:nvSpPr>
        <p:spPr bwMode="auto">
          <a:xfrm>
            <a:off x="468313" y="5837202"/>
            <a:ext cx="8496300" cy="400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sz="2000" dirty="0"/>
              <a:t>Největší příliv je, když S,M,Z v jedné rovině ( přitažlivost S a M se sčítají )</a:t>
            </a:r>
          </a:p>
        </p:txBody>
      </p:sp>
      <p:sp>
        <p:nvSpPr>
          <p:cNvPr id="2067" name="Text Box 19"/>
          <p:cNvSpPr txBox="1">
            <a:spLocks noChangeArrowheads="1"/>
          </p:cNvSpPr>
          <p:nvPr/>
        </p:nvSpPr>
        <p:spPr bwMode="auto">
          <a:xfrm>
            <a:off x="4284663" y="4149725"/>
            <a:ext cx="574675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nov</a:t>
            </a:r>
          </a:p>
        </p:txBody>
      </p:sp>
      <p:sp>
        <p:nvSpPr>
          <p:cNvPr id="2068" name="Text Box 20"/>
          <p:cNvSpPr txBox="1">
            <a:spLocks noChangeArrowheads="1"/>
          </p:cNvSpPr>
          <p:nvPr/>
        </p:nvSpPr>
        <p:spPr bwMode="auto">
          <a:xfrm>
            <a:off x="827088" y="4149725"/>
            <a:ext cx="865187" cy="366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cs-CZ" altLang="cs-CZ" dirty="0"/>
              <a:t>úplněk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5940152" y="116632"/>
            <a:ext cx="23767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SHRNUTÍ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83986"/>
            <a:ext cx="7920880" cy="65556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/>
              <a:t>Otázky </a:t>
            </a:r>
            <a:r>
              <a:rPr lang="cs-CZ" sz="2000" dirty="0"/>
              <a:t>a úkoly: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endParaRPr lang="cs-CZ" sz="2000" dirty="0" smtClean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Jaké </a:t>
            </a:r>
            <a:r>
              <a:rPr lang="cs-CZ" sz="2000" dirty="0"/>
              <a:t>jsou tři základní pohyby mořské vody a jaké jsou jejich </a:t>
            </a:r>
            <a:r>
              <a:rPr lang="cs-CZ" sz="2000" dirty="0" smtClean="0"/>
              <a:t>příčiny</a:t>
            </a:r>
            <a:r>
              <a:rPr lang="cs-CZ" sz="2000" dirty="0"/>
              <a:t>?</a:t>
            </a:r>
          </a:p>
          <a:p>
            <a:r>
              <a:rPr lang="cs-CZ" sz="2000" i="1" dirty="0"/>
              <a:t> 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/>
              <a:t> </a:t>
            </a:r>
            <a:r>
              <a:rPr lang="cs-CZ" sz="2000" dirty="0" smtClean="0"/>
              <a:t>Podle </a:t>
            </a:r>
            <a:r>
              <a:rPr lang="cs-CZ" sz="2000" dirty="0"/>
              <a:t>mapy mořských proudů v atlase vyjmenujte největší mořské proudy. Určete, zda jsou studené nebo teplé. </a:t>
            </a:r>
          </a:p>
          <a:p>
            <a:r>
              <a:rPr lang="cs-CZ" sz="2000" dirty="0"/>
              <a:t>   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Který </a:t>
            </a:r>
            <a:r>
              <a:rPr lang="cs-CZ" sz="2000" dirty="0"/>
              <a:t>mořský proud putuje kolem celé zeměkoule?</a:t>
            </a:r>
          </a:p>
          <a:p>
            <a:r>
              <a:rPr lang="cs-CZ" sz="2000" i="1" dirty="0"/>
              <a:t> 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i="1" dirty="0"/>
              <a:t> </a:t>
            </a:r>
            <a:r>
              <a:rPr lang="cs-CZ" sz="2000" dirty="0" smtClean="0"/>
              <a:t>Jaké faktory </a:t>
            </a:r>
            <a:r>
              <a:rPr lang="cs-CZ" sz="2000" dirty="0"/>
              <a:t>způsobují vznik mořských proudů?</a:t>
            </a:r>
          </a:p>
          <a:p>
            <a:r>
              <a:rPr lang="cs-CZ" sz="2000" dirty="0"/>
              <a:t> </a:t>
            </a:r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Co </a:t>
            </a:r>
            <a:r>
              <a:rPr lang="cs-CZ" sz="2000" dirty="0"/>
              <a:t>způsobuje </a:t>
            </a:r>
            <a:r>
              <a:rPr lang="cs-CZ" sz="2000" dirty="0" smtClean="0"/>
              <a:t>příliv a odliv?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Kdy </a:t>
            </a:r>
            <a:r>
              <a:rPr lang="cs-CZ" sz="2000" dirty="0"/>
              <a:t>nastává nejvyšší a kdy nejnižší příliv?</a:t>
            </a:r>
          </a:p>
          <a:p>
            <a:r>
              <a:rPr lang="cs-CZ" sz="2000" i="1" dirty="0"/>
              <a:t> </a:t>
            </a:r>
            <a:endParaRPr lang="cs-CZ" sz="2000" dirty="0"/>
          </a:p>
          <a:p>
            <a:r>
              <a:rPr lang="cs-CZ" sz="2000" i="1" dirty="0"/>
              <a:t> </a:t>
            </a:r>
            <a:endParaRPr lang="cs-CZ" sz="2000" dirty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/>
              <a:t>Jak ovlivňují mořské proudy podnebí na přilehlých pevninách</a:t>
            </a:r>
            <a:r>
              <a:rPr lang="cs-CZ" sz="2000" dirty="0" smtClean="0"/>
              <a:t>?</a:t>
            </a:r>
          </a:p>
          <a:p>
            <a:pPr marL="342900" lvl="0" indent="-342900">
              <a:buFont typeface="Wingdings" panose="05000000000000000000" pitchFamily="2" charset="2"/>
              <a:buChar char="Ø"/>
            </a:pPr>
            <a:endParaRPr lang="cs-CZ" sz="2000" dirty="0" smtClean="0"/>
          </a:p>
          <a:p>
            <a:pPr marL="342900" lvl="0" indent="-342900">
              <a:buFont typeface="Wingdings" panose="05000000000000000000" pitchFamily="2" charset="2"/>
              <a:buChar char="Ø"/>
            </a:pPr>
            <a:r>
              <a:rPr lang="cs-CZ" sz="2000" dirty="0" smtClean="0"/>
              <a:t>Jaký vliv má mořský příboj na pobřeží?</a:t>
            </a:r>
            <a:endParaRPr lang="cs-CZ" sz="2000" dirty="0"/>
          </a:p>
          <a:p>
            <a:pPr marL="342900" indent="-342900">
              <a:buFont typeface="Wingdings" panose="05000000000000000000" pitchFamily="2" charset="2"/>
              <a:buChar char="Ø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xmlns="" val="34542649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11760" y="548680"/>
            <a:ext cx="673224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U.S. NAVY PHOTO BY MASS COMMUNICATION SPECIALIST 3RD CLASS ALEXANDER TIDD.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1.2.2014]. Dostupný na WWW: http://commons.wikimedia.org/wiki/File:US_Navy_110315-N-IC111-592_An_aerial_view_of_damage_to_Wakuya,_Japan_after_a_9.0_magnitude_earthquake_and_subsequent_tsunami_devastated_the_area_in.jpg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0" y="876086"/>
            <a:ext cx="2051720" cy="1361829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2555776" y="3429000"/>
            <a:ext cx="640871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AUTOR NEUVEDEN. </a:t>
            </a:r>
            <a:r>
              <a:rPr lang="cs-CZ" i="1" dirty="0" smtClean="0">
                <a:effectLst/>
              </a:rPr>
              <a:t>esl-bits.net</a:t>
            </a:r>
            <a:r>
              <a:rPr lang="cs-CZ" dirty="0" smtClean="0">
                <a:effectLst/>
              </a:rPr>
              <a:t> [online]. [cit. 1.2.2014]. Dostupný na WWW: http://esl-bits.net/listening/Media/2011-06-16/Tsunamis/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18356" y="3143138"/>
            <a:ext cx="1993404" cy="1495053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131840" y="5157192"/>
            <a:ext cx="60121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KRAAIENNEST. </a:t>
            </a:r>
            <a:r>
              <a:rPr lang="cs-CZ" i="1" dirty="0" smtClean="0">
                <a:effectLst/>
              </a:rPr>
              <a:t>Wikipedia.cz</a:t>
            </a:r>
            <a:r>
              <a:rPr lang="cs-CZ" dirty="0" smtClean="0">
                <a:effectLst/>
              </a:rPr>
              <a:t> [online]. [cit. 1.2.2014]. Dostupný na WWW: http://commons.wikimedia.org/wiki/File:Shallow_water_wave.gif 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5790" y="5543329"/>
            <a:ext cx="2849616" cy="4280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9605879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707904" y="548680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FR:UTILISATEUR:LACHAUME.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1.2.2014]. Dostupný na WWW: http://commons.wikimedia.org/wiki/File:Tsunami-vyvoj.png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07900" y="260648"/>
            <a:ext cx="709889" cy="187220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995936" y="2780928"/>
            <a:ext cx="475252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RYDEVIK, David.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1.2.2014]. Dostupný na WWW: http://commons.wikimedia.org/wiki/File:2004-tsunami.jpg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7930" y="2779954"/>
            <a:ext cx="1789828" cy="1298091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3169" y="4533870"/>
            <a:ext cx="1714589" cy="1392902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3707904" y="4653136"/>
            <a:ext cx="43204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/>
              <a:t>THYSSEN</a:t>
            </a:r>
            <a:r>
              <a:rPr lang="cs-CZ" dirty="0"/>
              <a:t>, Malene. </a:t>
            </a:r>
            <a:r>
              <a:rPr lang="cs-CZ" i="1" dirty="0" err="1"/>
              <a:t>Wikipedia.cz</a:t>
            </a:r>
            <a:r>
              <a:rPr lang="cs-CZ" dirty="0"/>
              <a:t> [online]. [cit. 1.2.2014]. Dostupný na WWW: http://</a:t>
            </a:r>
            <a:r>
              <a:rPr lang="cs-CZ" dirty="0" err="1"/>
              <a:t>commons.wikimedia.org</a:t>
            </a:r>
            <a:r>
              <a:rPr lang="cs-CZ" dirty="0"/>
              <a:t>/wiki/</a:t>
            </a:r>
            <a:r>
              <a:rPr lang="cs-CZ" dirty="0" err="1"/>
              <a:t>File:Boelge_stor.jpg</a:t>
            </a:r>
            <a:r>
              <a:rPr lang="cs-CZ" dirty="0"/>
              <a:t>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72626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419872" y="476672"/>
            <a:ext cx="54006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PDPHOTO.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1.2.2014]. Dostupný na WWW: http://commons.wikimedia.org/wiki/File:Dalga_k%C4%B1ran.jpg </a:t>
            </a:r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542528" y="442973"/>
            <a:ext cx="2232248" cy="167418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23528" y="5112869"/>
            <a:ext cx="2232248" cy="167418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211960" y="5557882"/>
            <a:ext cx="3024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v</a:t>
            </a:r>
            <a:r>
              <a:rPr lang="cs-CZ" dirty="0" smtClean="0"/>
              <a:t>lastní snímek</a:t>
            </a:r>
            <a:endParaRPr lang="cs-CZ" dirty="0"/>
          </a:p>
        </p:txBody>
      </p:sp>
      <p:pic>
        <p:nvPicPr>
          <p:cNvPr id="8" name="Picture 2" descr="svět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2528" y="2948953"/>
            <a:ext cx="2019200" cy="1329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TextovéPole 8"/>
          <p:cNvSpPr txBox="1"/>
          <p:nvPr/>
        </p:nvSpPr>
        <p:spPr>
          <a:xfrm>
            <a:off x="4139952" y="3429000"/>
            <a:ext cx="2736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vlastní tvorba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034488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30518" y="836712"/>
            <a:ext cx="1124060" cy="168609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3275856" y="836712"/>
            <a:ext cx="532859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WANTMAN, Samuel.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1.2.2014]. Dostupný na WWW: http://commons.wikimedia.org/wiki/File:Bay_of_Fundy_High_Tide.jpg 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24132" y="843288"/>
            <a:ext cx="1119676" cy="167951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3307940" y="3429000"/>
            <a:ext cx="55125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WOLAND, Messer. </a:t>
            </a:r>
            <a:r>
              <a:rPr lang="cs-CZ" i="1" dirty="0" smtClean="0">
                <a:effectLst/>
              </a:rPr>
              <a:t>Wikimedia.org</a:t>
            </a:r>
            <a:r>
              <a:rPr lang="cs-CZ" dirty="0" smtClean="0">
                <a:effectLst/>
              </a:rPr>
              <a:t> [online]. [cit. 1.2.2014]. Dostupný na WWW: http://commons.wikimedia.org/wiki/File:P%C5%82ywy_morskie.svg 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74540" y="3212976"/>
            <a:ext cx="1517240" cy="1722973"/>
          </a:xfrm>
          <a:prstGeom prst="rect">
            <a:avLst/>
          </a:prstGeom>
        </p:spPr>
      </p:pic>
      <p:sp>
        <p:nvSpPr>
          <p:cNvPr id="9" name="TextovéPole 8"/>
          <p:cNvSpPr txBox="1"/>
          <p:nvPr/>
        </p:nvSpPr>
        <p:spPr>
          <a:xfrm>
            <a:off x="3307940" y="5445224"/>
            <a:ext cx="55125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effectLst/>
              </a:rPr>
              <a:t>AUTOR NEUVEDEN. </a:t>
            </a:r>
            <a:r>
              <a:rPr lang="cs-CZ" i="1" dirty="0" smtClean="0">
                <a:effectLst/>
              </a:rPr>
              <a:t>Wikipedia.org</a:t>
            </a:r>
            <a:r>
              <a:rPr lang="cs-CZ" dirty="0" smtClean="0">
                <a:effectLst/>
              </a:rPr>
              <a:t> [online]. [cit. 1.2.2014]. Dostupný na WWW: http://commons.wikimedia.org/wiki/File:KataNoiReceding.jpg </a:t>
            </a:r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21117" y="5504538"/>
            <a:ext cx="1362853" cy="10221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370660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572</TotalTime>
  <Words>870</Words>
  <Application>Microsoft Office PowerPoint</Application>
  <PresentationFormat>Předvádění na obrazovce (4:3)</PresentationFormat>
  <Paragraphs>113</Paragraphs>
  <Slides>24</Slides>
  <Notes>0</Notes>
  <HiddenSlides>0</HiddenSlides>
  <MMClips>1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24</vt:i4>
      </vt:variant>
    </vt:vector>
  </HeadingPairs>
  <TitlesOfParts>
    <vt:vector size="25" baseType="lpstr"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</vt:vector>
  </TitlesOfParts>
  <Company>aaa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aaa</dc:creator>
  <cp:lastModifiedBy>Dum</cp:lastModifiedBy>
  <cp:revision>87</cp:revision>
  <dcterms:created xsi:type="dcterms:W3CDTF">2007-02-21T08:18:39Z</dcterms:created>
  <dcterms:modified xsi:type="dcterms:W3CDTF">2014-02-10T11:52:01Z</dcterms:modified>
</cp:coreProperties>
</file>