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5" r:id="rId9"/>
    <p:sldId id="267" r:id="rId10"/>
    <p:sldId id="266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CE2A9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227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rgbClr val="D7E1F3"/>
            </a:gs>
            <a:gs pos="35000">
              <a:srgbClr val="9CE2A9"/>
            </a:gs>
            <a:gs pos="71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jpeg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5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836712"/>
            <a:ext cx="8136904" cy="5328592"/>
          </a:xfrm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VY_32_INOVACE_ČS.5.28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17.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10.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 5.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80920" cy="5544616"/>
          </a:xfrm>
        </p:spPr>
        <p:txBody>
          <a:bodyPr>
            <a:noAutofit/>
          </a:bodyPr>
          <a:lstStyle/>
          <a:p>
            <a:pPr fontAlgn="t"/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fontAlgn="t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slova: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Sametová revoluce, demokracie,</a:t>
            </a:r>
          </a:p>
          <a:p>
            <a:pPr marL="0" indent="0" fontAlgn="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demonstrace</a:t>
            </a:r>
          </a:p>
          <a:p>
            <a:pPr marL="0" indent="0" fontAlgn="t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se seznamují s událostmi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novodobých dějin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</a:t>
            </a:r>
            <a:endParaRPr lang="cs-CZ" sz="2000" b="1" dirty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znají pojem Sametová revoluce,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orientují se v událostech novodobých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dějin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Sametová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revoluce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8092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/>
              <a:t>V</a:t>
            </a:r>
            <a:r>
              <a:rPr lang="cs-CZ" dirty="0" smtClean="0"/>
              <a:t> listopadu a prosinci 1989 dochází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/>
              <a:t> k revolučním změnám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 Označení </a:t>
            </a:r>
            <a:r>
              <a:rPr lang="cs-CZ" b="1" dirty="0" smtClean="0"/>
              <a:t>sametová</a:t>
            </a:r>
            <a:r>
              <a:rPr lang="cs-CZ" dirty="0" smtClean="0"/>
              <a:t> získává pro svůj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/>
              <a:t>nenásilný průběh</a:t>
            </a:r>
            <a:endParaRPr lang="cs-CZ" b="1" dirty="0" smtClean="0"/>
          </a:p>
          <a:p>
            <a:pPr>
              <a:buFont typeface="Wingdings" pitchFamily="2" charset="2"/>
              <a:buChar char="v"/>
            </a:pPr>
            <a:endParaRPr lang="cs-CZ" sz="2800" dirty="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301608" cy="564949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b="1" dirty="0" smtClean="0"/>
              <a:t>17. listopadu 1989</a:t>
            </a:r>
            <a:r>
              <a:rPr lang="cs-CZ" dirty="0" smtClean="0"/>
              <a:t> se konala na </a:t>
            </a:r>
            <a:r>
              <a:rPr lang="cs-CZ" dirty="0"/>
              <a:t>A</a:t>
            </a:r>
            <a:r>
              <a:rPr lang="cs-CZ" dirty="0" smtClean="0"/>
              <a:t>lbertově </a:t>
            </a:r>
          </a:p>
          <a:p>
            <a:pPr marL="0" indent="0">
              <a:buNone/>
            </a:pPr>
            <a:r>
              <a:rPr lang="cs-CZ" dirty="0" smtClean="0"/>
              <a:t>       pietní akce k </a:t>
            </a:r>
            <a:r>
              <a:rPr lang="cs-CZ" dirty="0"/>
              <a:t>50. výročí uzavření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českých </a:t>
            </a:r>
            <a:r>
              <a:rPr lang="cs-CZ" dirty="0"/>
              <a:t>vysokých škol </a:t>
            </a:r>
            <a:r>
              <a:rPr lang="cs-CZ" dirty="0" smtClean="0"/>
              <a:t>nacisty</a:t>
            </a:r>
            <a:endParaRPr lang="cs-CZ" b="1" dirty="0"/>
          </a:p>
          <a:p>
            <a:pPr marL="0" indent="0">
              <a:buNone/>
            </a:pPr>
            <a:endParaRPr lang="cs-CZ" sz="2000" i="1" dirty="0" smtClean="0"/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endParaRPr lang="cs-CZ" sz="2000" i="1" dirty="0" smtClean="0"/>
          </a:p>
          <a:p>
            <a:pPr marL="0" indent="0">
              <a:buNone/>
            </a:pPr>
            <a:r>
              <a:rPr lang="cs-CZ" sz="2000" i="1" dirty="0" smtClean="0"/>
              <a:t>Pamětní </a:t>
            </a:r>
            <a:r>
              <a:rPr lang="cs-CZ" sz="2000" i="1" dirty="0"/>
              <a:t>deska na </a:t>
            </a:r>
            <a:r>
              <a:rPr lang="cs-CZ" sz="2000" i="1" dirty="0" smtClean="0"/>
              <a:t>budově</a:t>
            </a:r>
          </a:p>
          <a:p>
            <a:pPr marL="0" indent="0">
              <a:buNone/>
            </a:pPr>
            <a:r>
              <a:rPr lang="cs-CZ" sz="2000" i="1" dirty="0" smtClean="0"/>
              <a:t> </a:t>
            </a:r>
            <a:r>
              <a:rPr lang="cs-CZ" sz="2000" i="1" dirty="0"/>
              <a:t>geologické sekce v Albertově</a:t>
            </a:r>
            <a:r>
              <a:rPr lang="cs-CZ" sz="2000" i="1" dirty="0" smtClean="0"/>
              <a:t>,</a:t>
            </a:r>
          </a:p>
          <a:p>
            <a:pPr marL="0" indent="0">
              <a:buNone/>
            </a:pPr>
            <a:r>
              <a:rPr lang="cs-CZ" sz="2000" i="1" dirty="0" smtClean="0"/>
              <a:t> </a:t>
            </a:r>
            <a:r>
              <a:rPr lang="cs-CZ" sz="2000" i="1" dirty="0"/>
              <a:t>na místě, kde začala </a:t>
            </a:r>
            <a:endParaRPr lang="cs-CZ" sz="2000" i="1" dirty="0" smtClean="0"/>
          </a:p>
          <a:p>
            <a:pPr marL="0" indent="0">
              <a:buNone/>
            </a:pPr>
            <a:r>
              <a:rPr lang="cs-CZ" sz="2000" i="1" dirty="0" smtClean="0"/>
              <a:t>Sametová </a:t>
            </a:r>
            <a:r>
              <a:rPr lang="cs-CZ" sz="2000" i="1" dirty="0"/>
              <a:t>revoluce</a:t>
            </a:r>
            <a:endParaRPr lang="cs-CZ" sz="2000" i="1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564904"/>
            <a:ext cx="5029200" cy="377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2776"/>
            <a:ext cx="8075240" cy="456937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  Manifestace se účastnili převážně studenti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pražských vysokých škol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   Následoval pochod na Vyšehrad - ke hrobu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dirty="0" smtClean="0"/>
              <a:t> K.H. Máchy, kde měla být akce ukončena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/>
              <a:t> </a:t>
            </a:r>
            <a:r>
              <a:rPr lang="cs-CZ" sz="2800" dirty="0" smtClean="0"/>
              <a:t>  Lidé se však vydali do centra města</a:t>
            </a:r>
            <a:endParaRPr lang="cs-CZ" sz="28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301608" cy="5822107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  </a:t>
            </a:r>
            <a:r>
              <a:rPr lang="cs-CZ" sz="2800" dirty="0" smtClean="0"/>
              <a:t>Na </a:t>
            </a:r>
            <a:r>
              <a:rPr lang="cs-CZ" sz="2800" b="1" dirty="0" smtClean="0"/>
              <a:t>Národní třídě </a:t>
            </a:r>
            <a:r>
              <a:rPr lang="cs-CZ" sz="2800" dirty="0" smtClean="0"/>
              <a:t>zatarasil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dirty="0" smtClean="0"/>
              <a:t>demonstrantům cestu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</a:t>
            </a:r>
            <a:r>
              <a:rPr lang="cs-CZ" sz="2800" dirty="0" smtClean="0"/>
              <a:t>policejní kordon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  Studenti byli surově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smtClean="0"/>
              <a:t> zbiti a demonstrace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dirty="0" smtClean="0"/>
              <a:t>rozehnána</a:t>
            </a:r>
            <a:endParaRPr lang="cs-CZ" sz="28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58009"/>
            <a:ext cx="3771900" cy="50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5073427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 Studenti vstoupili do stávky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Organizovali výjezdy do měst a vesnic, kde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vylíčili pražské události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 Mezi prvními se připojili ke studentům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herci pražských divadel 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 Postupně se připojili lidé z celé země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0016417"/>
      </p:ext>
    </p:extLst>
  </p:cSld>
  <p:clrMapOvr>
    <a:masterClrMapping/>
  </p:clrMapOvr>
  <p:transition advClick="0" advTm="5000"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19256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dirty="0" smtClean="0"/>
              <a:t>     Václavské náměstí</a:t>
            </a:r>
          </a:p>
          <a:p>
            <a:pPr marL="0" indent="0">
              <a:buNone/>
            </a:pPr>
            <a:r>
              <a:rPr lang="cs-CZ" sz="2400" i="1" dirty="0" smtClean="0"/>
              <a:t>        listopad 1989</a:t>
            </a:r>
            <a:endParaRPr lang="cs-CZ" sz="2400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293" y="260648"/>
            <a:ext cx="4191000" cy="2792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693" y="3284984"/>
            <a:ext cx="4648200" cy="3160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82" y="1340768"/>
            <a:ext cx="3501771" cy="5191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0927398"/>
      </p:ext>
    </p:extLst>
  </p:cSld>
  <p:clrMapOvr>
    <a:masterClrMapping/>
  </p:clrMapOvr>
  <p:transition advClick="0" advTm="5000"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19256" cy="4929411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 Komunisté se vzdali nároku na absolutní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politickou moc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Byly obnoveny politické strany ( mnohé nové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vznikly)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V roce 1990 se konaly první svobodné volby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 Prezidentem se stal </a:t>
            </a:r>
            <a:r>
              <a:rPr lang="cs-CZ" b="1" dirty="0" smtClean="0"/>
              <a:t>Václav Havel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09289394"/>
      </p:ext>
    </p:extLst>
  </p:cSld>
  <p:clrMapOvr>
    <a:masterClrMapping/>
  </p:clrMapOvr>
  <p:transition advClick="0" advTm="5000"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>
              <a:buNone/>
            </a:pPr>
            <a:r>
              <a:rPr lang="cs-CZ" sz="1600" dirty="0" smtClean="0"/>
              <a:t>  </a:t>
            </a:r>
            <a:r>
              <a:rPr lang="cs-CZ" sz="1600" b="1" dirty="0"/>
              <a:t>O</a:t>
            </a:r>
            <a:r>
              <a:rPr lang="cs-CZ" sz="1600" b="1" dirty="0" smtClean="0"/>
              <a:t>br. č. 1</a:t>
            </a:r>
            <a:r>
              <a:rPr lang="cs-CZ" sz="1600" b="1" dirty="0" smtClean="0"/>
              <a:t>: </a:t>
            </a:r>
            <a:r>
              <a:rPr lang="cs-CZ" sz="1600" dirty="0"/>
              <a:t>CHMEE 2.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10.2.2014]. Dostupný na WWW: http://commons.wikimedia.org/wiki/File:Albertov_deska_(01).jpg?uselang=cs </a:t>
            </a:r>
            <a:r>
              <a:rPr lang="cs-CZ" sz="1600" b="1" dirty="0" smtClean="0"/>
              <a:t> </a:t>
            </a:r>
            <a:endParaRPr lang="cs-CZ" sz="1600" dirty="0" smtClean="0"/>
          </a:p>
          <a:p>
            <a:pPr>
              <a:buNone/>
            </a:pPr>
            <a:r>
              <a:rPr lang="cs-CZ" sz="1600" dirty="0"/>
              <a:t> </a:t>
            </a:r>
            <a:r>
              <a:rPr lang="cs-CZ" sz="1600" b="1" dirty="0"/>
              <a:t>Obr. č. </a:t>
            </a:r>
            <a:r>
              <a:rPr lang="cs-CZ" sz="1600" b="1" dirty="0" smtClean="0"/>
              <a:t>2:  </a:t>
            </a:r>
            <a:r>
              <a:rPr lang="cs-CZ" sz="1600" dirty="0"/>
              <a:t>SEDLECKÝ, David.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10.2.2014]. Dostupný na WWW: http://commons.wikimedia.org/wiki/File:N%C3%A1rodn%C3%AD_t%C5%99%C3%ADda_(V%C3%A1clav_Havel_2011).jpg?uselang=cs </a:t>
            </a:r>
            <a:endParaRPr lang="cs-CZ" sz="1600" b="1" dirty="0" smtClean="0"/>
          </a:p>
          <a:p>
            <a:pPr>
              <a:buNone/>
            </a:pPr>
            <a:r>
              <a:rPr lang="cs-CZ" sz="1600" dirty="0" smtClean="0"/>
              <a:t>  </a:t>
            </a:r>
            <a:r>
              <a:rPr lang="cs-CZ" sz="1600" b="1" dirty="0"/>
              <a:t>Obr. č. </a:t>
            </a:r>
            <a:r>
              <a:rPr lang="cs-CZ" sz="1600" b="1" dirty="0" smtClean="0"/>
              <a:t>3</a:t>
            </a:r>
            <a:r>
              <a:rPr lang="cs-CZ" sz="1600" b="1" dirty="0" smtClean="0"/>
              <a:t>: </a:t>
            </a:r>
            <a:r>
              <a:rPr lang="en-US" sz="1600" dirty="0"/>
              <a:t>ŠJŮ. </a:t>
            </a:r>
            <a:r>
              <a:rPr lang="en-US" sz="1600" i="1" dirty="0"/>
              <a:t>•commons.wikimedia.org</a:t>
            </a:r>
            <a:r>
              <a:rPr lang="en-US" sz="1600" dirty="0"/>
              <a:t> [online]. [cit. 10.2.2014].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http://commons.wikimedia.org/wiki/File:Praha_1989,_V%C3%A1clavsk%C3%A9_n%C3%A1m%C4%9Bst%C3%AD,_dav.jpg?uselang=cs </a:t>
            </a:r>
            <a:endParaRPr lang="cs-CZ" sz="1600" dirty="0" smtClean="0"/>
          </a:p>
          <a:p>
            <a:pPr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  Obr</a:t>
            </a:r>
            <a:r>
              <a:rPr lang="cs-CZ" sz="1600" b="1" dirty="0">
                <a:solidFill>
                  <a:prstClr val="black"/>
                </a:solidFill>
              </a:rPr>
              <a:t>. č. </a:t>
            </a:r>
            <a:r>
              <a:rPr lang="cs-CZ" sz="1600" b="1" dirty="0" smtClean="0">
                <a:solidFill>
                  <a:prstClr val="black"/>
                </a:solidFill>
              </a:rPr>
              <a:t>4: </a:t>
            </a:r>
            <a:r>
              <a:rPr lang="en-US" sz="1600" dirty="0"/>
              <a:t>ŠJŮ. </a:t>
            </a:r>
            <a:r>
              <a:rPr lang="en-US" sz="1600" i="1" dirty="0"/>
              <a:t>•commons.wikimedia.org</a:t>
            </a:r>
            <a:r>
              <a:rPr lang="en-US" sz="1600" dirty="0"/>
              <a:t> [online]. [cit. 10.2.2014].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http://commons.wikimedia.org/wiki/File:Praha_1989,_V%C3%A1clavsk%C3%A9_n%C3%A1m%C4%9Bst%C3%AD,_svat%C3%BD_Vojt%C4%9Bch_s_transparentem.jpg?uselang=cs </a:t>
            </a:r>
            <a:endParaRPr lang="cs-CZ" sz="1600" b="1" dirty="0" smtClean="0">
              <a:solidFill>
                <a:prstClr val="black"/>
              </a:solidFill>
            </a:endParaRPr>
          </a:p>
          <a:p>
            <a:pPr>
              <a:buNone/>
            </a:pPr>
            <a:r>
              <a:rPr lang="cs-CZ" sz="1600" dirty="0" smtClean="0"/>
              <a:t>  </a:t>
            </a:r>
            <a:r>
              <a:rPr lang="cs-CZ" sz="1600" b="1" dirty="0" smtClean="0">
                <a:solidFill>
                  <a:prstClr val="black"/>
                </a:solidFill>
              </a:rPr>
              <a:t>Obr</a:t>
            </a:r>
            <a:r>
              <a:rPr lang="cs-CZ" sz="1600" b="1" dirty="0">
                <a:solidFill>
                  <a:prstClr val="black"/>
                </a:solidFill>
              </a:rPr>
              <a:t>. č. </a:t>
            </a:r>
            <a:r>
              <a:rPr lang="cs-CZ" sz="1600" b="1" dirty="0" smtClean="0">
                <a:solidFill>
                  <a:prstClr val="black"/>
                </a:solidFill>
              </a:rPr>
              <a:t>5:</a:t>
            </a:r>
            <a:r>
              <a:rPr lang="en-US" sz="1600" dirty="0"/>
              <a:t> ŠJŮ. </a:t>
            </a:r>
            <a:r>
              <a:rPr lang="en-US" sz="1600" i="1" dirty="0"/>
              <a:t>•commons.wikimedia.org</a:t>
            </a:r>
            <a:r>
              <a:rPr lang="en-US" sz="1600" dirty="0"/>
              <a:t> [online]. [cit. 10.2.2014].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http://commons.wikimedia.org/wiki/File:Praha_1989,_V%C3%A1clavsk%C3%A9_n%C3%A1m%C4%9Bst%C3%AD,_pohled_od_kon%C4%9B.jpg?uselang=cs 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Autorem materiálu a všech jeho částí, není-li uvedeno jinak, je Mgr. Olga Šafářová.</a:t>
            </a:r>
          </a:p>
          <a:p>
            <a:r>
              <a:rPr lang="cs-CZ" sz="1600" dirty="0" smtClean="0"/>
              <a:t> Materiál vznikl v OP Vzdělávání pro konkurenceschopnost – projekt EU peníze školám.  </a:t>
            </a:r>
            <a:endParaRPr lang="cs-CZ" sz="1600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492</TotalTime>
  <Words>385</Words>
  <Application>Microsoft Office PowerPoint</Application>
  <PresentationFormat>Předvádění na obrazovce (4:3)</PresentationFormat>
  <Paragraphs>82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Sametová revoluce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64</cp:revision>
  <dcterms:modified xsi:type="dcterms:W3CDTF">2014-02-10T13:23:15Z</dcterms:modified>
</cp:coreProperties>
</file>